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71" r:id="rId4"/>
  </p:sldMasterIdLst>
  <p:notesMasterIdLst>
    <p:notesMasterId r:id="rId75"/>
  </p:notesMasterIdLst>
  <p:handoutMasterIdLst>
    <p:handoutMasterId r:id="rId76"/>
  </p:handoutMasterIdLst>
  <p:sldIdLst>
    <p:sldId id="373" r:id="rId5"/>
    <p:sldId id="450" r:id="rId6"/>
    <p:sldId id="451" r:id="rId7"/>
    <p:sldId id="453" r:id="rId8"/>
    <p:sldId id="489" r:id="rId9"/>
    <p:sldId id="452" r:id="rId10"/>
    <p:sldId id="455" r:id="rId11"/>
    <p:sldId id="456" r:id="rId12"/>
    <p:sldId id="457" r:id="rId13"/>
    <p:sldId id="458" r:id="rId14"/>
    <p:sldId id="459" r:id="rId15"/>
    <p:sldId id="484" r:id="rId16"/>
    <p:sldId id="485" r:id="rId17"/>
    <p:sldId id="486" r:id="rId18"/>
    <p:sldId id="487" r:id="rId19"/>
    <p:sldId id="472" r:id="rId20"/>
    <p:sldId id="488" r:id="rId21"/>
    <p:sldId id="481" r:id="rId22"/>
    <p:sldId id="482" r:id="rId23"/>
    <p:sldId id="483" r:id="rId24"/>
    <p:sldId id="448" r:id="rId25"/>
    <p:sldId id="394" r:id="rId26"/>
    <p:sldId id="492" r:id="rId27"/>
    <p:sldId id="391" r:id="rId28"/>
    <p:sldId id="392" r:id="rId29"/>
    <p:sldId id="393" r:id="rId30"/>
    <p:sldId id="395" r:id="rId31"/>
    <p:sldId id="474" r:id="rId32"/>
    <p:sldId id="475" r:id="rId33"/>
    <p:sldId id="473" r:id="rId34"/>
    <p:sldId id="476" r:id="rId35"/>
    <p:sldId id="382" r:id="rId36"/>
    <p:sldId id="402" r:id="rId37"/>
    <p:sldId id="403" r:id="rId38"/>
    <p:sldId id="404" r:id="rId39"/>
    <p:sldId id="405" r:id="rId40"/>
    <p:sldId id="406" r:id="rId41"/>
    <p:sldId id="407" r:id="rId42"/>
    <p:sldId id="408" r:id="rId43"/>
    <p:sldId id="379" r:id="rId44"/>
    <p:sldId id="380" r:id="rId45"/>
    <p:sldId id="432" r:id="rId46"/>
    <p:sldId id="381" r:id="rId47"/>
    <p:sldId id="433" r:id="rId48"/>
    <p:sldId id="491" r:id="rId49"/>
    <p:sldId id="410" r:id="rId50"/>
    <p:sldId id="411" r:id="rId51"/>
    <p:sldId id="478" r:id="rId52"/>
    <p:sldId id="412" r:id="rId53"/>
    <p:sldId id="413" r:id="rId54"/>
    <p:sldId id="414" r:id="rId55"/>
    <p:sldId id="415" r:id="rId56"/>
    <p:sldId id="416" r:id="rId57"/>
    <p:sldId id="417" r:id="rId58"/>
    <p:sldId id="418" r:id="rId59"/>
    <p:sldId id="419" r:id="rId60"/>
    <p:sldId id="420" r:id="rId61"/>
    <p:sldId id="434" r:id="rId62"/>
    <p:sldId id="424" r:id="rId63"/>
    <p:sldId id="477" r:id="rId64"/>
    <p:sldId id="447" r:id="rId65"/>
    <p:sldId id="425" r:id="rId66"/>
    <p:sldId id="426" r:id="rId67"/>
    <p:sldId id="446" r:id="rId68"/>
    <p:sldId id="427" r:id="rId69"/>
    <p:sldId id="428" r:id="rId70"/>
    <p:sldId id="429" r:id="rId71"/>
    <p:sldId id="430" r:id="rId72"/>
    <p:sldId id="490" r:id="rId73"/>
    <p:sldId id="480" r:id="rId7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p:defaultTextStyle>
  <p:extLst>
    <p:ext uri="{EFAFB233-063F-42B5-8137-9DF3F51BA10A}">
      <p15:sldGuideLst xmlns="" xmlns:p15="http://schemas.microsoft.com/office/powerpoint/2012/main">
        <p15:guide id="1" orient="horz" pos="1584" userDrawn="1">
          <p15:clr>
            <a:srgbClr val="A4A3A4"/>
          </p15:clr>
        </p15:guide>
        <p15:guide id="2" pos="2880" userDrawn="1">
          <p15:clr>
            <a:srgbClr val="A4A3A4"/>
          </p15:clr>
        </p15:guide>
        <p15:guide id="3" pos="1656" userDrawn="1">
          <p15:clr>
            <a:srgbClr val="A4A3A4"/>
          </p15:clr>
        </p15:guide>
        <p15:guide id="4" pos="1454" userDrawn="1">
          <p15:clr>
            <a:srgbClr val="A4A3A4"/>
          </p15:clr>
        </p15:guide>
        <p15:guide id="5" pos="153" userDrawn="1">
          <p15:clr>
            <a:srgbClr val="A4A3A4"/>
          </p15:clr>
        </p15:guide>
        <p15:guide id="6" pos="4104" userDrawn="1">
          <p15:clr>
            <a:srgbClr val="A4A3A4"/>
          </p15:clr>
        </p15:guide>
        <p15:guide id="7" pos="4320" userDrawn="1">
          <p15:clr>
            <a:srgbClr val="A4A3A4"/>
          </p15:clr>
        </p15:guide>
        <p15:guide id="8" pos="5616" userDrawn="1">
          <p15:clr>
            <a:srgbClr val="A4A3A4"/>
          </p15:clr>
        </p15:guide>
        <p15:guide id="9" orient="horz" pos="3967" userDrawn="1">
          <p15:clr>
            <a:srgbClr val="A4A3A4"/>
          </p15:clr>
        </p15:guide>
        <p15:guide id="10" orient="horz" pos="3716" userDrawn="1">
          <p15:clr>
            <a:srgbClr val="A4A3A4"/>
          </p15:clr>
        </p15:guide>
        <p15:guide id="11" orient="horz" pos="2160" userDrawn="1">
          <p15:clr>
            <a:srgbClr val="A4A3A4"/>
          </p15:clr>
        </p15:guide>
        <p15:guide id="12" orient="horz" pos="669" userDrawn="1">
          <p15:clr>
            <a:srgbClr val="A4A3A4"/>
          </p15:clr>
        </p15:guide>
        <p15:guide id="13" orient="horz" pos="336" userDrawn="1">
          <p15:clr>
            <a:srgbClr val="A4A3A4"/>
          </p15:clr>
        </p15:guide>
        <p15:guide id="14" orient="horz" pos="232" userDrawn="1">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C5D98D"/>
    <a:srgbClr val="FEF6F6"/>
    <a:srgbClr val="006600"/>
    <a:srgbClr val="B9B098"/>
    <a:srgbClr val="C5D9F1"/>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7" autoAdjust="0"/>
    <p:restoredTop sz="82948" autoAdjust="0"/>
  </p:normalViewPr>
  <p:slideViewPr>
    <p:cSldViewPr snapToGrid="0" snapToObjects="1" showGuides="1">
      <p:cViewPr varScale="1">
        <p:scale>
          <a:sx n="60" d="100"/>
          <a:sy n="60" d="100"/>
        </p:scale>
        <p:origin x="-1518" y="-96"/>
      </p:cViewPr>
      <p:guideLst>
        <p:guide orient="horz" pos="1584"/>
        <p:guide orient="horz" pos="3967"/>
        <p:guide orient="horz" pos="3716"/>
        <p:guide orient="horz" pos="2160"/>
        <p:guide orient="horz" pos="669"/>
        <p:guide orient="horz" pos="336"/>
        <p:guide orient="horz" pos="232"/>
        <p:guide pos="2880"/>
        <p:guide pos="1656"/>
        <p:guide pos="1454"/>
        <p:guide pos="153"/>
        <p:guide pos="4104"/>
        <p:guide pos="4320"/>
        <p:guide pos="5616"/>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showGuides="1">
      <p:cViewPr varScale="1">
        <p:scale>
          <a:sx n="55" d="100"/>
          <a:sy n="55" d="100"/>
        </p:scale>
        <p:origin x="-2868"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arboxrm\Desktop\timeline.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timeline!$I$13</c:f>
              <c:strCache>
                <c:ptCount val="1"/>
                <c:pt idx="0">
                  <c:v>RNA Seq</c:v>
                </c:pt>
              </c:strCache>
            </c:strRef>
          </c:tx>
          <c:marker>
            <c:symbol val="none"/>
          </c:marker>
          <c:cat>
            <c:numRef>
              <c:f>timeline!$H$14:$H$22</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timeline!$I$14:$I$22</c:f>
              <c:numCache>
                <c:formatCode>General</c:formatCode>
                <c:ptCount val="9"/>
                <c:pt idx="3">
                  <c:v>2</c:v>
                </c:pt>
                <c:pt idx="4">
                  <c:v>13</c:v>
                </c:pt>
                <c:pt idx="5">
                  <c:v>45</c:v>
                </c:pt>
                <c:pt idx="6">
                  <c:v>175</c:v>
                </c:pt>
                <c:pt idx="7">
                  <c:v>400</c:v>
                </c:pt>
                <c:pt idx="8">
                  <c:v>659</c:v>
                </c:pt>
              </c:numCache>
            </c:numRef>
          </c:val>
          <c:smooth val="0"/>
        </c:ser>
        <c:ser>
          <c:idx val="1"/>
          <c:order val="1"/>
          <c:tx>
            <c:strRef>
              <c:f>timeline!$J$13</c:f>
              <c:strCache>
                <c:ptCount val="1"/>
                <c:pt idx="0">
                  <c:v>GEx Microarray</c:v>
                </c:pt>
              </c:strCache>
            </c:strRef>
          </c:tx>
          <c:marker>
            <c:symbol val="none"/>
          </c:marker>
          <c:cat>
            <c:numRef>
              <c:f>timeline!$H$14:$H$22</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timeline!$J$14:$J$22</c:f>
              <c:numCache>
                <c:formatCode>General</c:formatCode>
                <c:ptCount val="9"/>
                <c:pt idx="0">
                  <c:v>2565</c:v>
                </c:pt>
                <c:pt idx="1">
                  <c:v>3119</c:v>
                </c:pt>
                <c:pt idx="2">
                  <c:v>3550</c:v>
                </c:pt>
                <c:pt idx="3">
                  <c:v>3708</c:v>
                </c:pt>
                <c:pt idx="4">
                  <c:v>3854</c:v>
                </c:pt>
                <c:pt idx="5">
                  <c:v>3809</c:v>
                </c:pt>
                <c:pt idx="6">
                  <c:v>3963</c:v>
                </c:pt>
                <c:pt idx="7">
                  <c:v>4147</c:v>
                </c:pt>
                <c:pt idx="8">
                  <c:v>4047</c:v>
                </c:pt>
              </c:numCache>
            </c:numRef>
          </c:val>
          <c:smooth val="0"/>
        </c:ser>
        <c:dLbls>
          <c:showLegendKey val="0"/>
          <c:showVal val="0"/>
          <c:showCatName val="0"/>
          <c:showSerName val="0"/>
          <c:showPercent val="0"/>
          <c:showBubbleSize val="0"/>
        </c:dLbls>
        <c:marker val="1"/>
        <c:smooth val="0"/>
        <c:axId val="100109696"/>
        <c:axId val="113837568"/>
      </c:lineChart>
      <c:catAx>
        <c:axId val="100109696"/>
        <c:scaling>
          <c:orientation val="minMax"/>
        </c:scaling>
        <c:delete val="0"/>
        <c:axPos val="b"/>
        <c:numFmt formatCode="General" sourceLinked="1"/>
        <c:majorTickMark val="out"/>
        <c:minorTickMark val="none"/>
        <c:tickLblPos val="nextTo"/>
        <c:crossAx val="113837568"/>
        <c:crosses val="autoZero"/>
        <c:auto val="1"/>
        <c:lblAlgn val="ctr"/>
        <c:lblOffset val="100"/>
        <c:noMultiLvlLbl val="0"/>
      </c:catAx>
      <c:valAx>
        <c:axId val="113837568"/>
        <c:scaling>
          <c:orientation val="minMax"/>
        </c:scaling>
        <c:delete val="0"/>
        <c:axPos val="l"/>
        <c:majorGridlines/>
        <c:numFmt formatCode="General" sourceLinked="1"/>
        <c:majorTickMark val="out"/>
        <c:minorTickMark val="none"/>
        <c:tickLblPos val="nextTo"/>
        <c:crossAx val="100109696"/>
        <c:crosses val="autoZero"/>
        <c:crossBetween val="between"/>
        <c:majorUnit val="1000"/>
      </c:valAx>
    </c:plotArea>
    <c:legend>
      <c:legendPos val="r"/>
      <c:overlay val="0"/>
    </c:legend>
    <c:plotVisOnly val="1"/>
    <c:dispBlanksAs val="gap"/>
    <c:showDLblsOverMax val="0"/>
  </c:chart>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CC664-8370-4D2E-92FB-EE1ABE9933EA}" type="doc">
      <dgm:prSet loTypeId="urn:microsoft.com/office/officeart/2005/8/layout/hList7" loCatId="list" qsTypeId="urn:microsoft.com/office/officeart/2005/8/quickstyle/simple1" qsCatId="simple" csTypeId="urn:microsoft.com/office/officeart/2005/8/colors/colorful2" csCatId="colorful" phldr="1"/>
      <dgm:spPr/>
    </dgm:pt>
    <dgm:pt modelId="{7C0230C3-0678-4337-BB89-98DA0F9C0FC6}">
      <dgm:prSet phldrT="[Text]" custT="1">
        <dgm:style>
          <a:lnRef idx="2">
            <a:schemeClr val="accent3"/>
          </a:lnRef>
          <a:fillRef idx="1">
            <a:schemeClr val="lt1"/>
          </a:fillRef>
          <a:effectRef idx="0">
            <a:schemeClr val="accent3"/>
          </a:effectRef>
          <a:fontRef idx="minor">
            <a:schemeClr val="dk1"/>
          </a:fontRef>
        </dgm:style>
      </dgm:prSet>
      <dgm:spPr/>
      <dgm:t>
        <a:bodyPr/>
        <a:lstStyle/>
        <a:p>
          <a:pPr algn="ctr"/>
          <a:r>
            <a:rPr lang="en-US" sz="2000" dirty="0" err="1" smtClean="0"/>
            <a:t>qPCR</a:t>
          </a:r>
          <a:r>
            <a:rPr lang="en-US" sz="2000" dirty="0" smtClean="0"/>
            <a:t>/</a:t>
          </a:r>
        </a:p>
        <a:p>
          <a:pPr algn="ctr"/>
          <a:r>
            <a:rPr lang="en-US" sz="2000" dirty="0" smtClean="0"/>
            <a:t>Digital PCR</a:t>
          </a:r>
          <a:endParaRPr lang="en-US" sz="2000" dirty="0"/>
        </a:p>
      </dgm:t>
    </dgm:pt>
    <dgm:pt modelId="{5E8B2B96-DE45-46A0-95EC-E17E2E8C7592}" type="parTrans" cxnId="{2FAE7811-9E53-425E-BE79-609F6C629209}">
      <dgm:prSet/>
      <dgm:spPr/>
      <dgm:t>
        <a:bodyPr/>
        <a:lstStyle/>
        <a:p>
          <a:pPr algn="ctr"/>
          <a:endParaRPr lang="en-US"/>
        </a:p>
      </dgm:t>
    </dgm:pt>
    <dgm:pt modelId="{A193B25C-70C7-4F66-9E17-0A84004D448D}" type="sibTrans" cxnId="{2FAE7811-9E53-425E-BE79-609F6C629209}">
      <dgm:prSet/>
      <dgm:spPr/>
      <dgm:t>
        <a:bodyPr/>
        <a:lstStyle/>
        <a:p>
          <a:pPr algn="ctr"/>
          <a:endParaRPr lang="en-US"/>
        </a:p>
      </dgm:t>
    </dgm:pt>
    <dgm:pt modelId="{4F2C985B-1E73-4593-B4B9-AE25AEB567B3}">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Ion </a:t>
          </a:r>
          <a:r>
            <a:rPr lang="en-US" sz="2000" dirty="0" err="1" smtClean="0"/>
            <a:t>AmpliSeq</a:t>
          </a:r>
          <a:r>
            <a:rPr lang="en-US" sz="2000" dirty="0" smtClean="0"/>
            <a:t>™ </a:t>
          </a:r>
          <a:r>
            <a:rPr lang="en-US" sz="2000" dirty="0" err="1" smtClean="0"/>
            <a:t>Transcriptome</a:t>
          </a:r>
          <a:endParaRPr lang="en-US" sz="2000" dirty="0"/>
        </a:p>
      </dgm:t>
    </dgm:pt>
    <dgm:pt modelId="{EBC30CFC-6C9C-4639-8084-76E0E51182F0}" type="parTrans" cxnId="{296AC5D5-8060-46AF-A609-FE9A9A673B52}">
      <dgm:prSet/>
      <dgm:spPr/>
      <dgm:t>
        <a:bodyPr/>
        <a:lstStyle/>
        <a:p>
          <a:pPr algn="ctr"/>
          <a:endParaRPr lang="en-US"/>
        </a:p>
      </dgm:t>
    </dgm:pt>
    <dgm:pt modelId="{F6142B52-E8BE-4837-8B99-69C82BAE4E6D}" type="sibTrans" cxnId="{296AC5D5-8060-46AF-A609-FE9A9A673B52}">
      <dgm:prSet/>
      <dgm:spPr/>
      <dgm:t>
        <a:bodyPr/>
        <a:lstStyle/>
        <a:p>
          <a:pPr algn="ctr"/>
          <a:endParaRPr lang="en-US"/>
        </a:p>
      </dgm:t>
    </dgm:pt>
    <dgm:pt modelId="{F9D3159A-483B-46F3-98CF-F0BC4B5F0A4E}">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RNA-</a:t>
          </a:r>
          <a:r>
            <a:rPr lang="en-US" sz="2000" dirty="0" err="1" smtClean="0"/>
            <a:t>Seq</a:t>
          </a:r>
          <a:endParaRPr lang="en-US" sz="2000" dirty="0"/>
        </a:p>
      </dgm:t>
    </dgm:pt>
    <dgm:pt modelId="{958D3D2D-798C-4BC9-98B2-E847DA3726BD}" type="parTrans" cxnId="{5239B4E1-308A-4BF7-8013-093D5E181F83}">
      <dgm:prSet/>
      <dgm:spPr/>
      <dgm:t>
        <a:bodyPr/>
        <a:lstStyle/>
        <a:p>
          <a:pPr algn="ctr"/>
          <a:endParaRPr lang="en-US"/>
        </a:p>
      </dgm:t>
    </dgm:pt>
    <dgm:pt modelId="{9FD34335-E069-48D5-8EA5-F11840E812A4}" type="sibTrans" cxnId="{5239B4E1-308A-4BF7-8013-093D5E181F83}">
      <dgm:prSet/>
      <dgm:spPr/>
      <dgm:t>
        <a:bodyPr/>
        <a:lstStyle/>
        <a:p>
          <a:pPr algn="ctr"/>
          <a:endParaRPr lang="en-US"/>
        </a:p>
      </dgm:t>
    </dgm:pt>
    <dgm:pt modelId="{149A38E5-EAAB-4D2F-AF8C-BB731AAB171A}">
      <dgm:prSet phldrT="[Text]" custT="1">
        <dgm:style>
          <a:lnRef idx="2">
            <a:schemeClr val="accent3"/>
          </a:lnRef>
          <a:fillRef idx="1">
            <a:schemeClr val="lt1"/>
          </a:fillRef>
          <a:effectRef idx="0">
            <a:schemeClr val="accent3"/>
          </a:effectRef>
          <a:fontRef idx="minor">
            <a:schemeClr val="dk1"/>
          </a:fontRef>
        </dgm:style>
      </dgm:prSet>
      <dgm:spPr/>
      <dgm:t>
        <a:bodyPr/>
        <a:lstStyle/>
        <a:p>
          <a:pPr algn="l"/>
          <a:r>
            <a:rPr lang="en-US" sz="1400" dirty="0" smtClean="0"/>
            <a:t>Expression levels for single gene targets</a:t>
          </a:r>
          <a:endParaRPr lang="en-US" sz="1400" dirty="0"/>
        </a:p>
      </dgm:t>
    </dgm:pt>
    <dgm:pt modelId="{4134B1F4-EECA-4D0C-8FFD-D3E0F35BB13D}" type="sibTrans" cxnId="{C10EFC02-E08C-4A41-94F4-A1037212DF6D}">
      <dgm:prSet/>
      <dgm:spPr/>
      <dgm:t>
        <a:bodyPr/>
        <a:lstStyle/>
        <a:p>
          <a:pPr algn="ctr"/>
          <a:endParaRPr lang="en-US"/>
        </a:p>
      </dgm:t>
    </dgm:pt>
    <dgm:pt modelId="{5B5A6EE3-B454-41A0-91F1-361ED7E66F4F}" type="parTrans" cxnId="{C10EFC02-E08C-4A41-94F4-A1037212DF6D}">
      <dgm:prSet/>
      <dgm:spPr/>
      <dgm:t>
        <a:bodyPr/>
        <a:lstStyle/>
        <a:p>
          <a:pPr algn="ctr"/>
          <a:endParaRPr lang="en-US"/>
        </a:p>
      </dgm:t>
    </dgm:pt>
    <dgm:pt modelId="{CA0FF8FA-3264-46B1-B111-6CCF1978D58E}">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endParaRPr lang="en-US" sz="1400" dirty="0"/>
        </a:p>
      </dgm:t>
    </dgm:pt>
    <dgm:pt modelId="{3531774C-CA4F-40CF-9560-12D12FF8483A}" type="parTrans" cxnId="{146CEB88-991E-42D6-80E8-DCFCFD7BE4B6}">
      <dgm:prSet/>
      <dgm:spPr/>
      <dgm:t>
        <a:bodyPr/>
        <a:lstStyle/>
        <a:p>
          <a:endParaRPr lang="en-US"/>
        </a:p>
      </dgm:t>
    </dgm:pt>
    <dgm:pt modelId="{62E8C49C-5623-489F-A199-5F92D2B1E12D}" type="sibTrans" cxnId="{146CEB88-991E-42D6-80E8-DCFCFD7BE4B6}">
      <dgm:prSet/>
      <dgm:spPr/>
      <dgm:t>
        <a:bodyPr/>
        <a:lstStyle/>
        <a:p>
          <a:endParaRPr lang="en-US"/>
        </a:p>
      </dgm:t>
    </dgm:pt>
    <dgm:pt modelId="{5A1A6968-97F3-4920-839A-C72003B52767}">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Differential gene expression &amp;  discovery of novel transcripts/ fusions  &amp; sensitivity for low-abundance </a:t>
          </a:r>
          <a:r>
            <a:rPr lang="en-US" sz="1400" dirty="0" err="1" smtClean="0"/>
            <a:t>RefSeq</a:t>
          </a:r>
          <a:r>
            <a:rPr lang="en-US" sz="1400" dirty="0" smtClean="0"/>
            <a:t> genes</a:t>
          </a:r>
          <a:endParaRPr lang="en-US" sz="1400" dirty="0"/>
        </a:p>
      </dgm:t>
    </dgm:pt>
    <dgm:pt modelId="{7FDE92A4-4FD2-4EAA-A66B-9D537EB84542}" type="parTrans" cxnId="{ADDBCFDF-4C24-4BFA-8920-CA274F554293}">
      <dgm:prSet/>
      <dgm:spPr/>
      <dgm:t>
        <a:bodyPr/>
        <a:lstStyle/>
        <a:p>
          <a:endParaRPr lang="en-US"/>
        </a:p>
      </dgm:t>
    </dgm:pt>
    <dgm:pt modelId="{DB92288D-E3B0-41C0-94E7-6DC0B7360D21}" type="sibTrans" cxnId="{ADDBCFDF-4C24-4BFA-8920-CA274F554293}">
      <dgm:prSet/>
      <dgm:spPr/>
      <dgm:t>
        <a:bodyPr/>
        <a:lstStyle/>
        <a:p>
          <a:endParaRPr lang="en-US"/>
        </a:p>
      </dgm:t>
    </dgm:pt>
    <dgm:pt modelId="{BE85CAF1-D0A5-44B6-A9CE-C7F7E47BF559}">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Differential gene expression/profiling &amp; sensitivity for low-abundance </a:t>
          </a:r>
          <a:r>
            <a:rPr lang="en-US" sz="1400" dirty="0" err="1" smtClean="0"/>
            <a:t>RefSeq</a:t>
          </a:r>
          <a:r>
            <a:rPr lang="en-US" sz="1400" dirty="0" smtClean="0"/>
            <a:t> genes</a:t>
          </a:r>
          <a:endParaRPr lang="en-US" sz="1400" dirty="0"/>
        </a:p>
      </dgm:t>
    </dgm:pt>
    <dgm:pt modelId="{3A86910F-A5A2-4D5A-AD6A-5B29DB5A8454}" type="parTrans" cxnId="{9A4475B9-A7EC-47C8-8D8B-FE3FC5D8D6AE}">
      <dgm:prSet/>
      <dgm:spPr/>
      <dgm:t>
        <a:bodyPr/>
        <a:lstStyle/>
        <a:p>
          <a:endParaRPr lang="en-US"/>
        </a:p>
      </dgm:t>
    </dgm:pt>
    <dgm:pt modelId="{3C3FA96A-22F7-4F1B-A45D-ABAFB5176364}" type="sibTrans" cxnId="{9A4475B9-A7EC-47C8-8D8B-FE3FC5D8D6AE}">
      <dgm:prSet/>
      <dgm:spPr/>
      <dgm:t>
        <a:bodyPr/>
        <a:lstStyle/>
        <a:p>
          <a:endParaRPr lang="en-US"/>
        </a:p>
      </dgm:t>
    </dgm:pt>
    <dgm:pt modelId="{44755DD6-E422-4981-9DD5-DDE4AD5FB8B1}">
      <dgm:prSet phldrT="[Text]" custT="1">
        <dgm:style>
          <a:lnRef idx="2">
            <a:schemeClr val="accent3"/>
          </a:lnRef>
          <a:fillRef idx="1">
            <a:schemeClr val="lt1"/>
          </a:fillRef>
          <a:effectRef idx="0">
            <a:schemeClr val="accent3"/>
          </a:effectRef>
          <a:fontRef idx="minor">
            <a:schemeClr val="dk1"/>
          </a:fontRef>
        </dgm:style>
      </dgm:prSet>
      <dgm:spPr/>
      <dgm:t>
        <a:bodyPr/>
        <a:lstStyle/>
        <a:p>
          <a:pPr algn="l"/>
          <a:endParaRPr lang="en-US" sz="1400" dirty="0"/>
        </a:p>
      </dgm:t>
    </dgm:pt>
    <dgm:pt modelId="{F48564BE-379A-44FA-9A9F-FB74FD2EC61D}" type="parTrans" cxnId="{A1B85D22-5674-4EB8-ACB2-9BE378B12F14}">
      <dgm:prSet/>
      <dgm:spPr/>
      <dgm:t>
        <a:bodyPr/>
        <a:lstStyle/>
        <a:p>
          <a:endParaRPr lang="en-US"/>
        </a:p>
      </dgm:t>
    </dgm:pt>
    <dgm:pt modelId="{009676AB-DFB7-4FB2-9CC2-0FA5427FB871}" type="sibTrans" cxnId="{A1B85D22-5674-4EB8-ACB2-9BE378B12F14}">
      <dgm:prSet/>
      <dgm:spPr/>
      <dgm:t>
        <a:bodyPr/>
        <a:lstStyle/>
        <a:p>
          <a:endParaRPr lang="en-US"/>
        </a:p>
      </dgm:t>
    </dgm:pt>
    <dgm:pt modelId="{C677A170-0636-4B13-B469-032CEFE3A7F3}">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l"/>
          <a:r>
            <a:rPr lang="en-US" sz="1400" dirty="0" smtClean="0"/>
            <a:t>Panels for gene-level expression and fusion detection</a:t>
          </a:r>
        </a:p>
      </dgm:t>
    </dgm:pt>
    <dgm:pt modelId="{D54921C9-9EAF-4E76-81D2-71683C0C8C90}">
      <dgm:prSet phldrT="[Text]" custT="1">
        <dgm:style>
          <a:lnRef idx="2">
            <a:schemeClr val="accent3"/>
          </a:lnRef>
          <a:fillRef idx="1">
            <a:schemeClr val="lt1"/>
          </a:fillRef>
          <a:effectRef idx="0">
            <a:schemeClr val="accent3"/>
          </a:effectRef>
          <a:fontRef idx="minor">
            <a:schemeClr val="dk1"/>
          </a:fontRef>
        </dgm:style>
      </dgm:prSet>
      <dgm:spPr>
        <a:solidFill>
          <a:schemeClr val="accent1">
            <a:lumMod val="20000"/>
            <a:lumOff val="80000"/>
          </a:schemeClr>
        </a:solidFill>
      </dgm:spPr>
      <dgm:t>
        <a:bodyPr/>
        <a:lstStyle/>
        <a:p>
          <a:pPr algn="ctr"/>
          <a:r>
            <a:rPr lang="en-US" sz="2000" dirty="0" smtClean="0"/>
            <a:t>Targeted Ion </a:t>
          </a:r>
          <a:r>
            <a:rPr lang="en-US" sz="2000" dirty="0" err="1" smtClean="0"/>
            <a:t>AmpliSeq</a:t>
          </a:r>
          <a:r>
            <a:rPr lang="en-US" sz="2000" dirty="0" smtClean="0"/>
            <a:t>™ RNA Panels</a:t>
          </a:r>
        </a:p>
      </dgm:t>
    </dgm:pt>
    <dgm:pt modelId="{CF642E26-6AEE-43D0-BDEE-A2E034D9A61E}" type="sibTrans" cxnId="{F735D507-F275-46CE-8F27-20A6965AF734}">
      <dgm:prSet/>
      <dgm:spPr/>
      <dgm:t>
        <a:bodyPr/>
        <a:lstStyle/>
        <a:p>
          <a:pPr algn="ctr"/>
          <a:endParaRPr lang="en-US"/>
        </a:p>
      </dgm:t>
    </dgm:pt>
    <dgm:pt modelId="{58538B4A-3CE9-42BE-A65B-CE130C03FD34}" type="parTrans" cxnId="{F735D507-F275-46CE-8F27-20A6965AF734}">
      <dgm:prSet/>
      <dgm:spPr/>
      <dgm:t>
        <a:bodyPr/>
        <a:lstStyle/>
        <a:p>
          <a:pPr algn="ctr"/>
          <a:endParaRPr lang="en-US"/>
        </a:p>
      </dgm:t>
    </dgm:pt>
    <dgm:pt modelId="{B9F9597E-EB1D-4A7E-8986-3AB15802A651}" type="sibTrans" cxnId="{53FFEF77-D1D7-4FDE-AB08-EE189FF0062C}">
      <dgm:prSet/>
      <dgm:spPr/>
      <dgm:t>
        <a:bodyPr/>
        <a:lstStyle/>
        <a:p>
          <a:pPr algn="ctr"/>
          <a:endParaRPr lang="en-US"/>
        </a:p>
      </dgm:t>
    </dgm:pt>
    <dgm:pt modelId="{9191C823-4333-4B1F-B238-7378A33EA998}" type="parTrans" cxnId="{53FFEF77-D1D7-4FDE-AB08-EE189FF0062C}">
      <dgm:prSet/>
      <dgm:spPr/>
      <dgm:t>
        <a:bodyPr/>
        <a:lstStyle/>
        <a:p>
          <a:pPr algn="ctr"/>
          <a:endParaRPr lang="en-US"/>
        </a:p>
      </dgm:t>
    </dgm:pt>
    <dgm:pt modelId="{32F25C4D-BDDF-4B75-A758-92F59A17AC48}" type="pres">
      <dgm:prSet presAssocID="{85ECC664-8370-4D2E-92FB-EE1ABE9933EA}" presName="Name0" presStyleCnt="0">
        <dgm:presLayoutVars>
          <dgm:dir/>
          <dgm:resizeHandles val="exact"/>
        </dgm:presLayoutVars>
      </dgm:prSet>
      <dgm:spPr/>
    </dgm:pt>
    <dgm:pt modelId="{C3EE5A7B-8F10-4E17-A7F5-CD53E1A70C46}" type="pres">
      <dgm:prSet presAssocID="{85ECC664-8370-4D2E-92FB-EE1ABE9933EA}" presName="fgShape" presStyleLbl="fgShp" presStyleIdx="0" presStyleCnt="1" custScaleX="105825" custScaleY="93631" custLinFactNeighborX="138" custLinFactNeighborY="28336"/>
      <dgm:spPr>
        <a:prstGeom prst="rightArrow">
          <a:avLst/>
        </a:prstGeom>
      </dgm:spPr>
    </dgm:pt>
    <dgm:pt modelId="{AE52533F-8637-4300-BE9B-DD13CE183959}" type="pres">
      <dgm:prSet presAssocID="{85ECC664-8370-4D2E-92FB-EE1ABE9933EA}" presName="linComp" presStyleCnt="0"/>
      <dgm:spPr/>
    </dgm:pt>
    <dgm:pt modelId="{75054ABE-13CE-4FDE-AC60-71E2AC6708C3}" type="pres">
      <dgm:prSet presAssocID="{7C0230C3-0678-4337-BB89-98DA0F9C0FC6}" presName="compNode" presStyleCnt="0"/>
      <dgm:spPr/>
    </dgm:pt>
    <dgm:pt modelId="{63C6F405-103B-4F69-810D-115B59906AEC}" type="pres">
      <dgm:prSet presAssocID="{7C0230C3-0678-4337-BB89-98DA0F9C0FC6}" presName="bkgdShape" presStyleLbl="node1" presStyleIdx="0" presStyleCnt="4"/>
      <dgm:spPr/>
      <dgm:t>
        <a:bodyPr/>
        <a:lstStyle/>
        <a:p>
          <a:endParaRPr lang="en-US"/>
        </a:p>
      </dgm:t>
    </dgm:pt>
    <dgm:pt modelId="{E2DB99F6-CC07-4BC2-B741-EB4B5FDDA962}" type="pres">
      <dgm:prSet presAssocID="{7C0230C3-0678-4337-BB89-98DA0F9C0FC6}" presName="nodeTx" presStyleLbl="node1" presStyleIdx="0" presStyleCnt="4">
        <dgm:presLayoutVars>
          <dgm:bulletEnabled val="1"/>
        </dgm:presLayoutVars>
      </dgm:prSet>
      <dgm:spPr/>
      <dgm:t>
        <a:bodyPr/>
        <a:lstStyle/>
        <a:p>
          <a:endParaRPr lang="en-US"/>
        </a:p>
      </dgm:t>
    </dgm:pt>
    <dgm:pt modelId="{F3E6E676-2850-4C54-9F6C-1D159920FE01}" type="pres">
      <dgm:prSet presAssocID="{7C0230C3-0678-4337-BB89-98DA0F9C0FC6}" presName="invisiNode" presStyleLbl="node1" presStyleIdx="0" presStyleCnt="4"/>
      <dgm:spPr/>
    </dgm:pt>
    <dgm:pt modelId="{3E7B1F79-834A-4A36-9FD6-715CCD701930}" type="pres">
      <dgm:prSet presAssocID="{7C0230C3-0678-4337-BB89-98DA0F9C0FC6}" presName="imagNode" presStyleLbl="fgImgPlace1" presStyleIdx="0" presStyleCnt="4"/>
      <dgm:spPr>
        <a:blipFill rotWithShape="1">
          <a:blip xmlns:r="http://schemas.openxmlformats.org/officeDocument/2006/relationships" r:embed="rId1"/>
          <a:stretch>
            <a:fillRect/>
          </a:stretch>
        </a:blipFill>
      </dgm:spPr>
    </dgm:pt>
    <dgm:pt modelId="{EBA06985-90DD-4933-905A-29738520E5BB}" type="pres">
      <dgm:prSet presAssocID="{A193B25C-70C7-4F66-9E17-0A84004D448D}" presName="sibTrans" presStyleLbl="sibTrans2D1" presStyleIdx="0" presStyleCnt="0"/>
      <dgm:spPr/>
      <dgm:t>
        <a:bodyPr/>
        <a:lstStyle/>
        <a:p>
          <a:endParaRPr lang="en-US"/>
        </a:p>
      </dgm:t>
    </dgm:pt>
    <dgm:pt modelId="{7F6F6C4C-5DF5-44B8-B7AE-223266FDE5B0}" type="pres">
      <dgm:prSet presAssocID="{D54921C9-9EAF-4E76-81D2-71683C0C8C90}" presName="compNode" presStyleCnt="0"/>
      <dgm:spPr/>
    </dgm:pt>
    <dgm:pt modelId="{1C098020-377E-45A9-9805-1B67A42403C3}" type="pres">
      <dgm:prSet presAssocID="{D54921C9-9EAF-4E76-81D2-71683C0C8C90}" presName="bkgdShape" presStyleLbl="node1" presStyleIdx="1" presStyleCnt="4" custLinFactNeighborY="275"/>
      <dgm:spPr/>
      <dgm:t>
        <a:bodyPr/>
        <a:lstStyle/>
        <a:p>
          <a:endParaRPr lang="en-US"/>
        </a:p>
      </dgm:t>
    </dgm:pt>
    <dgm:pt modelId="{E39D7F10-953B-48E3-93C9-6AC93B30A5ED}" type="pres">
      <dgm:prSet presAssocID="{D54921C9-9EAF-4E76-81D2-71683C0C8C90}" presName="nodeTx" presStyleLbl="node1" presStyleIdx="1" presStyleCnt="4">
        <dgm:presLayoutVars>
          <dgm:bulletEnabled val="1"/>
        </dgm:presLayoutVars>
      </dgm:prSet>
      <dgm:spPr/>
      <dgm:t>
        <a:bodyPr/>
        <a:lstStyle/>
        <a:p>
          <a:endParaRPr lang="en-US"/>
        </a:p>
      </dgm:t>
    </dgm:pt>
    <dgm:pt modelId="{B2B65188-330B-47EF-8CA5-F909B55B2AA5}" type="pres">
      <dgm:prSet presAssocID="{D54921C9-9EAF-4E76-81D2-71683C0C8C90}" presName="invisiNode" presStyleLbl="node1" presStyleIdx="1" presStyleCnt="4"/>
      <dgm:spPr/>
    </dgm:pt>
    <dgm:pt modelId="{99C20555-7582-4094-A944-82340CDF9972}" type="pres">
      <dgm:prSet presAssocID="{D54921C9-9EAF-4E76-81D2-71683C0C8C90}" presName="imagNode" presStyleLbl="fgImgPlace1" presStyleIdx="1" presStyleCnt="4" custScaleX="9872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2356E252-4A8D-42BA-8CAB-1165E0748CAE}" type="pres">
      <dgm:prSet presAssocID="{CF642E26-6AEE-43D0-BDEE-A2E034D9A61E}" presName="sibTrans" presStyleLbl="sibTrans2D1" presStyleIdx="0" presStyleCnt="0"/>
      <dgm:spPr/>
      <dgm:t>
        <a:bodyPr/>
        <a:lstStyle/>
        <a:p>
          <a:endParaRPr lang="en-US"/>
        </a:p>
      </dgm:t>
    </dgm:pt>
    <dgm:pt modelId="{2E6FF8F5-88FF-404B-98CF-8E216BED516F}" type="pres">
      <dgm:prSet presAssocID="{4F2C985B-1E73-4593-B4B9-AE25AEB567B3}" presName="compNode" presStyleCnt="0"/>
      <dgm:spPr/>
    </dgm:pt>
    <dgm:pt modelId="{EE13E7AB-F80C-423F-83CC-DA464B5163EF}" type="pres">
      <dgm:prSet presAssocID="{4F2C985B-1E73-4593-B4B9-AE25AEB567B3}" presName="bkgdShape" presStyleLbl="node1" presStyleIdx="2" presStyleCnt="4"/>
      <dgm:spPr/>
      <dgm:t>
        <a:bodyPr/>
        <a:lstStyle/>
        <a:p>
          <a:endParaRPr lang="en-US"/>
        </a:p>
      </dgm:t>
    </dgm:pt>
    <dgm:pt modelId="{D6153143-19C4-41DC-82C5-F10887561F6B}" type="pres">
      <dgm:prSet presAssocID="{4F2C985B-1E73-4593-B4B9-AE25AEB567B3}" presName="nodeTx" presStyleLbl="node1" presStyleIdx="2" presStyleCnt="4">
        <dgm:presLayoutVars>
          <dgm:bulletEnabled val="1"/>
        </dgm:presLayoutVars>
      </dgm:prSet>
      <dgm:spPr/>
      <dgm:t>
        <a:bodyPr/>
        <a:lstStyle/>
        <a:p>
          <a:endParaRPr lang="en-US"/>
        </a:p>
      </dgm:t>
    </dgm:pt>
    <dgm:pt modelId="{5D0562B3-6D84-4173-AF6F-D9BAA4662026}" type="pres">
      <dgm:prSet presAssocID="{4F2C985B-1E73-4593-B4B9-AE25AEB567B3}" presName="invisiNode" presStyleLbl="node1" presStyleIdx="2" presStyleCnt="4"/>
      <dgm:spPr/>
    </dgm:pt>
    <dgm:pt modelId="{7BAC5FFF-D601-4193-AB7E-EBBA8B30E8DC}" type="pres">
      <dgm:prSet presAssocID="{4F2C985B-1E73-4593-B4B9-AE25AEB567B3}" presName="imagNode" presStyleLbl="fgImgPlace1" presStyleIdx="2" presStyleCnt="4"/>
      <dgm:spPr/>
    </dgm:pt>
    <dgm:pt modelId="{4F5DEE61-5497-463A-93F6-9C3F4113DA84}" type="pres">
      <dgm:prSet presAssocID="{F6142B52-E8BE-4837-8B99-69C82BAE4E6D}" presName="sibTrans" presStyleLbl="sibTrans2D1" presStyleIdx="0" presStyleCnt="0"/>
      <dgm:spPr/>
      <dgm:t>
        <a:bodyPr/>
        <a:lstStyle/>
        <a:p>
          <a:endParaRPr lang="en-US"/>
        </a:p>
      </dgm:t>
    </dgm:pt>
    <dgm:pt modelId="{29E8EABB-0C2F-40B4-9E07-46AD0F5D7282}" type="pres">
      <dgm:prSet presAssocID="{F9D3159A-483B-46F3-98CF-F0BC4B5F0A4E}" presName="compNode" presStyleCnt="0"/>
      <dgm:spPr/>
    </dgm:pt>
    <dgm:pt modelId="{0F2CBA6C-2D72-4B37-86DA-1F417F3C73AE}" type="pres">
      <dgm:prSet presAssocID="{F9D3159A-483B-46F3-98CF-F0BC4B5F0A4E}" presName="bkgdShape" presStyleLbl="node1" presStyleIdx="3" presStyleCnt="4"/>
      <dgm:spPr/>
      <dgm:t>
        <a:bodyPr/>
        <a:lstStyle/>
        <a:p>
          <a:endParaRPr lang="en-US"/>
        </a:p>
      </dgm:t>
    </dgm:pt>
    <dgm:pt modelId="{8C62D92B-7478-44BE-94E1-30375CCBB0D3}" type="pres">
      <dgm:prSet presAssocID="{F9D3159A-483B-46F3-98CF-F0BC4B5F0A4E}" presName="nodeTx" presStyleLbl="node1" presStyleIdx="3" presStyleCnt="4">
        <dgm:presLayoutVars>
          <dgm:bulletEnabled val="1"/>
        </dgm:presLayoutVars>
      </dgm:prSet>
      <dgm:spPr/>
      <dgm:t>
        <a:bodyPr/>
        <a:lstStyle/>
        <a:p>
          <a:endParaRPr lang="en-US"/>
        </a:p>
      </dgm:t>
    </dgm:pt>
    <dgm:pt modelId="{3EC18080-B13F-483E-B845-2E82307FE886}" type="pres">
      <dgm:prSet presAssocID="{F9D3159A-483B-46F3-98CF-F0BC4B5F0A4E}" presName="invisiNode" presStyleLbl="node1" presStyleIdx="3" presStyleCnt="4"/>
      <dgm:spPr/>
    </dgm:pt>
    <dgm:pt modelId="{DF03781B-3C68-4ADA-981B-65AABEB471D6}" type="pres">
      <dgm:prSet presAssocID="{F9D3159A-483B-46F3-98CF-F0BC4B5F0A4E}" presName="imagNode" presStyleLbl="fgImgPlace1" presStyleIdx="3" presStyleCnt="4"/>
      <dgm:spPr/>
    </dgm:pt>
  </dgm:ptLst>
  <dgm:cxnLst>
    <dgm:cxn modelId="{10F9E226-72F7-4F4E-B59A-57456F6667CD}" type="presOf" srcId="{85ECC664-8370-4D2E-92FB-EE1ABE9933EA}" destId="{32F25C4D-BDDF-4B75-A758-92F59A17AC48}" srcOrd="0" destOrd="0" presId="urn:microsoft.com/office/officeart/2005/8/layout/hList7"/>
    <dgm:cxn modelId="{53FFEF77-D1D7-4FDE-AB08-EE189FF0062C}" srcId="{D54921C9-9EAF-4E76-81D2-71683C0C8C90}" destId="{C677A170-0636-4B13-B469-032CEFE3A7F3}" srcOrd="0" destOrd="0" parTransId="{9191C823-4333-4B1F-B238-7378A33EA998}" sibTransId="{B9F9597E-EB1D-4A7E-8986-3AB15802A651}"/>
    <dgm:cxn modelId="{61F4E7FD-5254-4C57-B634-5CD8D31D42EE}" type="presOf" srcId="{C677A170-0636-4B13-B469-032CEFE3A7F3}" destId="{1C098020-377E-45A9-9805-1B67A42403C3}" srcOrd="0" destOrd="1" presId="urn:microsoft.com/office/officeart/2005/8/layout/hList7"/>
    <dgm:cxn modelId="{273C710F-9DA6-4590-B41B-AE043A6E842D}" type="presOf" srcId="{4F2C985B-1E73-4593-B4B9-AE25AEB567B3}" destId="{D6153143-19C4-41DC-82C5-F10887561F6B}" srcOrd="1" destOrd="0" presId="urn:microsoft.com/office/officeart/2005/8/layout/hList7"/>
    <dgm:cxn modelId="{418A1DFC-C5FD-4FDF-A19A-D998527A5EE7}" type="presOf" srcId="{5A1A6968-97F3-4920-839A-C72003B52767}" destId="{8C62D92B-7478-44BE-94E1-30375CCBB0D3}" srcOrd="1" destOrd="2" presId="urn:microsoft.com/office/officeart/2005/8/layout/hList7"/>
    <dgm:cxn modelId="{ADDBCFDF-4C24-4BFA-8920-CA274F554293}" srcId="{F9D3159A-483B-46F3-98CF-F0BC4B5F0A4E}" destId="{5A1A6968-97F3-4920-839A-C72003B52767}" srcOrd="1" destOrd="0" parTransId="{7FDE92A4-4FD2-4EAA-A66B-9D537EB84542}" sibTransId="{DB92288D-E3B0-41C0-94E7-6DC0B7360D21}"/>
    <dgm:cxn modelId="{61D18992-0948-47B6-89F0-A86041AA2C2B}" type="presOf" srcId="{CA0FF8FA-3264-46B1-B111-6CCF1978D58E}" destId="{0F2CBA6C-2D72-4B37-86DA-1F417F3C73AE}" srcOrd="0" destOrd="1" presId="urn:microsoft.com/office/officeart/2005/8/layout/hList7"/>
    <dgm:cxn modelId="{A1B85D22-5674-4EB8-ACB2-9BE378B12F14}" srcId="{7C0230C3-0678-4337-BB89-98DA0F9C0FC6}" destId="{44755DD6-E422-4981-9DD5-DDE4AD5FB8B1}" srcOrd="0" destOrd="0" parTransId="{F48564BE-379A-44FA-9A9F-FB74FD2EC61D}" sibTransId="{009676AB-DFB7-4FB2-9CC2-0FA5427FB871}"/>
    <dgm:cxn modelId="{F735D507-F275-46CE-8F27-20A6965AF734}" srcId="{85ECC664-8370-4D2E-92FB-EE1ABE9933EA}" destId="{D54921C9-9EAF-4E76-81D2-71683C0C8C90}" srcOrd="1" destOrd="0" parTransId="{58538B4A-3CE9-42BE-A65B-CE130C03FD34}" sibTransId="{CF642E26-6AEE-43D0-BDEE-A2E034D9A61E}"/>
    <dgm:cxn modelId="{9A4475B9-A7EC-47C8-8D8B-FE3FC5D8D6AE}" srcId="{4F2C985B-1E73-4593-B4B9-AE25AEB567B3}" destId="{BE85CAF1-D0A5-44B6-A9CE-C7F7E47BF559}" srcOrd="0" destOrd="0" parTransId="{3A86910F-A5A2-4D5A-AD6A-5B29DB5A8454}" sibTransId="{3C3FA96A-22F7-4F1B-A45D-ABAFB5176364}"/>
    <dgm:cxn modelId="{146CEB88-991E-42D6-80E8-DCFCFD7BE4B6}" srcId="{F9D3159A-483B-46F3-98CF-F0BC4B5F0A4E}" destId="{CA0FF8FA-3264-46B1-B111-6CCF1978D58E}" srcOrd="0" destOrd="0" parTransId="{3531774C-CA4F-40CF-9560-12D12FF8483A}" sibTransId="{62E8C49C-5623-489F-A199-5F92D2B1E12D}"/>
    <dgm:cxn modelId="{AA115052-AFD2-4304-8228-667E5630087D}" type="presOf" srcId="{CA0FF8FA-3264-46B1-B111-6CCF1978D58E}" destId="{8C62D92B-7478-44BE-94E1-30375CCBB0D3}" srcOrd="1" destOrd="1" presId="urn:microsoft.com/office/officeart/2005/8/layout/hList7"/>
    <dgm:cxn modelId="{077135BA-4E66-4AD7-8331-9DF6963CDFC2}" type="presOf" srcId="{A193B25C-70C7-4F66-9E17-0A84004D448D}" destId="{EBA06985-90DD-4933-905A-29738520E5BB}" srcOrd="0" destOrd="0" presId="urn:microsoft.com/office/officeart/2005/8/layout/hList7"/>
    <dgm:cxn modelId="{9EAFE7CC-5FA3-4FB5-AA98-FFEDD2DFB719}" type="presOf" srcId="{C677A170-0636-4B13-B469-032CEFE3A7F3}" destId="{E39D7F10-953B-48E3-93C9-6AC93B30A5ED}" srcOrd="1" destOrd="1" presId="urn:microsoft.com/office/officeart/2005/8/layout/hList7"/>
    <dgm:cxn modelId="{58C85FF0-3F27-4F8A-B61D-E52B3667459E}" type="presOf" srcId="{CF642E26-6AEE-43D0-BDEE-A2E034D9A61E}" destId="{2356E252-4A8D-42BA-8CAB-1165E0748CAE}" srcOrd="0" destOrd="0" presId="urn:microsoft.com/office/officeart/2005/8/layout/hList7"/>
    <dgm:cxn modelId="{296AC5D5-8060-46AF-A609-FE9A9A673B52}" srcId="{85ECC664-8370-4D2E-92FB-EE1ABE9933EA}" destId="{4F2C985B-1E73-4593-B4B9-AE25AEB567B3}" srcOrd="2" destOrd="0" parTransId="{EBC30CFC-6C9C-4639-8084-76E0E51182F0}" sibTransId="{F6142B52-E8BE-4837-8B99-69C82BAE4E6D}"/>
    <dgm:cxn modelId="{75788D5A-22EC-4A61-8015-D6FAA8D64FF0}" type="presOf" srcId="{4F2C985B-1E73-4593-B4B9-AE25AEB567B3}" destId="{EE13E7AB-F80C-423F-83CC-DA464B5163EF}" srcOrd="0" destOrd="0" presId="urn:microsoft.com/office/officeart/2005/8/layout/hList7"/>
    <dgm:cxn modelId="{BCD3B7D6-7FEE-4D8C-95DC-DACC22F772C8}" type="presOf" srcId="{F9D3159A-483B-46F3-98CF-F0BC4B5F0A4E}" destId="{8C62D92B-7478-44BE-94E1-30375CCBB0D3}" srcOrd="1" destOrd="0" presId="urn:microsoft.com/office/officeart/2005/8/layout/hList7"/>
    <dgm:cxn modelId="{0315FC29-E130-4823-B8E3-A83A0CC70CB6}" type="presOf" srcId="{44755DD6-E422-4981-9DD5-DDE4AD5FB8B1}" destId="{E2DB99F6-CC07-4BC2-B741-EB4B5FDDA962}" srcOrd="1" destOrd="1" presId="urn:microsoft.com/office/officeart/2005/8/layout/hList7"/>
    <dgm:cxn modelId="{DBD97602-80AD-48CD-B2EA-CF314D4A7F6E}" type="presOf" srcId="{F6142B52-E8BE-4837-8B99-69C82BAE4E6D}" destId="{4F5DEE61-5497-463A-93F6-9C3F4113DA84}" srcOrd="0" destOrd="0" presId="urn:microsoft.com/office/officeart/2005/8/layout/hList7"/>
    <dgm:cxn modelId="{7DDAE2A8-BF25-4B37-AD1B-25FF194BF797}" type="presOf" srcId="{44755DD6-E422-4981-9DD5-DDE4AD5FB8B1}" destId="{63C6F405-103B-4F69-810D-115B59906AEC}" srcOrd="0" destOrd="1" presId="urn:microsoft.com/office/officeart/2005/8/layout/hList7"/>
    <dgm:cxn modelId="{5239B4E1-308A-4BF7-8013-093D5E181F83}" srcId="{85ECC664-8370-4D2E-92FB-EE1ABE9933EA}" destId="{F9D3159A-483B-46F3-98CF-F0BC4B5F0A4E}" srcOrd="3" destOrd="0" parTransId="{958D3D2D-798C-4BC9-98B2-E847DA3726BD}" sibTransId="{9FD34335-E069-48D5-8EA5-F11840E812A4}"/>
    <dgm:cxn modelId="{2FAE7811-9E53-425E-BE79-609F6C629209}" srcId="{85ECC664-8370-4D2E-92FB-EE1ABE9933EA}" destId="{7C0230C3-0678-4337-BB89-98DA0F9C0FC6}" srcOrd="0" destOrd="0" parTransId="{5E8B2B96-DE45-46A0-95EC-E17E2E8C7592}" sibTransId="{A193B25C-70C7-4F66-9E17-0A84004D448D}"/>
    <dgm:cxn modelId="{F4EB81A5-A3C1-48E2-BF6A-C2FF908FF408}" type="presOf" srcId="{149A38E5-EAAB-4D2F-AF8C-BB731AAB171A}" destId="{E2DB99F6-CC07-4BC2-B741-EB4B5FDDA962}" srcOrd="1" destOrd="2" presId="urn:microsoft.com/office/officeart/2005/8/layout/hList7"/>
    <dgm:cxn modelId="{9E089CCD-439A-449D-96E1-49EAB8B8DA7D}" type="presOf" srcId="{7C0230C3-0678-4337-BB89-98DA0F9C0FC6}" destId="{E2DB99F6-CC07-4BC2-B741-EB4B5FDDA962}" srcOrd="1" destOrd="0" presId="urn:microsoft.com/office/officeart/2005/8/layout/hList7"/>
    <dgm:cxn modelId="{B2D86F4B-414F-43A9-AA62-055FDC1B5478}" type="presOf" srcId="{5A1A6968-97F3-4920-839A-C72003B52767}" destId="{0F2CBA6C-2D72-4B37-86DA-1F417F3C73AE}" srcOrd="0" destOrd="2" presId="urn:microsoft.com/office/officeart/2005/8/layout/hList7"/>
    <dgm:cxn modelId="{A95154B0-4369-41E6-9C99-3BA4C49E0679}" type="presOf" srcId="{BE85CAF1-D0A5-44B6-A9CE-C7F7E47BF559}" destId="{D6153143-19C4-41DC-82C5-F10887561F6B}" srcOrd="1" destOrd="1" presId="urn:microsoft.com/office/officeart/2005/8/layout/hList7"/>
    <dgm:cxn modelId="{C10EFC02-E08C-4A41-94F4-A1037212DF6D}" srcId="{7C0230C3-0678-4337-BB89-98DA0F9C0FC6}" destId="{149A38E5-EAAB-4D2F-AF8C-BB731AAB171A}" srcOrd="1" destOrd="0" parTransId="{5B5A6EE3-B454-41A0-91F1-361ED7E66F4F}" sibTransId="{4134B1F4-EECA-4D0C-8FFD-D3E0F35BB13D}"/>
    <dgm:cxn modelId="{FE9C0F7C-E7F6-4D62-9706-0C66D48091EA}" type="presOf" srcId="{D54921C9-9EAF-4E76-81D2-71683C0C8C90}" destId="{E39D7F10-953B-48E3-93C9-6AC93B30A5ED}" srcOrd="1" destOrd="0" presId="urn:microsoft.com/office/officeart/2005/8/layout/hList7"/>
    <dgm:cxn modelId="{2B2815AA-1704-409A-96CF-97C95F54756F}" type="presOf" srcId="{7C0230C3-0678-4337-BB89-98DA0F9C0FC6}" destId="{63C6F405-103B-4F69-810D-115B59906AEC}" srcOrd="0" destOrd="0" presId="urn:microsoft.com/office/officeart/2005/8/layout/hList7"/>
    <dgm:cxn modelId="{F015FAFF-6E02-4A93-A436-E77717EB1C3C}" type="presOf" srcId="{BE85CAF1-D0A5-44B6-A9CE-C7F7E47BF559}" destId="{EE13E7AB-F80C-423F-83CC-DA464B5163EF}" srcOrd="0" destOrd="1" presId="urn:microsoft.com/office/officeart/2005/8/layout/hList7"/>
    <dgm:cxn modelId="{6203B818-0211-4D89-9CD8-5C57FA20B8ED}" type="presOf" srcId="{149A38E5-EAAB-4D2F-AF8C-BB731AAB171A}" destId="{63C6F405-103B-4F69-810D-115B59906AEC}" srcOrd="0" destOrd="2" presId="urn:microsoft.com/office/officeart/2005/8/layout/hList7"/>
    <dgm:cxn modelId="{4C4F5E2B-0466-4998-8C2C-7302A8D5940E}" type="presOf" srcId="{F9D3159A-483B-46F3-98CF-F0BC4B5F0A4E}" destId="{0F2CBA6C-2D72-4B37-86DA-1F417F3C73AE}" srcOrd="0" destOrd="0" presId="urn:microsoft.com/office/officeart/2005/8/layout/hList7"/>
    <dgm:cxn modelId="{30CDB6CC-E126-406D-8DF6-D2FE4D9491F1}" type="presOf" srcId="{D54921C9-9EAF-4E76-81D2-71683C0C8C90}" destId="{1C098020-377E-45A9-9805-1B67A42403C3}" srcOrd="0" destOrd="0" presId="urn:microsoft.com/office/officeart/2005/8/layout/hList7"/>
    <dgm:cxn modelId="{F2F3480C-8F09-41B7-914C-8510E84C0FC6}" type="presParOf" srcId="{32F25C4D-BDDF-4B75-A758-92F59A17AC48}" destId="{C3EE5A7B-8F10-4E17-A7F5-CD53E1A70C46}" srcOrd="0" destOrd="0" presId="urn:microsoft.com/office/officeart/2005/8/layout/hList7"/>
    <dgm:cxn modelId="{9BA464BC-B66A-4353-A7D1-9A6586D0AF5E}" type="presParOf" srcId="{32F25C4D-BDDF-4B75-A758-92F59A17AC48}" destId="{AE52533F-8637-4300-BE9B-DD13CE183959}" srcOrd="1" destOrd="0" presId="urn:microsoft.com/office/officeart/2005/8/layout/hList7"/>
    <dgm:cxn modelId="{E5B4660C-F081-4EC7-B062-620170F2F8DB}" type="presParOf" srcId="{AE52533F-8637-4300-BE9B-DD13CE183959}" destId="{75054ABE-13CE-4FDE-AC60-71E2AC6708C3}" srcOrd="0" destOrd="0" presId="urn:microsoft.com/office/officeart/2005/8/layout/hList7"/>
    <dgm:cxn modelId="{9E01F9AF-6B0E-48E7-AF26-91A544DC0536}" type="presParOf" srcId="{75054ABE-13CE-4FDE-AC60-71E2AC6708C3}" destId="{63C6F405-103B-4F69-810D-115B59906AEC}" srcOrd="0" destOrd="0" presId="urn:microsoft.com/office/officeart/2005/8/layout/hList7"/>
    <dgm:cxn modelId="{5A8C5F10-C30B-4B40-A182-3D98208957D4}" type="presParOf" srcId="{75054ABE-13CE-4FDE-AC60-71E2AC6708C3}" destId="{E2DB99F6-CC07-4BC2-B741-EB4B5FDDA962}" srcOrd="1" destOrd="0" presId="urn:microsoft.com/office/officeart/2005/8/layout/hList7"/>
    <dgm:cxn modelId="{9B56E85F-8908-4656-AA1B-5D00E78846A4}" type="presParOf" srcId="{75054ABE-13CE-4FDE-AC60-71E2AC6708C3}" destId="{F3E6E676-2850-4C54-9F6C-1D159920FE01}" srcOrd="2" destOrd="0" presId="urn:microsoft.com/office/officeart/2005/8/layout/hList7"/>
    <dgm:cxn modelId="{6B9172AB-B446-417A-A95E-C5EEAF39CC0D}" type="presParOf" srcId="{75054ABE-13CE-4FDE-AC60-71E2AC6708C3}" destId="{3E7B1F79-834A-4A36-9FD6-715CCD701930}" srcOrd="3" destOrd="0" presId="urn:microsoft.com/office/officeart/2005/8/layout/hList7"/>
    <dgm:cxn modelId="{96FD73CF-51A1-4417-B31B-9F5D4E7BAFD4}" type="presParOf" srcId="{AE52533F-8637-4300-BE9B-DD13CE183959}" destId="{EBA06985-90DD-4933-905A-29738520E5BB}" srcOrd="1" destOrd="0" presId="urn:microsoft.com/office/officeart/2005/8/layout/hList7"/>
    <dgm:cxn modelId="{8462FB63-8D80-4C30-9645-DF9F03FF60C2}" type="presParOf" srcId="{AE52533F-8637-4300-BE9B-DD13CE183959}" destId="{7F6F6C4C-5DF5-44B8-B7AE-223266FDE5B0}" srcOrd="2" destOrd="0" presId="urn:microsoft.com/office/officeart/2005/8/layout/hList7"/>
    <dgm:cxn modelId="{5FC90D75-532F-45C0-B6A1-23E43D93AE53}" type="presParOf" srcId="{7F6F6C4C-5DF5-44B8-B7AE-223266FDE5B0}" destId="{1C098020-377E-45A9-9805-1B67A42403C3}" srcOrd="0" destOrd="0" presId="urn:microsoft.com/office/officeart/2005/8/layout/hList7"/>
    <dgm:cxn modelId="{034CC131-0EF4-4671-BFF9-85BF3FB391BB}" type="presParOf" srcId="{7F6F6C4C-5DF5-44B8-B7AE-223266FDE5B0}" destId="{E39D7F10-953B-48E3-93C9-6AC93B30A5ED}" srcOrd="1" destOrd="0" presId="urn:microsoft.com/office/officeart/2005/8/layout/hList7"/>
    <dgm:cxn modelId="{1F2260DF-159E-487C-8135-AD377BEF6FD9}" type="presParOf" srcId="{7F6F6C4C-5DF5-44B8-B7AE-223266FDE5B0}" destId="{B2B65188-330B-47EF-8CA5-F909B55B2AA5}" srcOrd="2" destOrd="0" presId="urn:microsoft.com/office/officeart/2005/8/layout/hList7"/>
    <dgm:cxn modelId="{7BF03450-EBB9-40A7-A61C-843C46C8FB96}" type="presParOf" srcId="{7F6F6C4C-5DF5-44B8-B7AE-223266FDE5B0}" destId="{99C20555-7582-4094-A944-82340CDF9972}" srcOrd="3" destOrd="0" presId="urn:microsoft.com/office/officeart/2005/8/layout/hList7"/>
    <dgm:cxn modelId="{AF60923C-39FE-4FA8-AD5C-B2A8A36D59E5}" type="presParOf" srcId="{AE52533F-8637-4300-BE9B-DD13CE183959}" destId="{2356E252-4A8D-42BA-8CAB-1165E0748CAE}" srcOrd="3" destOrd="0" presId="urn:microsoft.com/office/officeart/2005/8/layout/hList7"/>
    <dgm:cxn modelId="{1145626A-D748-4994-B739-BFE36284F110}" type="presParOf" srcId="{AE52533F-8637-4300-BE9B-DD13CE183959}" destId="{2E6FF8F5-88FF-404B-98CF-8E216BED516F}" srcOrd="4" destOrd="0" presId="urn:microsoft.com/office/officeart/2005/8/layout/hList7"/>
    <dgm:cxn modelId="{07CB43CF-0409-41B0-9D8C-1FD3FEE73719}" type="presParOf" srcId="{2E6FF8F5-88FF-404B-98CF-8E216BED516F}" destId="{EE13E7AB-F80C-423F-83CC-DA464B5163EF}" srcOrd="0" destOrd="0" presId="urn:microsoft.com/office/officeart/2005/8/layout/hList7"/>
    <dgm:cxn modelId="{9B262A99-3375-4E75-A6EA-17B59F99ABD1}" type="presParOf" srcId="{2E6FF8F5-88FF-404B-98CF-8E216BED516F}" destId="{D6153143-19C4-41DC-82C5-F10887561F6B}" srcOrd="1" destOrd="0" presId="urn:microsoft.com/office/officeart/2005/8/layout/hList7"/>
    <dgm:cxn modelId="{2A16B07F-B4A2-42F4-BE8B-5299AD9E47D5}" type="presParOf" srcId="{2E6FF8F5-88FF-404B-98CF-8E216BED516F}" destId="{5D0562B3-6D84-4173-AF6F-D9BAA4662026}" srcOrd="2" destOrd="0" presId="urn:microsoft.com/office/officeart/2005/8/layout/hList7"/>
    <dgm:cxn modelId="{62C8C08E-9312-47E1-B458-148B697CC866}" type="presParOf" srcId="{2E6FF8F5-88FF-404B-98CF-8E216BED516F}" destId="{7BAC5FFF-D601-4193-AB7E-EBBA8B30E8DC}" srcOrd="3" destOrd="0" presId="urn:microsoft.com/office/officeart/2005/8/layout/hList7"/>
    <dgm:cxn modelId="{9F944C52-082A-4249-814C-01FECECBF52D}" type="presParOf" srcId="{AE52533F-8637-4300-BE9B-DD13CE183959}" destId="{4F5DEE61-5497-463A-93F6-9C3F4113DA84}" srcOrd="5" destOrd="0" presId="urn:microsoft.com/office/officeart/2005/8/layout/hList7"/>
    <dgm:cxn modelId="{5E9C5503-B8E3-4AB8-B805-79871724FEB0}" type="presParOf" srcId="{AE52533F-8637-4300-BE9B-DD13CE183959}" destId="{29E8EABB-0C2F-40B4-9E07-46AD0F5D7282}" srcOrd="6" destOrd="0" presId="urn:microsoft.com/office/officeart/2005/8/layout/hList7"/>
    <dgm:cxn modelId="{D6E30205-70E0-4A66-9ECB-F576B44A70AA}" type="presParOf" srcId="{29E8EABB-0C2F-40B4-9E07-46AD0F5D7282}" destId="{0F2CBA6C-2D72-4B37-86DA-1F417F3C73AE}" srcOrd="0" destOrd="0" presId="urn:microsoft.com/office/officeart/2005/8/layout/hList7"/>
    <dgm:cxn modelId="{3E740DEA-41F8-4633-BC85-8C15D6C26FAB}" type="presParOf" srcId="{29E8EABB-0C2F-40B4-9E07-46AD0F5D7282}" destId="{8C62D92B-7478-44BE-94E1-30375CCBB0D3}" srcOrd="1" destOrd="0" presId="urn:microsoft.com/office/officeart/2005/8/layout/hList7"/>
    <dgm:cxn modelId="{D3ED5D7B-D585-40C9-A6D6-1A53A95CB4F2}" type="presParOf" srcId="{29E8EABB-0C2F-40B4-9E07-46AD0F5D7282}" destId="{3EC18080-B13F-483E-B845-2E82307FE886}" srcOrd="2" destOrd="0" presId="urn:microsoft.com/office/officeart/2005/8/layout/hList7"/>
    <dgm:cxn modelId="{E8D8BC18-C6DD-4C0B-BDF7-C295188480D9}" type="presParOf" srcId="{29E8EABB-0C2F-40B4-9E07-46AD0F5D7282}" destId="{DF03781B-3C68-4ADA-981B-65AABEB471D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511" cy="465500"/>
          </a:xfrm>
          <a:prstGeom prst="rect">
            <a:avLst/>
          </a:prstGeom>
        </p:spPr>
        <p:txBody>
          <a:bodyPr vert="horz" lIns="97347" tIns="48674" rIns="97347" bIns="48674" rtlCol="0"/>
          <a:lstStyle>
            <a:lvl1pPr algn="l">
              <a:defRPr sz="1300"/>
            </a:lvl1pPr>
          </a:lstStyle>
          <a:p>
            <a:endParaRPr lang="en-US"/>
          </a:p>
        </p:txBody>
      </p:sp>
      <p:sp>
        <p:nvSpPr>
          <p:cNvPr id="3" name="Date Placeholder 2"/>
          <p:cNvSpPr>
            <a:spLocks noGrp="1"/>
          </p:cNvSpPr>
          <p:nvPr>
            <p:ph type="dt" sz="quarter" idx="1"/>
          </p:nvPr>
        </p:nvSpPr>
        <p:spPr>
          <a:xfrm>
            <a:off x="3970211" y="0"/>
            <a:ext cx="3038511" cy="465500"/>
          </a:xfrm>
          <a:prstGeom prst="rect">
            <a:avLst/>
          </a:prstGeom>
        </p:spPr>
        <p:txBody>
          <a:bodyPr vert="horz" lIns="97347" tIns="48674" rIns="97347" bIns="48674" rtlCol="0"/>
          <a:lstStyle>
            <a:lvl1pPr algn="r">
              <a:defRPr sz="1300"/>
            </a:lvl1pPr>
          </a:lstStyle>
          <a:p>
            <a:fld id="{844E1AA2-26A0-4CE5-B2AD-4D27B38B1483}" type="datetimeFigureOut">
              <a:rPr lang="en-US" smtClean="0"/>
              <a:pPr/>
              <a:t>7/26/2016</a:t>
            </a:fld>
            <a:endParaRPr lang="en-US"/>
          </a:p>
        </p:txBody>
      </p:sp>
      <p:sp>
        <p:nvSpPr>
          <p:cNvPr id="4" name="Footer Placeholder 3"/>
          <p:cNvSpPr>
            <a:spLocks noGrp="1"/>
          </p:cNvSpPr>
          <p:nvPr>
            <p:ph type="ftr" sz="quarter" idx="2"/>
          </p:nvPr>
        </p:nvSpPr>
        <p:spPr>
          <a:xfrm>
            <a:off x="1" y="8829202"/>
            <a:ext cx="3038511" cy="465500"/>
          </a:xfrm>
          <a:prstGeom prst="rect">
            <a:avLst/>
          </a:prstGeom>
        </p:spPr>
        <p:txBody>
          <a:bodyPr vert="horz" lIns="97347" tIns="48674" rIns="97347" bIns="48674" rtlCol="0" anchor="b"/>
          <a:lstStyle>
            <a:lvl1pPr algn="l">
              <a:defRPr sz="1300"/>
            </a:lvl1pPr>
          </a:lstStyle>
          <a:p>
            <a:endParaRPr lang="en-US"/>
          </a:p>
        </p:txBody>
      </p:sp>
      <p:sp>
        <p:nvSpPr>
          <p:cNvPr id="5" name="Slide Number Placeholder 4"/>
          <p:cNvSpPr>
            <a:spLocks noGrp="1"/>
          </p:cNvSpPr>
          <p:nvPr>
            <p:ph type="sldNum" sz="quarter" idx="3"/>
          </p:nvPr>
        </p:nvSpPr>
        <p:spPr>
          <a:xfrm>
            <a:off x="3970211" y="8829202"/>
            <a:ext cx="3038511" cy="465500"/>
          </a:xfrm>
          <a:prstGeom prst="rect">
            <a:avLst/>
          </a:prstGeom>
        </p:spPr>
        <p:txBody>
          <a:bodyPr vert="horz" lIns="97347" tIns="48674" rIns="97347" bIns="48674" rtlCol="0" anchor="b"/>
          <a:lstStyle>
            <a:lvl1pPr algn="r">
              <a:defRPr sz="1300"/>
            </a:lvl1pPr>
          </a:lstStyle>
          <a:p>
            <a:fld id="{1EFEFB22-DA29-496D-A8C0-DFC76349C0B9}" type="slidenum">
              <a:rPr lang="en-US" smtClean="0"/>
              <a:pPr/>
              <a:t>‹#›</a:t>
            </a:fld>
            <a:endParaRPr lang="en-US"/>
          </a:p>
        </p:txBody>
      </p:sp>
    </p:spTree>
    <p:extLst>
      <p:ext uri="{BB962C8B-B14F-4D97-AF65-F5344CB8AC3E}">
        <p14:creationId xmlns:p14="http://schemas.microsoft.com/office/powerpoint/2010/main" val="4147085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21772" y="8847603"/>
            <a:ext cx="7040880" cy="448796"/>
            <a:chOff x="2111828" y="6388102"/>
            <a:chExt cx="7040880" cy="448796"/>
          </a:xfrm>
        </p:grpSpPr>
        <p:grpSp>
          <p:nvGrpSpPr>
            <p:cNvPr id="8" name="Group 10"/>
            <p:cNvGrpSpPr/>
            <p:nvPr/>
          </p:nvGrpSpPr>
          <p:grpSpPr>
            <a:xfrm>
              <a:off x="2133600" y="6423241"/>
              <a:ext cx="7010400" cy="413657"/>
              <a:chOff x="2133600" y="6444343"/>
              <a:chExt cx="7010400" cy="413657"/>
            </a:xfrm>
          </p:grpSpPr>
          <p:sp>
            <p:nvSpPr>
              <p:cNvPr id="9" name="Rectangle 8"/>
              <p:cNvSpPr/>
              <p:nvPr userDrawn="1"/>
            </p:nvSpPr>
            <p:spPr bwMode="auto">
              <a:xfrm>
                <a:off x="2133600" y="6444343"/>
                <a:ext cx="7010400" cy="4136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 name="Picture 3" descr="ThermoFisher_PPT-Logo_032-Bk.jpg"/>
              <p:cNvPicPr>
                <a:picLocks noChangeAspect="1"/>
              </p:cNvPicPr>
              <p:nvPr/>
            </p:nvPicPr>
            <p:blipFill>
              <a:blip r:embed="rId2"/>
              <a:srcRect/>
              <a:stretch>
                <a:fillRect/>
              </a:stretch>
            </p:blipFill>
            <p:spPr bwMode="auto">
              <a:xfrm>
                <a:off x="7570331" y="6533018"/>
                <a:ext cx="1051151" cy="226214"/>
              </a:xfrm>
              <a:prstGeom prst="rect">
                <a:avLst/>
              </a:prstGeom>
              <a:noFill/>
              <a:ln w="9525">
                <a:noFill/>
                <a:miter lim="800000"/>
                <a:headEnd/>
                <a:tailEnd/>
              </a:ln>
            </p:spPr>
          </p:pic>
        </p:grpSp>
        <p:sp>
          <p:nvSpPr>
            <p:cNvPr id="11" name="Line 18"/>
            <p:cNvSpPr>
              <a:spLocks noChangeShapeType="1"/>
            </p:cNvSpPr>
            <p:nvPr/>
          </p:nvSpPr>
          <p:spPr bwMode="auto">
            <a:xfrm>
              <a:off x="2111828" y="6388102"/>
              <a:ext cx="7040880" cy="0"/>
            </a:xfrm>
            <a:prstGeom prst="line">
              <a:avLst/>
            </a:prstGeom>
            <a:noFill/>
            <a:ln w="28575">
              <a:solidFill>
                <a:schemeClr val="accent5"/>
              </a:solidFill>
              <a:round/>
              <a:headEnd/>
              <a:tailEnd/>
            </a:ln>
          </p:spPr>
          <p:txBody>
            <a:bodyPr wrap="none" anchor="ctr"/>
            <a:lstStyle/>
            <a:p>
              <a:pPr>
                <a:defRPr/>
              </a:pPr>
              <a:endParaRPr lang="en-US">
                <a:latin typeface="Arial" pitchFamily="124" charset="0"/>
                <a:ea typeface="+mn-ea"/>
              </a:endParaRPr>
            </a:p>
          </p:txBody>
        </p:sp>
      </p:grpSp>
      <p:sp>
        <p:nvSpPr>
          <p:cNvPr id="4" name="Slide Image Placeholder 3"/>
          <p:cNvSpPr>
            <a:spLocks noGrp="1" noRot="1" noChangeAspect="1"/>
          </p:cNvSpPr>
          <p:nvPr>
            <p:ph type="sldImg" idx="2"/>
          </p:nvPr>
        </p:nvSpPr>
        <p:spPr>
          <a:xfrm>
            <a:off x="1981200" y="382588"/>
            <a:ext cx="3048000" cy="2286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33400" y="2917371"/>
            <a:ext cx="5943600" cy="5682117"/>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0" y="8829675"/>
            <a:ext cx="3038475" cy="465138"/>
          </a:xfrm>
          <a:prstGeom prst="rect">
            <a:avLst/>
          </a:prstGeom>
        </p:spPr>
        <p:txBody>
          <a:bodyPr vert="horz" lIns="182880" tIns="45720" rIns="91440" bIns="91440" rtlCol="0" anchor="ctr" anchorCtr="0"/>
          <a:lstStyle>
            <a:lvl1pPr algn="l">
              <a:defRPr sz="1200"/>
            </a:lvl1pPr>
          </a:lstStyle>
          <a:p>
            <a:fld id="{34DAF2D3-D273-4148-ADB6-B0CFFDBA1522}" type="slidenum">
              <a:rPr lang="en-US" smtClean="0"/>
              <a:pPr/>
              <a:t>‹#›</a:t>
            </a:fld>
            <a:endParaRPr lang="en-US" dirty="0"/>
          </a:p>
        </p:txBody>
      </p:sp>
    </p:spTree>
    <p:extLst>
      <p:ext uri="{BB962C8B-B14F-4D97-AF65-F5344CB8AC3E}">
        <p14:creationId xmlns:p14="http://schemas.microsoft.com/office/powerpoint/2010/main" val="210598076"/>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en.wikipedia.org/wiki/PubMed_Central" TargetMode="External"/><Relationship Id="rId3" Type="http://schemas.openxmlformats.org/officeDocument/2006/relationships/hyperlink" Target="http://www.ncbi.nlm.nih.gov/pmc/articles/PMC2768590" TargetMode="External"/><Relationship Id="rId7" Type="http://schemas.openxmlformats.org/officeDocument/2006/relationships/hyperlink" Target="http://dx.doi.org/10.1073/pnas.0910672106"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en.wikipedia.org/wiki/Digital_object_identifier" TargetMode="External"/><Relationship Id="rId5" Type="http://schemas.openxmlformats.org/officeDocument/2006/relationships/hyperlink" Target="http://adsabs.harvard.edu/abs/2009PNAS..10619096C" TargetMode="External"/><Relationship Id="rId10" Type="http://schemas.openxmlformats.org/officeDocument/2006/relationships/hyperlink" Target="http://www.ncbi.nlm.nih.gov/pubmed/19861545" TargetMode="External"/><Relationship Id="rId4" Type="http://schemas.openxmlformats.org/officeDocument/2006/relationships/hyperlink" Target="http://en.wikipedia.org/wiki/Bibcode" TargetMode="External"/><Relationship Id="rId9" Type="http://schemas.openxmlformats.org/officeDocument/2006/relationships/hyperlink" Target="http://en.wikipedia.org/wiki/PubMed_Identifier"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lifetechnologies.com/us/en/home/life-science/sequencing/next-generation-sequencing/ion-torrent-next-generation-sequencing-workflow/ion-torrent-next-generation-sequencing-run-sequence/ion-proton-system-for-next-generation-sequencing.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lifetechnologies.com/us/en/home/life-science/sequencing/next-generation-sequencing/ion-torrent-next-generation-sequencing-workflow/ion-torrent-next-generation-sequencing-data-analysis-workflow/ion-torrent-suite-software.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182688" y="696913"/>
            <a:ext cx="4648200" cy="3486150"/>
          </a:xfrm>
          <a:ln/>
        </p:spPr>
      </p:sp>
      <p:sp>
        <p:nvSpPr>
          <p:cNvPr id="79875" name="Notes Placeholder 2"/>
          <p:cNvSpPr>
            <a:spLocks noGrp="1"/>
          </p:cNvSpPr>
          <p:nvPr>
            <p:ph type="body" idx="1"/>
          </p:nvPr>
        </p:nvSpPr>
        <p:spPr>
          <a:noFill/>
          <a:ln/>
        </p:spPr>
        <p:txBody>
          <a:bodyPr lIns="93157" tIns="46579" rIns="93157" bIns="46579"/>
          <a:lstStyle/>
          <a:p>
            <a:pPr eaLnBrk="1" hangingPunct="1"/>
            <a:endParaRPr lang="en-US" smtClean="0">
              <a:latin typeface="Arial" pitchFamily="34" charset="0"/>
            </a:endParaRPr>
          </a:p>
        </p:txBody>
      </p:sp>
      <p:sp>
        <p:nvSpPr>
          <p:cNvPr id="79876" name="Header Placeholder 3"/>
          <p:cNvSpPr txBox="1">
            <a:spLocks noGrp="1"/>
          </p:cNvSpPr>
          <p:nvPr/>
        </p:nvSpPr>
        <p:spPr bwMode="auto">
          <a:xfrm>
            <a:off x="0" y="0"/>
            <a:ext cx="3037840" cy="464820"/>
          </a:xfrm>
          <a:prstGeom prst="rect">
            <a:avLst/>
          </a:prstGeom>
          <a:noFill/>
          <a:ln w="9525">
            <a:noFill/>
            <a:miter lim="800000"/>
            <a:headEnd/>
            <a:tailEnd/>
          </a:ln>
        </p:spPr>
        <p:txBody>
          <a:bodyPr lIns="93157" tIns="46579" rIns="93157" bIns="46579"/>
          <a:lstStyle/>
          <a:p>
            <a:pPr defTabSz="881514"/>
            <a:r>
              <a:rPr lang="en-US" sz="1200" dirty="0">
                <a:solidFill>
                  <a:srgbClr val="000000"/>
                </a:solidFill>
                <a:latin typeface="Calibri" pitchFamily="34" charset="0"/>
              </a:rPr>
              <a:t>Ion Torrent Systems, Inc. </a:t>
            </a:r>
          </a:p>
        </p:txBody>
      </p:sp>
      <p:sp>
        <p:nvSpPr>
          <p:cNvPr id="79877" name="Footer Placeholder 5"/>
          <p:cNvSpPr txBox="1">
            <a:spLocks noGrp="1"/>
          </p:cNvSpPr>
          <p:nvPr/>
        </p:nvSpPr>
        <p:spPr bwMode="auto">
          <a:xfrm>
            <a:off x="0" y="8829967"/>
            <a:ext cx="3037840" cy="464820"/>
          </a:xfrm>
          <a:prstGeom prst="rect">
            <a:avLst/>
          </a:prstGeom>
          <a:noFill/>
          <a:ln w="9525">
            <a:noFill/>
            <a:miter lim="800000"/>
            <a:headEnd/>
            <a:tailEnd/>
          </a:ln>
        </p:spPr>
        <p:txBody>
          <a:bodyPr lIns="93157" tIns="46579" rIns="93157" bIns="46579" anchor="b"/>
          <a:lstStyle/>
          <a:p>
            <a:pPr defTabSz="881514"/>
            <a:endParaRPr lang="en-US" sz="1200" dirty="0">
              <a:solidFill>
                <a:srgbClr val="000000"/>
              </a:solidFill>
              <a:latin typeface="Calibri" pitchFamily="34" charset="0"/>
            </a:endParaRPr>
          </a:p>
        </p:txBody>
      </p:sp>
      <p:sp>
        <p:nvSpPr>
          <p:cNvPr id="79878" name="Slide Number Placeholder 6"/>
          <p:cNvSpPr txBox="1">
            <a:spLocks noGrp="1"/>
          </p:cNvSpPr>
          <p:nvPr/>
        </p:nvSpPr>
        <p:spPr bwMode="auto">
          <a:xfrm>
            <a:off x="3970938" y="8829967"/>
            <a:ext cx="3037840" cy="464820"/>
          </a:xfrm>
          <a:prstGeom prst="rect">
            <a:avLst/>
          </a:prstGeom>
          <a:noFill/>
          <a:ln w="9525">
            <a:noFill/>
            <a:miter lim="800000"/>
            <a:headEnd/>
            <a:tailEnd/>
          </a:ln>
        </p:spPr>
        <p:txBody>
          <a:bodyPr lIns="93157" tIns="46579" rIns="93157" bIns="46579" anchor="b"/>
          <a:lstStyle/>
          <a:p>
            <a:pPr algn="r" defTabSz="881514"/>
            <a:fld id="{8BB81E56-1BAB-4A94-A57B-C5AC8C513C97}" type="slidenum">
              <a:rPr lang="en-US" sz="1200">
                <a:solidFill>
                  <a:srgbClr val="000000"/>
                </a:solidFill>
                <a:latin typeface="Calibri" pitchFamily="34" charset="0"/>
              </a:rPr>
              <a:pPr algn="r" defTabSz="881514"/>
              <a:t>2</a:t>
            </a:fld>
            <a:endParaRPr lang="en-US" sz="1200" dirty="0">
              <a:solidFill>
                <a:srgbClr val="000000"/>
              </a:solidFill>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The purpose of this slide is to show that every customer needs to order both the panels</a:t>
            </a:r>
            <a:r>
              <a:rPr lang="en-US" baseline="0" dirty="0" smtClean="0"/>
              <a:t> AND the library kit.  The Ampliseq panels has the primers. The library kit has the reagents to digest the primers and attach the adapters. There is an Ampliseq DNA library kit and an Ampliseq RNA library kit. The orange are the ampliseq primers, the blue is the amplicons.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22</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err="1" smtClean="0"/>
              <a:t>Mendelian</a:t>
            </a:r>
            <a:r>
              <a:rPr lang="en-US" dirty="0" smtClean="0"/>
              <a:t> Disease Research - Germ Line Mutation Detection</a:t>
            </a:r>
          </a:p>
          <a:p>
            <a:pPr lvl="1"/>
            <a:r>
              <a:rPr lang="en-US" dirty="0" smtClean="0"/>
              <a:t>Cancer Research - Somatic Mutation Detection</a:t>
            </a:r>
          </a:p>
          <a:p>
            <a:pPr lvl="1"/>
            <a:r>
              <a:rPr lang="en-US" dirty="0" smtClean="0"/>
              <a:t>Copy Number Variation/</a:t>
            </a:r>
            <a:r>
              <a:rPr lang="en-US" dirty="0" err="1" smtClean="0"/>
              <a:t>Aneuploidy</a:t>
            </a:r>
            <a:r>
              <a:rPr lang="en-US" dirty="0" smtClean="0"/>
              <a:t> </a:t>
            </a:r>
          </a:p>
          <a:p>
            <a:pPr lvl="1"/>
            <a:r>
              <a:rPr lang="en-US" dirty="0" smtClean="0"/>
              <a:t>Genotyping by Sequencing</a:t>
            </a:r>
          </a:p>
          <a:p>
            <a:pPr lvl="1"/>
            <a:r>
              <a:rPr lang="en-US" dirty="0" smtClean="0"/>
              <a:t>Quantitative Gene Expression</a:t>
            </a:r>
          </a:p>
          <a:p>
            <a:pPr lvl="1"/>
            <a:r>
              <a:rPr lang="en-US" dirty="0" smtClean="0"/>
              <a:t>Fusion Transcript Detection</a:t>
            </a:r>
          </a:p>
          <a:p>
            <a:pPr lvl="1"/>
            <a:r>
              <a:rPr lang="en-US" dirty="0" smtClean="0"/>
              <a:t>Biomarker Discovery</a:t>
            </a: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432172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eaLnBrk="1" hangingPunct="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eaLnBrk="1" hangingPunct="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xfrm>
            <a:off x="2303463" y="476250"/>
            <a:ext cx="2403475" cy="1803400"/>
          </a:xfrm>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 - Gene coverage        = at least 1 mutation covered for that gene</a:t>
            </a:r>
          </a:p>
          <a:p>
            <a:r>
              <a:rPr lang="en-US" dirty="0" smtClean="0"/>
              <a:t> - Locus coverage       = Unique start &amp; end for that locus covered within the insert (between primers) 604 loci in the data set</a:t>
            </a:r>
          </a:p>
          <a:p>
            <a:r>
              <a:rPr lang="en-US" dirty="0" smtClean="0"/>
              <a:t>- Mutation coverage = There can be &gt;1 COSMIC mutation per Locus (different base change =&gt; different COSMIC ID)</a:t>
            </a:r>
          </a:p>
          <a:p>
            <a:endParaRPr lang="en-US" dirty="0" smtClean="0"/>
          </a:p>
        </p:txBody>
      </p:sp>
      <p:sp>
        <p:nvSpPr>
          <p:cNvPr id="26628" name="Slide Number Placeholder 3"/>
          <p:cNvSpPr>
            <a:spLocks noGrp="1"/>
          </p:cNvSpPr>
          <p:nvPr>
            <p:ph type="sldNum" sz="quarter" idx="5"/>
          </p:nvPr>
        </p:nvSpPr>
        <p:spPr/>
        <p:txBody>
          <a:bodyPr/>
          <a:lstStyle/>
          <a:p>
            <a:pPr>
              <a:defRPr/>
            </a:pPr>
            <a:fld id="{5334D9CC-BED9-4139-BDEB-E13ED27E3B0F}" type="slidenum">
              <a:rPr lang="en-US" smtClean="0"/>
              <a:pPr>
                <a:defRPr/>
              </a:pPr>
              <a:t>28</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4 pools</a:t>
            </a:r>
          </a:p>
          <a:p>
            <a:r>
              <a:rPr lang="en-US" dirty="0" smtClean="0"/>
              <a:t>Recommend</a:t>
            </a:r>
            <a:r>
              <a:rPr lang="en-US" baseline="0" dirty="0" smtClean="0"/>
              <a:t> 30X coverage for </a:t>
            </a:r>
            <a:r>
              <a:rPr lang="en-US" baseline="0" dirty="0" err="1" smtClean="0"/>
              <a:t>ampliseq</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29</a:t>
            </a:fld>
            <a:endParaRPr lang="en-US"/>
          </a:p>
        </p:txBody>
      </p:sp>
    </p:spTree>
    <p:extLst>
      <p:ext uri="{BB962C8B-B14F-4D97-AF65-F5344CB8AC3E}">
        <p14:creationId xmlns:p14="http://schemas.microsoft.com/office/powerpoint/2010/main" val="428171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6655" y="475693"/>
            <a:ext cx="2377090" cy="1804236"/>
          </a:xfrm>
        </p:spPr>
      </p:sp>
      <p:sp>
        <p:nvSpPr>
          <p:cNvPr id="3" name="Notes Placeholder 2"/>
          <p:cNvSpPr>
            <a:spLocks noGrp="1"/>
          </p:cNvSpPr>
          <p:nvPr>
            <p:ph type="body" idx="1"/>
          </p:nvPr>
        </p:nvSpPr>
        <p:spPr/>
        <p:txBody>
          <a:bodyPr/>
          <a:lstStyle/>
          <a:p>
            <a:pPr defTabSz="914283">
              <a:defRPr/>
            </a:pPr>
            <a:r>
              <a:rPr lang="en-US" dirty="0" smtClean="0"/>
              <a:t>1-Choi M, Scholl UI, </a:t>
            </a:r>
            <a:r>
              <a:rPr lang="en-US" dirty="0" err="1" smtClean="0"/>
              <a:t>Ji</a:t>
            </a:r>
            <a:r>
              <a:rPr lang="en-US" dirty="0" smtClean="0"/>
              <a:t> W, Liu T, </a:t>
            </a:r>
            <a:r>
              <a:rPr lang="en-US" dirty="0" err="1" smtClean="0"/>
              <a:t>Tikhonova</a:t>
            </a:r>
            <a:r>
              <a:rPr lang="en-US" dirty="0" smtClean="0"/>
              <a:t> IR, </a:t>
            </a:r>
            <a:r>
              <a:rPr lang="en-US" dirty="0" err="1" smtClean="0"/>
              <a:t>Zumbo</a:t>
            </a:r>
            <a:r>
              <a:rPr lang="en-US" dirty="0" smtClean="0"/>
              <a:t> P, </a:t>
            </a:r>
            <a:r>
              <a:rPr lang="en-US" dirty="0" err="1" smtClean="0"/>
              <a:t>Nayir</a:t>
            </a:r>
            <a:r>
              <a:rPr lang="en-US" dirty="0" smtClean="0"/>
              <a:t> A, </a:t>
            </a:r>
            <a:r>
              <a:rPr lang="en-US" dirty="0" err="1" smtClean="0"/>
              <a:t>Bakkaloğlu</a:t>
            </a:r>
            <a:r>
              <a:rPr lang="en-US" dirty="0" smtClean="0"/>
              <a:t> A, </a:t>
            </a:r>
            <a:r>
              <a:rPr lang="en-US" dirty="0" err="1" smtClean="0"/>
              <a:t>Ozen</a:t>
            </a:r>
            <a:r>
              <a:rPr lang="en-US" dirty="0" smtClean="0"/>
              <a:t> S, </a:t>
            </a:r>
            <a:r>
              <a:rPr lang="en-US" dirty="0" err="1" smtClean="0"/>
              <a:t>Sanjad</a:t>
            </a:r>
            <a:r>
              <a:rPr lang="en-US" dirty="0" smtClean="0"/>
              <a:t> S, Nelson-Williams C, </a:t>
            </a:r>
            <a:r>
              <a:rPr lang="en-US" dirty="0" err="1" smtClean="0"/>
              <a:t>Farhi</a:t>
            </a:r>
            <a:r>
              <a:rPr lang="en-US" dirty="0" smtClean="0"/>
              <a:t> A, Mane S, </a:t>
            </a:r>
            <a:r>
              <a:rPr lang="en-US" dirty="0" err="1" smtClean="0"/>
              <a:t>Lifton</a:t>
            </a:r>
            <a:r>
              <a:rPr lang="en-US" dirty="0" smtClean="0"/>
              <a:t> RP (10 November 2009). </a:t>
            </a:r>
            <a:r>
              <a:rPr lang="en-US" dirty="0" smtClean="0">
                <a:hlinkClick r:id="rId3"/>
              </a:rPr>
              <a:t>"Genetic diagnosis by whole </a:t>
            </a:r>
            <a:r>
              <a:rPr lang="en-US" dirty="0" err="1" smtClean="0">
                <a:hlinkClick r:id="rId3"/>
              </a:rPr>
              <a:t>exome</a:t>
            </a:r>
            <a:r>
              <a:rPr lang="en-US" dirty="0" smtClean="0">
                <a:hlinkClick r:id="rId3"/>
              </a:rPr>
              <a:t> capture and massively parallel DNA sequencing"</a:t>
            </a:r>
            <a:r>
              <a:rPr lang="en-US" dirty="0" smtClean="0"/>
              <a:t>. </a:t>
            </a:r>
            <a:r>
              <a:rPr lang="en-US" i="1" dirty="0" err="1" smtClean="0"/>
              <a:t>Proc</a:t>
            </a:r>
            <a:r>
              <a:rPr lang="en-US" i="1" dirty="0" smtClean="0"/>
              <a:t> </a:t>
            </a:r>
            <a:r>
              <a:rPr lang="en-US" i="1" dirty="0" err="1" smtClean="0"/>
              <a:t>Natl</a:t>
            </a:r>
            <a:r>
              <a:rPr lang="en-US" i="1" dirty="0" smtClean="0"/>
              <a:t> </a:t>
            </a:r>
            <a:r>
              <a:rPr lang="en-US" i="1" dirty="0" err="1" smtClean="0"/>
              <a:t>Acad</a:t>
            </a:r>
            <a:r>
              <a:rPr lang="en-US" i="1" dirty="0" smtClean="0"/>
              <a:t> </a:t>
            </a:r>
            <a:r>
              <a:rPr lang="en-US" i="1" dirty="0" err="1" smtClean="0"/>
              <a:t>Sci</a:t>
            </a:r>
            <a:r>
              <a:rPr lang="en-US" i="1" dirty="0" smtClean="0"/>
              <a:t> U S A</a:t>
            </a:r>
            <a:r>
              <a:rPr lang="en-US" dirty="0" smtClean="0"/>
              <a:t> </a:t>
            </a:r>
            <a:r>
              <a:rPr lang="en-US" b="1" dirty="0" smtClean="0"/>
              <a:t>106</a:t>
            </a:r>
            <a:r>
              <a:rPr lang="en-US" dirty="0" smtClean="0"/>
              <a:t> (45): 19096–19101. </a:t>
            </a:r>
            <a:r>
              <a:rPr lang="en-US" dirty="0" smtClean="0">
                <a:hlinkClick r:id="rId4" tooltip="Bibcode"/>
              </a:rPr>
              <a:t>Bibcode</a:t>
            </a:r>
            <a:r>
              <a:rPr lang="en-US" dirty="0" smtClean="0"/>
              <a:t>:</a:t>
            </a:r>
            <a:r>
              <a:rPr lang="en-US" dirty="0" smtClean="0">
                <a:hlinkClick r:id="rId5"/>
              </a:rPr>
              <a:t>2009PNAS..10619096C</a:t>
            </a:r>
            <a:r>
              <a:rPr lang="en-US" dirty="0" smtClean="0"/>
              <a:t>. </a:t>
            </a:r>
            <a:r>
              <a:rPr lang="en-US" dirty="0" smtClean="0">
                <a:hlinkClick r:id="rId6" tooltip="Digital object identifier"/>
              </a:rPr>
              <a:t>doi</a:t>
            </a:r>
            <a:r>
              <a:rPr lang="en-US" dirty="0" smtClean="0"/>
              <a:t>:</a:t>
            </a:r>
            <a:r>
              <a:rPr lang="en-US" dirty="0" smtClean="0">
                <a:hlinkClick r:id="rId7"/>
              </a:rPr>
              <a:t>10.1073/pnas.0910672106</a:t>
            </a:r>
            <a:r>
              <a:rPr lang="en-US" dirty="0" smtClean="0"/>
              <a:t>. </a:t>
            </a:r>
            <a:r>
              <a:rPr lang="en-US" dirty="0" smtClean="0">
                <a:hlinkClick r:id="rId8" tooltip="PubMed Central"/>
              </a:rPr>
              <a:t>PMC</a:t>
            </a:r>
            <a:r>
              <a:rPr lang="en-US" dirty="0" smtClean="0"/>
              <a:t> </a:t>
            </a:r>
            <a:r>
              <a:rPr lang="en-US" dirty="0" smtClean="0">
                <a:hlinkClick r:id="rId3"/>
              </a:rPr>
              <a:t>2768590</a:t>
            </a:r>
            <a:r>
              <a:rPr lang="en-US" dirty="0" smtClean="0"/>
              <a:t>. </a:t>
            </a:r>
            <a:r>
              <a:rPr lang="en-US" dirty="0" smtClean="0">
                <a:hlinkClick r:id="rId9" tooltip="PubMed Identifier"/>
              </a:rPr>
              <a:t>PMID</a:t>
            </a:r>
            <a:r>
              <a:rPr lang="en-US" dirty="0" smtClean="0"/>
              <a:t> </a:t>
            </a:r>
            <a:r>
              <a:rPr lang="en-US" dirty="0" smtClean="0">
                <a:hlinkClick r:id="rId10"/>
              </a:rPr>
              <a:t>19861545</a:t>
            </a:r>
            <a:r>
              <a:rPr lang="en-US" dirty="0" smtClean="0"/>
              <a:t>.</a:t>
            </a:r>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30</a:t>
            </a:fld>
            <a:endParaRPr lang="en-US"/>
          </a:p>
        </p:txBody>
      </p:sp>
    </p:spTree>
    <p:extLst>
      <p:ext uri="{BB962C8B-B14F-4D97-AF65-F5344CB8AC3E}">
        <p14:creationId xmlns:p14="http://schemas.microsoft.com/office/powerpoint/2010/main" val="3206410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 level</a:t>
            </a:r>
          </a:p>
          <a:p>
            <a:r>
              <a:rPr lang="en-US" dirty="0" smtClean="0"/>
              <a:t>10</a:t>
            </a:r>
            <a:r>
              <a:rPr lang="en-US" baseline="0" dirty="0" smtClean="0"/>
              <a:t> </a:t>
            </a:r>
            <a:r>
              <a:rPr lang="en-US" baseline="0" dirty="0" err="1" smtClean="0"/>
              <a:t>ng</a:t>
            </a:r>
            <a:endParaRPr lang="en-US" baseline="0" dirty="0" smtClean="0"/>
          </a:p>
          <a:p>
            <a:r>
              <a:rPr lang="en-US" dirty="0" smtClean="0"/>
              <a:t>U133 2.0 better dynamic range and sensitivity to low expressed transcripts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315374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pPr/>
              <a:t>33</a:t>
            </a:fld>
            <a:endParaRPr lang="en-US"/>
          </a:p>
        </p:txBody>
      </p:sp>
    </p:spTree>
    <p:extLst>
      <p:ext uri="{BB962C8B-B14F-4D97-AF65-F5344CB8AC3E}">
        <p14:creationId xmlns:p14="http://schemas.microsoft.com/office/powerpoint/2010/main" val="72320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23C7A345-C3DD-4772-A601-F3917CA95E8F}" type="slidenum">
              <a:rPr lang="en-US" smtClean="0">
                <a:latin typeface="Arial" charset="0"/>
              </a:rPr>
              <a:pPr/>
              <a:t>3</a:t>
            </a:fld>
            <a:endParaRPr lang="en-US" smtClean="0">
              <a:latin typeface="Arial" charset="0"/>
            </a:endParaRPr>
          </a:p>
        </p:txBody>
      </p:sp>
      <p:sp>
        <p:nvSpPr>
          <p:cNvPr id="68610" name="Slide Image Placeholder 1"/>
          <p:cNvSpPr>
            <a:spLocks noGrp="1" noRot="1" noChangeAspect="1" noTextEdit="1"/>
          </p:cNvSpPr>
          <p:nvPr>
            <p:ph type="sldImg"/>
          </p:nvPr>
        </p:nvSpPr>
        <p:spPr>
          <a:xfrm>
            <a:off x="2303463" y="476250"/>
            <a:ext cx="2403475" cy="1803400"/>
          </a:xfrm>
          <a:ln/>
        </p:spPr>
      </p:sp>
      <p:sp>
        <p:nvSpPr>
          <p:cNvPr id="68611" name="Notes Placeholder 2"/>
          <p:cNvSpPr>
            <a:spLocks noGrp="1"/>
          </p:cNvSpPr>
          <p:nvPr>
            <p:ph type="body" idx="1"/>
          </p:nvPr>
        </p:nvSpPr>
        <p:spPr>
          <a:noFill/>
          <a:ln/>
        </p:spPr>
        <p:txBody>
          <a:bodyPr/>
          <a:lstStyle/>
          <a:p>
            <a:pPr defTabSz="913205"/>
            <a:r>
              <a:rPr lang="en-US" dirty="0" smtClean="0">
                <a:latin typeface="Arial" charset="0"/>
              </a:rPr>
              <a:t>Highlights: the reduction in workflow (50% less hands on) with physical shearing and introduction of supported </a:t>
            </a:r>
            <a:r>
              <a:rPr lang="en-US" dirty="0" err="1" smtClean="0">
                <a:latin typeface="Arial" charset="0"/>
              </a:rPr>
              <a:t>amplicon</a:t>
            </a:r>
            <a:r>
              <a:rPr lang="en-US" dirty="0" smtClean="0">
                <a:latin typeface="Arial" charset="0"/>
              </a:rPr>
              <a:t> protocol. Investigating other shearing methods to further reduce time. Updates coming later this year.</a:t>
            </a:r>
          </a:p>
          <a:p>
            <a:pPr defTabSz="913205">
              <a:spcBef>
                <a:spcPct val="0"/>
              </a:spcBef>
            </a:pPr>
            <a:endParaRPr lang="en-US" dirty="0" smtClean="0">
              <a:latin typeface="Arial" charset="0"/>
            </a:endParaRPr>
          </a:p>
        </p:txBody>
      </p:sp>
      <p:sp>
        <p:nvSpPr>
          <p:cNvPr id="686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2283" tIns="46140" rIns="92283" bIns="46140" anchor="b"/>
          <a:lstStyle/>
          <a:p>
            <a:pPr algn="r"/>
            <a:fld id="{123F8917-E8AC-4A5B-8509-566BA56EC83C}" type="slidenum">
              <a:rPr lang="en-US" sz="1200">
                <a:solidFill>
                  <a:srgbClr val="000000"/>
                </a:solidFill>
                <a:latin typeface="Calibri" pitchFamily="34" charset="0"/>
              </a:rPr>
              <a:pPr algn="r"/>
              <a:t>3</a:t>
            </a:fld>
            <a:endParaRPr lang="en-US" sz="1200" dirty="0">
              <a:solidFill>
                <a:srgbClr val="000000"/>
              </a:solidFill>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34322" y="696913"/>
            <a:ext cx="4749870" cy="3484562"/>
          </a:xfrm>
          <a:ln/>
        </p:spPr>
      </p:sp>
      <p:sp>
        <p:nvSpPr>
          <p:cNvPr id="43011" name="Rectangle 3"/>
          <p:cNvSpPr>
            <a:spLocks noGrp="1" noChangeArrowheads="1"/>
          </p:cNvSpPr>
          <p:nvPr>
            <p:ph type="body" idx="1"/>
          </p:nvPr>
        </p:nvSpPr>
        <p:spPr>
          <a:ln/>
        </p:spPr>
        <p:txBody>
          <a:bodyPr lIns="91863" tIns="45930" rIns="91863" bIns="45930"/>
          <a:lstStyle/>
          <a:p>
            <a:r>
              <a:rPr lang="en-US" sz="2500" kern="0" baseline="0" dirty="0" smtClean="0">
                <a:solidFill>
                  <a:srgbClr val="FFFFFF"/>
                </a:solidFill>
                <a:latin typeface="Arial"/>
                <a:ea typeface="ＭＳ Ｐゴシック" pitchFamily="-60" charset="-128"/>
                <a:cs typeface="ＭＳ Ｐゴシック" pitchFamily="-60" charset="-128"/>
              </a:rPr>
              <a:t>Other than the ultra-low input, customers love </a:t>
            </a:r>
            <a:r>
              <a:rPr lang="en-US" sz="2500" kern="0" baseline="0" dirty="0" err="1" smtClean="0">
                <a:solidFill>
                  <a:srgbClr val="FFFFFF"/>
                </a:solidFill>
                <a:latin typeface="Arial"/>
                <a:ea typeface="ＭＳ Ｐゴシック" pitchFamily="-60" charset="-128"/>
                <a:cs typeface="ＭＳ Ｐゴシック" pitchFamily="-60" charset="-128"/>
              </a:rPr>
              <a:t>AmpliSeq</a:t>
            </a:r>
            <a:r>
              <a:rPr lang="en-US" sz="2500" kern="0" baseline="0" dirty="0" smtClean="0">
                <a:solidFill>
                  <a:srgbClr val="FFFFFF"/>
                </a:solidFill>
                <a:latin typeface="Arial"/>
                <a:ea typeface="ＭＳ Ｐゴシック" pitchFamily="-60" charset="-128"/>
                <a:cs typeface="ＭＳ Ｐゴシック" pitchFamily="-60" charset="-128"/>
              </a:rPr>
              <a:t> because it can be easily customized online via </a:t>
            </a:r>
            <a:r>
              <a:rPr lang="en-US" sz="2500" kern="0" baseline="0" dirty="0" err="1" smtClean="0">
                <a:solidFill>
                  <a:srgbClr val="FFFFFF"/>
                </a:solidFill>
                <a:latin typeface="Arial"/>
                <a:ea typeface="ＭＳ Ｐゴシック" pitchFamily="-60" charset="-128"/>
                <a:cs typeface="ＭＳ Ｐゴシック" pitchFamily="-60" charset="-128"/>
              </a:rPr>
              <a:t>AmpliSeq</a:t>
            </a:r>
            <a:r>
              <a:rPr lang="en-US" sz="2500" kern="0" baseline="0" dirty="0" smtClean="0">
                <a:solidFill>
                  <a:srgbClr val="FFFFFF"/>
                </a:solidFill>
                <a:latin typeface="Arial"/>
                <a:ea typeface="ＭＳ Ｐゴシック" pitchFamily="-60" charset="-128"/>
                <a:cs typeface="ＭＳ Ｐゴシック" pitchFamily="-60" charset="-128"/>
              </a:rPr>
              <a:t> designer. </a:t>
            </a:r>
          </a:p>
          <a:p>
            <a:r>
              <a:rPr lang="en-US" sz="2500" kern="0" baseline="0" dirty="0" smtClean="0">
                <a:solidFill>
                  <a:srgbClr val="FFFFFF"/>
                </a:solidFill>
                <a:latin typeface="Arial"/>
                <a:ea typeface="ＭＳ Ｐゴシック" pitchFamily="-60" charset="-128"/>
                <a:cs typeface="ＭＳ Ｐゴシック" pitchFamily="-60" charset="-128"/>
              </a:rPr>
              <a:t>The </a:t>
            </a:r>
            <a:r>
              <a:rPr lang="en-US" dirty="0" smtClean="0">
                <a:latin typeface="DIN Offc Pro" pitchFamily="34" charset="0"/>
                <a:ea typeface="ＭＳ Ｐゴシック" charset="-128"/>
              </a:rPr>
              <a:t>Ion </a:t>
            </a:r>
            <a:r>
              <a:rPr lang="en-US" dirty="0" err="1" smtClean="0">
                <a:latin typeface="DIN Offc Pro" pitchFamily="34" charset="0"/>
                <a:ea typeface="ＭＳ Ｐゴシック" charset="-128"/>
              </a:rPr>
              <a:t>AmpliSeq</a:t>
            </a:r>
            <a:r>
              <a:rPr lang="en-US" dirty="0" smtClean="0">
                <a:latin typeface="DIN Offc Pro" pitchFamily="34" charset="0"/>
                <a:ea typeface="ＭＳ Ｐゴシック" charset="-128"/>
              </a:rPr>
              <a:t>™ custom workflow starts with custom panel creation using Ion </a:t>
            </a:r>
            <a:r>
              <a:rPr lang="en-US" dirty="0" err="1" smtClean="0">
                <a:latin typeface="DIN Offc Pro" pitchFamily="34" charset="0"/>
                <a:ea typeface="ＭＳ Ｐゴシック" charset="-128"/>
              </a:rPr>
              <a:t>AmpliSeq</a:t>
            </a:r>
            <a:r>
              <a:rPr lang="en-US" dirty="0" smtClean="0">
                <a:latin typeface="DIN Offc Pro" pitchFamily="34" charset="0"/>
                <a:ea typeface="ＭＳ Ｐゴシック" charset="-128"/>
              </a:rPr>
              <a:t>™ Designer</a:t>
            </a:r>
            <a:r>
              <a:rPr lang="en-US" sz="1200" kern="1200" dirty="0" smtClean="0">
                <a:solidFill>
                  <a:schemeClr val="tx1"/>
                </a:solidFill>
                <a:effectLst/>
                <a:latin typeface="Arial" pitchFamily="-106" charset="0"/>
                <a:ea typeface="MS PGothic"/>
                <a:cs typeface="MS PGothic"/>
              </a:rPr>
              <a:t>—a free, online assay design tool that connects you directly to our assay design pipeline.  It's developed, optimized, and proven for human gene sequencing. All you need is a list of HUGO gene symbols or gene regions based on hg19 coordinates. </a:t>
            </a:r>
          </a:p>
          <a:p>
            <a:r>
              <a:rPr lang="en-US" sz="1200" kern="1200" dirty="0" smtClean="0">
                <a:solidFill>
                  <a:schemeClr val="tx1"/>
                </a:solidFill>
                <a:effectLst/>
                <a:latin typeface="Arial" pitchFamily="-106" charset="0"/>
                <a:ea typeface="MS PGothic"/>
                <a:cs typeface="MS PGothic"/>
              </a:rPr>
              <a:t>Custom panels are delivered in two formats:  tubes of pre-pooled multiplexed primers in ready-to-use concentration and 384-well plates in which each well contains individual primer pairs in concentrated format.  For custom panels with ≤96 primer pairs, you will receive 2,250 total reactions.  For custom panels with &gt;96 primer pairs, you will receive 9,000 total reactions.</a:t>
            </a:r>
          </a:p>
          <a:p>
            <a:pPr defTabSz="179114">
              <a:spcBef>
                <a:spcPct val="0"/>
              </a:spcBef>
              <a:spcAft>
                <a:spcPts val="627"/>
              </a:spcAft>
              <a:buClr>
                <a:srgbClr val="EE3134"/>
              </a:buClr>
              <a:defRPr/>
            </a:pPr>
            <a:r>
              <a:rPr lang="en-US" dirty="0" smtClean="0">
                <a:latin typeface="DIN Offc Pro" pitchFamily="34" charset="0"/>
                <a:ea typeface="ＭＳ Ｐゴシック" charset="-128"/>
              </a:rPr>
              <a:t>Automated primer design in as little as 2.5 hours with minutes of hands-on time.</a:t>
            </a: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r>
              <a:rPr lang="en-US" dirty="0" smtClean="0">
                <a:latin typeface="DIN Offc Pro" pitchFamily="34" charset="0"/>
                <a:ea typeface="ＭＳ Ｐゴシック" charset="-128"/>
              </a:rPr>
              <a:t>So this combination of low input and rapid,</a:t>
            </a:r>
            <a:r>
              <a:rPr lang="en-US" baseline="0" dirty="0" smtClean="0">
                <a:latin typeface="DIN Offc Pro" pitchFamily="34" charset="0"/>
                <a:ea typeface="ＭＳ Ｐゴシック" charset="-128"/>
              </a:rPr>
              <a:t> easy customization makes </a:t>
            </a:r>
            <a:r>
              <a:rPr lang="en-US" baseline="0" dirty="0" err="1" smtClean="0">
                <a:latin typeface="DIN Offc Pro" pitchFamily="34" charset="0"/>
                <a:ea typeface="ＭＳ Ｐゴシック" charset="-128"/>
              </a:rPr>
              <a:t>AmpliSeq</a:t>
            </a:r>
            <a:r>
              <a:rPr lang="en-US" baseline="0" dirty="0" smtClean="0">
                <a:latin typeface="DIN Offc Pro" pitchFamily="34" charset="0"/>
                <a:ea typeface="ＭＳ Ｐゴシック" charset="-128"/>
              </a:rPr>
              <a:t> better than </a:t>
            </a:r>
            <a:r>
              <a:rPr lang="en-US" baseline="0" dirty="0" err="1" smtClean="0">
                <a:latin typeface="DIN Offc Pro" pitchFamily="34" charset="0"/>
                <a:ea typeface="ＭＳ Ｐゴシック" charset="-128"/>
              </a:rPr>
              <a:t>TruSeq</a:t>
            </a:r>
            <a:r>
              <a:rPr lang="en-US" baseline="0" dirty="0" smtClean="0">
                <a:latin typeface="DIN Offc Pro" pitchFamily="34" charset="0"/>
                <a:ea typeface="ＭＳ Ｐゴシック" charset="-128"/>
              </a:rPr>
              <a:t> panels from </a:t>
            </a:r>
            <a:r>
              <a:rPr lang="en-US" baseline="0" dirty="0" err="1" smtClean="0">
                <a:latin typeface="DIN Offc Pro" pitchFamily="34" charset="0"/>
                <a:ea typeface="ＭＳ Ｐゴシック" charset="-128"/>
              </a:rPr>
              <a:t>Illumina</a:t>
            </a:r>
            <a:r>
              <a:rPr lang="en-US" baseline="0" dirty="0" smtClean="0">
                <a:latin typeface="DIN Offc Pro" pitchFamily="34" charset="0"/>
                <a:ea typeface="ＭＳ Ｐゴシック" charset="-128"/>
              </a:rPr>
              <a:t> or the </a:t>
            </a:r>
            <a:r>
              <a:rPr lang="en-US" baseline="0" dirty="0" err="1" smtClean="0">
                <a:latin typeface="DIN Offc Pro" pitchFamily="34" charset="0"/>
                <a:ea typeface="ＭＳ Ｐゴシック" charset="-128"/>
              </a:rPr>
              <a:t>GeneRead</a:t>
            </a:r>
            <a:r>
              <a:rPr lang="en-US" baseline="0" dirty="0" smtClean="0">
                <a:latin typeface="DIN Offc Pro" pitchFamily="34" charset="0"/>
                <a:ea typeface="ＭＳ Ｐゴシック" charset="-128"/>
              </a:rPr>
              <a:t> panels from </a:t>
            </a:r>
            <a:r>
              <a:rPr lang="en-US" baseline="0" dirty="0" err="1" smtClean="0">
                <a:latin typeface="DIN Offc Pro" pitchFamily="34" charset="0"/>
                <a:ea typeface="ＭＳ Ｐゴシック" charset="-128"/>
              </a:rPr>
              <a:t>Qiagen</a:t>
            </a: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1863" tIns="45930" rIns="91863" bIns="45930"/>
          <a:lstStyle/>
          <a:p>
            <a:pPr defTabSz="179114">
              <a:spcBef>
                <a:spcPct val="0"/>
              </a:spcBef>
              <a:spcAft>
                <a:spcPts val="627"/>
              </a:spcAft>
              <a:buClr>
                <a:srgbClr val="EE3134"/>
              </a:buClr>
              <a:defRPr/>
            </a:pPr>
            <a:endParaRPr lang="en-US" dirty="0" smtClean="0">
              <a:latin typeface="DIN Offc Pro" pitchFamily="34"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endParaRPr lang="en-US" dirty="0" smtClean="0">
              <a:latin typeface="DIN Offc Pro" pitchFamily="34"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r>
              <a:rPr lang="en-US" dirty="0" smtClean="0">
                <a:latin typeface="DIN Offc Pro" pitchFamily="34" charset="0"/>
                <a:ea typeface="ＭＳ Ｐゴシック" charset="-128"/>
              </a:rPr>
              <a:t>This example took 25 minutes. </a:t>
            </a:r>
            <a:endParaRPr lang="en-US" baseline="0" dirty="0" smtClean="0">
              <a:latin typeface="DIN Offc Pro" pitchFamily="34" charset="0"/>
              <a:ea typeface="ＭＳ Ｐゴシック" charset="-128"/>
            </a:endParaRPr>
          </a:p>
          <a:p>
            <a:pPr marL="176207" indent="-176207" eaLnBrk="1" hangingPunct="1">
              <a:spcBef>
                <a:spcPct val="0"/>
              </a:spcBef>
              <a:defRPr/>
            </a:pPr>
            <a:endParaRPr lang="en-US" dirty="0" smtClean="0">
              <a:latin typeface="DIN Offc Pro" pitchFamily="34"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ln/>
        </p:spPr>
        <p:txBody>
          <a:bodyPr lIns="92742" tIns="46370" rIns="92742" bIns="46370"/>
          <a:lstStyle/>
          <a:p>
            <a:pPr marL="176207" indent="-176207" eaLnBrk="1" hangingPunct="1">
              <a:spcBef>
                <a:spcPct val="0"/>
              </a:spcBef>
              <a:defRPr/>
            </a:pPr>
            <a:r>
              <a:rPr lang="en-US" sz="1100" dirty="0" smtClean="0">
                <a:latin typeface="+mn-lt"/>
              </a:rPr>
              <a:t>And then</a:t>
            </a:r>
            <a:r>
              <a:rPr lang="en-US" sz="1100" baseline="0" dirty="0" smtClean="0">
                <a:latin typeface="+mn-lt"/>
              </a:rPr>
              <a:t> there’s the final step of the sequencing workflow – the data analysis, which is usually perceived as the bottleneck. But with all the recent advancements in Bioinformatics, variant discovery can be completed in just a few clicks.</a:t>
            </a:r>
          </a:p>
          <a:p>
            <a:pPr marL="176207" indent="-176207" eaLnBrk="1" hangingPunct="1">
              <a:spcBef>
                <a:spcPct val="0"/>
              </a:spcBef>
              <a:defRPr/>
            </a:pPr>
            <a:r>
              <a:rPr lang="en-US" sz="1100" b="1" dirty="0" smtClean="0">
                <a:latin typeface="+mn-lt"/>
              </a:rPr>
              <a:t>There are 2 main tools for</a:t>
            </a:r>
            <a:r>
              <a:rPr lang="en-US" sz="1100" b="1" baseline="0" dirty="0" smtClean="0">
                <a:latin typeface="+mn-lt"/>
              </a:rPr>
              <a:t> analysis of the Ion Torrent sequencing data:</a:t>
            </a:r>
          </a:p>
          <a:p>
            <a:pPr marL="176207" indent="-176207" eaLnBrk="1" hangingPunct="1">
              <a:spcBef>
                <a:spcPct val="0"/>
              </a:spcBef>
              <a:defRPr/>
            </a:pPr>
            <a:r>
              <a:rPr lang="en-US" sz="1100" b="1" baseline="0" dirty="0" smtClean="0">
                <a:latin typeface="+mn-lt"/>
              </a:rPr>
              <a:t>Torrent Suite Software </a:t>
            </a:r>
            <a:r>
              <a:rPr lang="en-US" sz="1100" baseline="0" dirty="0" smtClean="0">
                <a:latin typeface="+mn-lt"/>
              </a:rPr>
              <a:t>can be used to p</a:t>
            </a:r>
            <a:r>
              <a:rPr lang="en-US" sz="1100" dirty="0" smtClean="0">
                <a:latin typeface="+mn-lt"/>
              </a:rPr>
              <a:t>lan, monitor and track your runs all within a web interface while reviewing the quality and accuracy of your sequencing run, in addition to variant calling, detecting SNPs and </a:t>
            </a:r>
            <a:r>
              <a:rPr lang="en-US" sz="1100" dirty="0" err="1" smtClean="0">
                <a:latin typeface="+mn-lt"/>
              </a:rPr>
              <a:t>indels</a:t>
            </a:r>
            <a:r>
              <a:rPr lang="en-US" sz="1100" dirty="0" smtClean="0">
                <a:latin typeface="+mn-lt"/>
              </a:rPr>
              <a:t>. This server</a:t>
            </a:r>
            <a:r>
              <a:rPr lang="en-US" sz="1100" baseline="0" dirty="0" smtClean="0">
                <a:latin typeface="+mn-lt"/>
              </a:rPr>
              <a:t> comes with your Ion PGM™ System.</a:t>
            </a:r>
          </a:p>
          <a:p>
            <a:r>
              <a:rPr lang="en-US" sz="1100" baseline="0" dirty="0" smtClean="0">
                <a:latin typeface="+mn-lt"/>
              </a:rPr>
              <a:t>The additional layer of analysis for your data can be provided through </a:t>
            </a:r>
            <a:r>
              <a:rPr lang="en-US" sz="1100" b="1" baseline="0" dirty="0" smtClean="0">
                <a:latin typeface="+mn-lt"/>
              </a:rPr>
              <a:t>Ion Reporter™ software</a:t>
            </a:r>
            <a:r>
              <a:rPr lang="en-US" sz="1100" baseline="0" dirty="0" smtClean="0">
                <a:latin typeface="+mn-lt"/>
              </a:rPr>
              <a:t>. S</a:t>
            </a:r>
            <a:r>
              <a:rPr lang="en-US" sz="1100" dirty="0" smtClean="0">
                <a:latin typeface="+mn-lt"/>
              </a:rPr>
              <a:t>equence reads from the </a:t>
            </a:r>
            <a:r>
              <a:rPr lang="en-US" sz="1100" dirty="0" smtClean="0">
                <a:latin typeface="+mn-lt"/>
                <a:hlinkClick r:id="rId3" action="ppaction://hlinkfile"/>
              </a:rPr>
              <a:t>Ion PGM™</a:t>
            </a:r>
            <a:r>
              <a:rPr lang="en-US" sz="1100" dirty="0" smtClean="0">
                <a:latin typeface="+mn-lt"/>
              </a:rPr>
              <a:t> can </a:t>
            </a:r>
            <a:r>
              <a:rPr lang="en-US" sz="1100" dirty="0" err="1" smtClean="0">
                <a:latin typeface="+mn-lt"/>
              </a:rPr>
              <a:t>beautomatically</a:t>
            </a:r>
            <a:r>
              <a:rPr lang="en-US" sz="1100" dirty="0" smtClean="0">
                <a:latin typeface="+mn-lt"/>
              </a:rPr>
              <a:t> uploaded from </a:t>
            </a:r>
            <a:r>
              <a:rPr lang="en-US" sz="1100" dirty="0" smtClean="0">
                <a:latin typeface="+mn-lt"/>
                <a:hlinkClick r:id="rId4" action="ppaction://hlinkfile"/>
              </a:rPr>
              <a:t>Torrent Suite™ Software</a:t>
            </a:r>
            <a:r>
              <a:rPr lang="en-US" sz="1100" dirty="0" smtClean="0">
                <a:latin typeface="+mn-lt"/>
              </a:rPr>
              <a:t> for analysis. </a:t>
            </a:r>
            <a:r>
              <a:rPr lang="en-US" sz="1200" b="0" i="0" u="none" strike="noStrike" kern="1200" baseline="0" dirty="0" smtClean="0">
                <a:solidFill>
                  <a:schemeClr val="tx1"/>
                </a:solidFill>
                <a:latin typeface="Arial" pitchFamily="-106" charset="0"/>
                <a:ea typeface="MS PGothic"/>
                <a:cs typeface="MS PGothic"/>
              </a:rPr>
              <a:t>In addition to alignment and variant calling, the Ion Reporter™ Software also annotates your called variants with information from both public and private databases. The Ion Reporter™ software can be accessed by all users on the cloud, free-of charge. Once the user exceeds storage of 100 GB, they will have to purchase the local server.</a:t>
            </a:r>
            <a:endParaRPr lang="en-US" sz="1100" dirty="0" smtClean="0">
              <a:latin typeface="+mn-lt"/>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-IR bridges</a:t>
            </a:r>
            <a:r>
              <a:rPr lang="en-US" baseline="0" dirty="0" smtClean="0"/>
              <a:t> the gap between data generation and interpretation</a:t>
            </a:r>
            <a:endParaRPr lang="en-US" dirty="0"/>
          </a:p>
        </p:txBody>
      </p:sp>
      <p:sp>
        <p:nvSpPr>
          <p:cNvPr id="4" name="Slide Number Placeholder 3"/>
          <p:cNvSpPr>
            <a:spLocks noGrp="1"/>
          </p:cNvSpPr>
          <p:nvPr>
            <p:ph type="sldNum" sz="quarter" idx="10"/>
          </p:nvPr>
        </p:nvSpPr>
        <p:spPr/>
        <p:txBody>
          <a:bodyPr/>
          <a:lstStyle/>
          <a:p>
            <a:fld id="{F8E8B8CA-2015-774F-BCB5-265E6C2EC6A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811207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41</a:t>
            </a:fld>
            <a:endParaRPr lang="en-US" altLang="ja-JP"/>
          </a:p>
        </p:txBody>
      </p:sp>
    </p:spTree>
    <p:extLst>
      <p:ext uri="{BB962C8B-B14F-4D97-AF65-F5344CB8AC3E}">
        <p14:creationId xmlns:p14="http://schemas.microsoft.com/office/powerpoint/2010/main" val="3288115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87450" y="696913"/>
            <a:ext cx="4645025" cy="3484562"/>
          </a:xfrm>
          <a:ln/>
        </p:spPr>
      </p:sp>
      <p:sp>
        <p:nvSpPr>
          <p:cNvPr id="43011" name="Rectangle 3"/>
          <p:cNvSpPr>
            <a:spLocks noGrp="1" noChangeArrowheads="1"/>
          </p:cNvSpPr>
          <p:nvPr>
            <p:ph type="body" idx="1"/>
          </p:nvPr>
        </p:nvSpPr>
        <p:spPr>
          <a:xfrm>
            <a:off x="701040" y="4414838"/>
            <a:ext cx="5608320" cy="4184650"/>
          </a:xfrm>
          <a:noFill/>
          <a:ln/>
        </p:spPr>
        <p:txBody>
          <a:bodyPr lIns="93612" tIns="46805" rIns="93612" bIns="46805"/>
          <a:lstStyle/>
          <a:p>
            <a:pPr marL="177861" indent="-177861">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pPr marL="230737" indent="-230737"/>
            <a:endParaRPr lang="en-US" dirty="0"/>
          </a:p>
        </p:txBody>
      </p:sp>
      <p:sp>
        <p:nvSpPr>
          <p:cNvPr id="4" name="Slide Number Placeholder 3"/>
          <p:cNvSpPr>
            <a:spLocks noGrp="1"/>
          </p:cNvSpPr>
          <p:nvPr>
            <p:ph type="sldNum" sz="quarter" idx="10"/>
          </p:nvPr>
        </p:nvSpPr>
        <p:spPr/>
        <p:txBody>
          <a:bodyPr/>
          <a:lstStyle/>
          <a:p>
            <a:fld id="{13B89BF7-4742-0840-B55C-41B5645DF8ED}" type="slidenum">
              <a:rPr lang="en-US" smtClean="0"/>
              <a:pPr/>
              <a:t>45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 level</a:t>
            </a:r>
          </a:p>
          <a:p>
            <a:r>
              <a:rPr lang="en-US" dirty="0" smtClean="0"/>
              <a:t>10</a:t>
            </a:r>
            <a:r>
              <a:rPr lang="en-US" baseline="0" dirty="0" smtClean="0"/>
              <a:t> </a:t>
            </a:r>
            <a:r>
              <a:rPr lang="en-US" baseline="0" dirty="0" err="1" smtClean="0"/>
              <a:t>ng</a:t>
            </a:r>
            <a:endParaRPr lang="en-US" baseline="0" dirty="0" smtClean="0"/>
          </a:p>
          <a:p>
            <a:r>
              <a:rPr lang="en-US" dirty="0" smtClean="0"/>
              <a:t>U133 2.0 better dynamic range and sensitivity to low expressed transcripts</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solidFill>
                  <a:prstClr val="black"/>
                </a:solidFill>
              </a:rPr>
              <a:pPr>
                <a:defRPr/>
              </a:pPr>
              <a:t>46</a:t>
            </a:fld>
            <a:endParaRPr lang="en-US">
              <a:solidFill>
                <a:prstClr val="black"/>
              </a:solidFill>
            </a:endParaRPr>
          </a:p>
        </p:txBody>
      </p:sp>
    </p:spTree>
    <p:extLst>
      <p:ext uri="{BB962C8B-B14F-4D97-AF65-F5344CB8AC3E}">
        <p14:creationId xmlns:p14="http://schemas.microsoft.com/office/powerpoint/2010/main" val="31537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181100" y="695325"/>
            <a:ext cx="4649788" cy="3487738"/>
          </a:xfrm>
          <a:ln/>
        </p:spPr>
      </p:sp>
      <p:sp>
        <p:nvSpPr>
          <p:cNvPr id="35843" name="Notes Placeholder 2"/>
          <p:cNvSpPr>
            <a:spLocks noGrp="1"/>
          </p:cNvSpPr>
          <p:nvPr>
            <p:ph type="body" idx="1"/>
          </p:nvPr>
        </p:nvSpPr>
        <p:spPr>
          <a:noFill/>
          <a:ln/>
        </p:spPr>
        <p:txBody>
          <a:bodyPr lIns="93605" tIns="46802" rIns="93605" bIns="46802"/>
          <a:lstStyle/>
          <a:p>
            <a:endParaRPr lang="en-US" smtClean="0">
              <a:latin typeface="Arial" pitchFamily="34" charset="0"/>
            </a:endParaRPr>
          </a:p>
        </p:txBody>
      </p:sp>
      <p:sp>
        <p:nvSpPr>
          <p:cNvPr id="35844"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42DBEEC6-CAC4-4D9C-B466-BD3A46CC8BEC}" type="slidenum">
              <a:rPr lang="en-US" sz="1200"/>
              <a:pPr algn="r" defTabSz="881514"/>
              <a:t>4</a:t>
            </a:fld>
            <a:endParaRPr 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detect isoforms or splice variants.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47</a:t>
            </a:fld>
            <a:endParaRPr lang="en-US"/>
          </a:p>
        </p:txBody>
      </p:sp>
    </p:spTree>
    <p:extLst>
      <p:ext uri="{BB962C8B-B14F-4D97-AF65-F5344CB8AC3E}">
        <p14:creationId xmlns:p14="http://schemas.microsoft.com/office/powerpoint/2010/main" val="3137328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a:t>Automation</a:t>
            </a:r>
            <a:r>
              <a:rPr lang="en-US" baseline="0" dirty="0"/>
              <a:t> options are available – see Appendix</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a:pPr>
                <a:defRPr/>
              </a:pPr>
              <a:t>48</a:t>
            </a:fld>
            <a:endParaRPr lang="en-US" dirty="0"/>
          </a:p>
        </p:txBody>
      </p:sp>
    </p:spTree>
    <p:extLst>
      <p:ext uri="{BB962C8B-B14F-4D97-AF65-F5344CB8AC3E}">
        <p14:creationId xmlns:p14="http://schemas.microsoft.com/office/powerpoint/2010/main" val="4007893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correlation</a:t>
            </a:r>
            <a:r>
              <a:rPr lang="en-US" baseline="0" dirty="0" smtClean="0"/>
              <a:t> between FPEE/frozen with </a:t>
            </a:r>
            <a:r>
              <a:rPr lang="en-US" baseline="0" dirty="0" err="1" smtClean="0"/>
              <a:t>ASTxome</a:t>
            </a:r>
            <a:r>
              <a:rPr lang="en-US" baseline="0" dirty="0" smtClean="0"/>
              <a:t>, better than </a:t>
            </a:r>
            <a:r>
              <a:rPr lang="en-US" baseline="0" dirty="0" err="1" smtClean="0"/>
              <a:t>affy</a:t>
            </a:r>
            <a:r>
              <a:rPr lang="en-US" baseline="0" dirty="0" smtClean="0"/>
              <a:t> FFPE kit (3x costly &amp; labor intensive)</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49</a:t>
            </a:fld>
            <a:endParaRPr lang="en-US"/>
          </a:p>
        </p:txBody>
      </p:sp>
    </p:spTree>
    <p:extLst>
      <p:ext uri="{BB962C8B-B14F-4D97-AF65-F5344CB8AC3E}">
        <p14:creationId xmlns:p14="http://schemas.microsoft.com/office/powerpoint/2010/main" val="2779803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FFPE compatibility, now performance</a:t>
            </a:r>
            <a:r>
              <a:rPr lang="en-US" baseline="0" dirty="0" smtClean="0"/>
              <a:t> </a:t>
            </a:r>
            <a:r>
              <a:rPr lang="en-US" baseline="0" dirty="0" err="1" smtClean="0"/>
              <a:t>vs</a:t>
            </a:r>
            <a:r>
              <a:rPr lang="en-US" baseline="0" dirty="0" smtClean="0"/>
              <a:t> microarrays.  </a:t>
            </a:r>
          </a:p>
          <a:p>
            <a:r>
              <a:rPr lang="en-US" baseline="0" dirty="0" smtClean="0"/>
              <a:t>What’s in the sample.  How many do I see, are expressed.  </a:t>
            </a:r>
          </a:p>
          <a:p>
            <a:r>
              <a:rPr lang="en-US" baseline="0" dirty="0" smtClean="0"/>
              <a:t>U133 MAQC ~9500 genes in UHR, 8 samples on PI (multiplex drives down price) w see another 6400 genes.  (65% more gene detected) with multiplexing, with FFPE, with low input.  </a:t>
            </a:r>
          </a:p>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50</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app for microarrays.  </a:t>
            </a:r>
          </a:p>
          <a:p>
            <a:r>
              <a:rPr lang="en-US" dirty="0" smtClean="0"/>
              <a:t>RNA-</a:t>
            </a:r>
            <a:r>
              <a:rPr lang="en-US" dirty="0" err="1" smtClean="0"/>
              <a:t>Seq</a:t>
            </a:r>
            <a:r>
              <a:rPr lang="en-US" dirty="0" smtClean="0"/>
              <a:t> high sensitivity, few are looking for discovery of isoforms, fusions.  </a:t>
            </a:r>
          </a:p>
          <a:p>
            <a:r>
              <a:rPr lang="en-US" dirty="0" smtClean="0"/>
              <a:t>60% more diff expression genes/  </a:t>
            </a:r>
          </a:p>
          <a:p>
            <a:endParaRPr lang="en-US" dirty="0" smtClean="0"/>
          </a:p>
          <a:p>
            <a:r>
              <a:rPr lang="en-US" dirty="0" smtClean="0"/>
              <a:t>FFPE</a:t>
            </a:r>
            <a:r>
              <a:rPr lang="en-US" baseline="0" dirty="0" smtClean="0"/>
              <a:t> challenging</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51</a:t>
            </a:fld>
            <a:endParaRPr lang="en-US"/>
          </a:p>
        </p:txBody>
      </p:sp>
    </p:spTree>
    <p:extLst>
      <p:ext uri="{BB962C8B-B14F-4D97-AF65-F5344CB8AC3E}">
        <p14:creationId xmlns:p14="http://schemas.microsoft.com/office/powerpoint/2010/main" val="194577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a:t>
            </a:r>
            <a:r>
              <a:rPr lang="en-US" baseline="0" dirty="0" smtClean="0"/>
              <a:t> you feel good.  </a:t>
            </a:r>
          </a:p>
          <a:p>
            <a:r>
              <a:rPr lang="en-US" baseline="0" dirty="0" smtClean="0"/>
              <a:t>Highest….Validate or correlate with </a:t>
            </a:r>
            <a:r>
              <a:rPr lang="en-US" baseline="0" dirty="0" err="1" smtClean="0"/>
              <a:t>qPCR</a:t>
            </a:r>
            <a:r>
              <a:rPr lang="en-US" baseline="0" dirty="0" smtClean="0"/>
              <a:t>. </a:t>
            </a:r>
          </a:p>
          <a:p>
            <a:r>
              <a:rPr lang="en-US" baseline="0" dirty="0" smtClean="0"/>
              <a:t>Excellent, highest correlation with </a:t>
            </a:r>
            <a:r>
              <a:rPr lang="en-US" baseline="0" dirty="0" err="1" smtClean="0"/>
              <a:t>qPCR</a:t>
            </a:r>
            <a:r>
              <a:rPr lang="en-US" baseline="0" dirty="0" smtClean="0"/>
              <a:t>.  With RNA-</a:t>
            </a:r>
            <a:r>
              <a:rPr lang="en-US" baseline="0" dirty="0" err="1" smtClean="0"/>
              <a:t>Seq</a:t>
            </a:r>
            <a:r>
              <a:rPr lang="en-US" baseline="0" dirty="0" smtClean="0"/>
              <a:t>  too and microarrays good for comparison (S/N, dynamic range, cross </a:t>
            </a:r>
            <a:r>
              <a:rPr lang="en-US" baseline="0" dirty="0" err="1" smtClean="0"/>
              <a:t>hyb</a:t>
            </a:r>
            <a:r>
              <a:rPr lang="en-US" baseline="0" dirty="0" smtClean="0"/>
              <a:t>)</a:t>
            </a:r>
            <a:r>
              <a:rPr lang="en-US" dirty="0" smtClean="0"/>
              <a:t>This is with AST at 8 samples per PI chip and</a:t>
            </a:r>
            <a:r>
              <a:rPr lang="en-US" baseline="0" dirty="0" smtClean="0"/>
              <a:t> the RNA-</a:t>
            </a:r>
            <a:r>
              <a:rPr lang="en-US" baseline="0" dirty="0" err="1" smtClean="0"/>
              <a:t>Seq</a:t>
            </a:r>
            <a:r>
              <a:rPr lang="en-US" baseline="0" dirty="0" smtClean="0"/>
              <a:t> at 2 per PI chip. So – great performance with 4X less reads.</a:t>
            </a:r>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52</a:t>
            </a:fld>
            <a:endParaRPr lang="en-US" altLang="ja-JP"/>
          </a:p>
        </p:txBody>
      </p:sp>
    </p:spTree>
    <p:extLst>
      <p:ext uri="{BB962C8B-B14F-4D97-AF65-F5344CB8AC3E}">
        <p14:creationId xmlns:p14="http://schemas.microsoft.com/office/powerpoint/2010/main" val="3834823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performance and fast too in less than 2 days </a:t>
            </a:r>
          </a:p>
          <a:p>
            <a:r>
              <a:rPr lang="en-US" dirty="0" smtClean="0"/>
              <a:t>New panel </a:t>
            </a:r>
            <a:r>
              <a:rPr lang="en-US" dirty="0" err="1" smtClean="0"/>
              <a:t>humna</a:t>
            </a:r>
            <a:r>
              <a:rPr lang="en-US" dirty="0" smtClean="0"/>
              <a:t> gene panel </a:t>
            </a:r>
          </a:p>
          <a:p>
            <a:r>
              <a:rPr lang="en-US" dirty="0" smtClean="0"/>
              <a:t>AS</a:t>
            </a:r>
            <a:r>
              <a:rPr lang="en-US" baseline="0" dirty="0" smtClean="0"/>
              <a:t> lib kit and </a:t>
            </a:r>
            <a:r>
              <a:rPr lang="en-US" baseline="0" dirty="0" err="1" smtClean="0"/>
              <a:t>cDNA</a:t>
            </a:r>
            <a:r>
              <a:rPr lang="en-US" baseline="0" dirty="0" smtClean="0"/>
              <a:t> </a:t>
            </a:r>
            <a:r>
              <a:rPr lang="en-US" baseline="0" dirty="0" err="1" smtClean="0"/>
              <a:t>syn</a:t>
            </a:r>
            <a:r>
              <a:rPr lang="en-US" baseline="0" dirty="0" smtClean="0"/>
              <a:t> kit and BC</a:t>
            </a:r>
          </a:p>
          <a:p>
            <a:r>
              <a:rPr lang="en-US" baseline="0" dirty="0" smtClean="0"/>
              <a:t>OT2 or Chef used for validation</a:t>
            </a:r>
          </a:p>
          <a:p>
            <a:endParaRPr lang="en-US" baseline="0" dirty="0" smtClean="0"/>
          </a:p>
          <a:p>
            <a:r>
              <a:rPr lang="en-US" baseline="0" dirty="0" smtClean="0"/>
              <a:t>-TSS </a:t>
            </a:r>
            <a:r>
              <a:rPr lang="en-US" baseline="0" dirty="0" err="1" smtClean="0"/>
              <a:t>ASTxome</a:t>
            </a:r>
            <a:r>
              <a:rPr lang="en-US" baseline="0" dirty="0" smtClean="0"/>
              <a:t> plug in performs </a:t>
            </a:r>
            <a:r>
              <a:rPr lang="en-US" b="1" dirty="0" smtClean="0">
                <a:solidFill>
                  <a:schemeClr val="accent2">
                    <a:lumMod val="75000"/>
                  </a:schemeClr>
                </a:solidFill>
              </a:rPr>
              <a:t>Automated alignment and gene quantitation </a:t>
            </a:r>
            <a:r>
              <a:rPr lang="en-US" b="1" dirty="0" smtClean="0">
                <a:solidFill>
                  <a:schemeClr val="accent2">
                    <a:lumMod val="75000"/>
                  </a:schemeClr>
                </a:solidFill>
                <a:sym typeface="Wingdings" panose="05000000000000000000" pitchFamily="2" charset="2"/>
              </a:rPr>
              <a:t></a:t>
            </a:r>
            <a:r>
              <a:rPr lang="en-US" dirty="0" smtClean="0"/>
              <a:t>Provides table with all genes and normalized quantitation for all barcodes/samples</a:t>
            </a:r>
          </a:p>
          <a:p>
            <a:r>
              <a:rPr lang="en-US" dirty="0" smtClean="0"/>
              <a:t>4.2.1 Torrent Suite™ </a:t>
            </a:r>
            <a:r>
              <a:rPr lang="en-US" dirty="0" err="1" smtClean="0"/>
              <a:t>ampliSeqRNA</a:t>
            </a:r>
            <a:r>
              <a:rPr lang="en-US" baseline="0" dirty="0" smtClean="0"/>
              <a:t> plugin</a:t>
            </a:r>
            <a:endParaRPr lang="en-US" dirty="0" smtClean="0"/>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53</a:t>
            </a:fld>
            <a:endParaRPr lang="en-US"/>
          </a:p>
        </p:txBody>
      </p:sp>
    </p:spTree>
    <p:extLst>
      <p:ext uri="{BB962C8B-B14F-4D97-AF65-F5344CB8AC3E}">
        <p14:creationId xmlns:p14="http://schemas.microsoft.com/office/powerpoint/2010/main" val="831811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a:t>
            </a:r>
          </a:p>
          <a:p>
            <a:r>
              <a:rPr lang="en-US" dirty="0" smtClean="0"/>
              <a:t>Customers</a:t>
            </a:r>
            <a:r>
              <a:rPr lang="en-US" baseline="0" dirty="0" smtClean="0"/>
              <a:t> with FFPE primary target.  </a:t>
            </a:r>
          </a:p>
          <a:p>
            <a:r>
              <a:rPr lang="en-US" baseline="0" dirty="0" smtClean="0"/>
              <a:t>Ours 1 + 6</a:t>
            </a:r>
          </a:p>
          <a:p>
            <a:r>
              <a:rPr lang="en-US" baseline="0" dirty="0" err="1" smtClean="0"/>
              <a:t>Affy</a:t>
            </a:r>
            <a:r>
              <a:rPr lang="en-US" baseline="0" dirty="0" smtClean="0"/>
              <a:t> &gt;20 </a:t>
            </a:r>
            <a:r>
              <a:rPr lang="en-US" baseline="0" dirty="0" err="1" smtClean="0"/>
              <a:t>hrs</a:t>
            </a:r>
            <a:endParaRPr lang="en-US" baseline="0" dirty="0" smtClean="0"/>
          </a:p>
          <a:p>
            <a:r>
              <a:rPr lang="en-US" baseline="0" dirty="0" smtClean="0"/>
              <a:t>ILMN RNA Access RNA-</a:t>
            </a:r>
            <a:r>
              <a:rPr lang="en-US" baseline="0" dirty="0" err="1" smtClean="0"/>
              <a:t>Seq</a:t>
            </a:r>
            <a:r>
              <a:rPr lang="en-US" baseline="0" dirty="0" smtClean="0"/>
              <a:t> , 2 rounds </a:t>
            </a:r>
            <a:r>
              <a:rPr lang="en-US" baseline="0" dirty="0" err="1" smtClean="0"/>
              <a:t>exome</a:t>
            </a:r>
            <a:r>
              <a:rPr lang="en-US" baseline="0" dirty="0" smtClean="0"/>
              <a:t> capture almost 50 </a:t>
            </a:r>
            <a:r>
              <a:rPr lang="en-US" baseline="0" dirty="0" err="1" smtClean="0"/>
              <a:t>hrs</a:t>
            </a:r>
            <a:r>
              <a:rPr lang="en-US" baseline="0" dirty="0" smtClean="0"/>
              <a:t>, cheap to sequence but lots of hands prep and tougher on RNA-</a:t>
            </a:r>
            <a:r>
              <a:rPr lang="en-US" baseline="0" dirty="0" err="1" smtClean="0"/>
              <a:t>Seq</a:t>
            </a:r>
            <a:r>
              <a:rPr lang="en-US" baseline="0" dirty="0" smtClean="0"/>
              <a:t> </a:t>
            </a:r>
            <a:r>
              <a:rPr lang="en-US" baseline="0" dirty="0" err="1" smtClean="0"/>
              <a:t>bioinfx</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54</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 to end.  </a:t>
            </a:r>
          </a:p>
          <a:p>
            <a:r>
              <a:rPr lang="en-US" dirty="0" smtClean="0"/>
              <a:t>Under 2 days on ion (OT2)</a:t>
            </a:r>
          </a:p>
          <a:p>
            <a:r>
              <a:rPr lang="en-US" dirty="0" smtClean="0"/>
              <a:t>Microarrays:  </a:t>
            </a:r>
            <a:r>
              <a:rPr lang="en-US" dirty="0" err="1" smtClean="0"/>
              <a:t>ushed</a:t>
            </a:r>
            <a:r>
              <a:rPr lang="en-US" dirty="0" smtClean="0"/>
              <a:t> over</a:t>
            </a:r>
            <a:r>
              <a:rPr lang="en-US" baseline="0" dirty="0" smtClean="0"/>
              <a:t> 40</a:t>
            </a:r>
          </a:p>
          <a:p>
            <a:r>
              <a:rPr lang="en-US" baseline="0" dirty="0" err="1" smtClean="0"/>
              <a:t>Nextseq</a:t>
            </a:r>
            <a:r>
              <a:rPr lang="en-US" baseline="0" dirty="0" smtClean="0"/>
              <a:t>: long protocol + 18 2x75 run still 60hrs.  </a:t>
            </a:r>
          </a:p>
          <a:p>
            <a:endParaRPr lang="en-US" baseline="0" dirty="0" smtClean="0"/>
          </a:p>
          <a:p>
            <a:r>
              <a:rPr lang="en-US" baseline="0" dirty="0" smtClean="0"/>
              <a:t>High performing.  FFPE friendly. Total RNA, 10 </a:t>
            </a:r>
            <a:r>
              <a:rPr lang="en-US" baseline="0" dirty="0" err="1" smtClean="0"/>
              <a:t>ng</a:t>
            </a:r>
            <a:r>
              <a:rPr lang="en-US" baseline="0" dirty="0" smtClean="0"/>
              <a:t>, 2 days.  </a:t>
            </a:r>
            <a:endParaRPr lang="en-US" dirty="0"/>
          </a:p>
        </p:txBody>
      </p:sp>
      <p:sp>
        <p:nvSpPr>
          <p:cNvPr id="4" name="Slide Number Placeholder 3"/>
          <p:cNvSpPr>
            <a:spLocks noGrp="1"/>
          </p:cNvSpPr>
          <p:nvPr>
            <p:ph type="sldNum" sz="quarter" idx="10"/>
          </p:nvPr>
        </p:nvSpPr>
        <p:spPr/>
        <p:txBody>
          <a:bodyPr/>
          <a:lstStyle/>
          <a:p>
            <a:fld id="{6FE038F8-53F4-0E4A-990A-B25F35876CF9}" type="slidenum">
              <a:rPr lang="en-US" altLang="ja-JP"/>
              <a:pPr/>
              <a:t>55</a:t>
            </a:fld>
            <a:endParaRPr lang="en-US" altLang="ja-JP"/>
          </a:p>
        </p:txBody>
      </p:sp>
    </p:spTree>
    <p:extLst>
      <p:ext uri="{BB962C8B-B14F-4D97-AF65-F5344CB8AC3E}">
        <p14:creationId xmlns:p14="http://schemas.microsoft.com/office/powerpoint/2010/main" val="146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4.2.1 required.</a:t>
            </a:r>
            <a:r>
              <a:rPr lang="en-US" baseline="0" dirty="0" smtClean="0"/>
              <a:t>  </a:t>
            </a:r>
          </a:p>
          <a:p>
            <a:r>
              <a:rPr lang="en-US" baseline="0" dirty="0" smtClean="0"/>
              <a:t>AmpliSeq RNA run plan with new kit human GE kit panel and the plug in</a:t>
            </a:r>
          </a:p>
          <a:p>
            <a:r>
              <a:rPr lang="en-US" baseline="0" dirty="0" smtClean="0"/>
              <a:t>How do I analysis?  Align what is 2 step?  what is top hat?  Pay someone…</a:t>
            </a:r>
          </a:p>
          <a:p>
            <a:r>
              <a:rPr lang="en-US" baseline="0" dirty="0" smtClean="0"/>
              <a:t>plug in takes care of it for you. </a:t>
            </a:r>
          </a:p>
          <a:p>
            <a:r>
              <a:rPr lang="en-US" baseline="0" dirty="0" smtClean="0"/>
              <a:t>automatically aligns reads on per barcode basis, quantities to target gene</a:t>
            </a:r>
          </a:p>
          <a:p>
            <a:r>
              <a:rPr lang="en-US" baseline="0" dirty="0" smtClean="0"/>
              <a:t>BC, # mapped reads…tables to output information raw quantitative and normalized</a:t>
            </a:r>
          </a:p>
        </p:txBody>
      </p:sp>
      <p:sp>
        <p:nvSpPr>
          <p:cNvPr id="4" name="Slide Number Placeholder 3"/>
          <p:cNvSpPr>
            <a:spLocks noGrp="1"/>
          </p:cNvSpPr>
          <p:nvPr>
            <p:ph type="sldNum" sz="quarter" idx="10"/>
          </p:nvPr>
        </p:nvSpPr>
        <p:spPr/>
        <p:txBody>
          <a:bodyPr/>
          <a:lstStyle/>
          <a:p>
            <a:fld id="{6FE038F8-53F4-0E4A-990A-B25F35876CF9}" type="slidenum">
              <a:rPr lang="en-US" altLang="ja-JP" smtClean="0"/>
              <a:pPr/>
              <a:t>56</a:t>
            </a:fld>
            <a:endParaRPr lang="en-US" altLang="ja-JP"/>
          </a:p>
        </p:txBody>
      </p:sp>
    </p:spTree>
    <p:extLst>
      <p:ext uri="{BB962C8B-B14F-4D97-AF65-F5344CB8AC3E}">
        <p14:creationId xmlns:p14="http://schemas.microsoft.com/office/powerpoint/2010/main" val="78895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41A46200-9A50-4A71-9F13-E6E5EFCCCAEB}" type="slidenum">
              <a:rPr lang="en-US" sz="1200"/>
              <a:pPr algn="r" defTabSz="881514"/>
              <a:t>6</a:t>
            </a:fld>
            <a:endParaRPr lang="en-US" sz="1200" dirty="0"/>
          </a:p>
        </p:txBody>
      </p:sp>
      <p:sp>
        <p:nvSpPr>
          <p:cNvPr id="34819" name="Slide Image Placeholder 1"/>
          <p:cNvSpPr>
            <a:spLocks noGrp="1" noRot="1" noChangeAspect="1" noTextEdit="1"/>
          </p:cNvSpPr>
          <p:nvPr>
            <p:ph type="sldImg"/>
          </p:nvPr>
        </p:nvSpPr>
        <p:spPr>
          <a:xfrm>
            <a:off x="1181100" y="695325"/>
            <a:ext cx="4649788" cy="3487738"/>
          </a:xfrm>
          <a:ln/>
        </p:spPr>
      </p:sp>
      <p:sp>
        <p:nvSpPr>
          <p:cNvPr id="34820" name="Notes Placeholder 2"/>
          <p:cNvSpPr>
            <a:spLocks noGrp="1"/>
          </p:cNvSpPr>
          <p:nvPr>
            <p:ph type="body" idx="1"/>
          </p:nvPr>
        </p:nvSpPr>
        <p:spPr>
          <a:noFill/>
          <a:ln/>
        </p:spPr>
        <p:txBody>
          <a:bodyPr lIns="93605" tIns="46802" rIns="93605" bIns="46802"/>
          <a:lstStyle/>
          <a:p>
            <a:pPr defTabSz="973709"/>
            <a:r>
              <a:rPr lang="en-US" dirty="0" smtClean="0">
                <a:latin typeface="Arial" pitchFamily="34" charset="0"/>
              </a:rPr>
              <a:t>The April 2011 updates included changes to the Library Prep protocol.  We now have A/P1 adapter functionality (instead of A/B with old kits), and we now have </a:t>
            </a:r>
            <a:r>
              <a:rPr lang="en-US" dirty="0" err="1" smtClean="0">
                <a:latin typeface="Arial" pitchFamily="34" charset="0"/>
              </a:rPr>
              <a:t>dsDNA</a:t>
            </a:r>
            <a:r>
              <a:rPr lang="en-US" dirty="0" smtClean="0">
                <a:latin typeface="Arial" pitchFamily="34" charset="0"/>
              </a:rPr>
              <a:t> library output.  Quant is with High Sensitivity DNA chip.  </a:t>
            </a:r>
          </a:p>
          <a:p>
            <a:pPr defTabSz="973709">
              <a:spcBef>
                <a:spcPct val="0"/>
              </a:spcBef>
            </a:pPr>
            <a:endParaRPr lang="en-US" dirty="0" smtClean="0">
              <a:latin typeface="Arial" pitchFamily="34" charset="0"/>
            </a:endParaRPr>
          </a:p>
        </p:txBody>
      </p:sp>
      <p:sp>
        <p:nvSpPr>
          <p:cNvPr id="34821"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138" tIns="46567" rIns="93138" bIns="46567" anchor="b"/>
          <a:lstStyle/>
          <a:p>
            <a:pPr algn="r" defTabSz="881514"/>
            <a:fld id="{9E507AF8-29CA-4010-AD06-8817FF2D1243}" type="slidenum">
              <a:rPr lang="en-US" sz="1200">
                <a:solidFill>
                  <a:srgbClr val="000000"/>
                </a:solidFill>
                <a:latin typeface="Calibri" pitchFamily="34" charset="0"/>
              </a:rPr>
              <a:pPr algn="r" defTabSz="881514"/>
              <a:t>6</a:t>
            </a:fld>
            <a:endParaRPr lang="en-US" sz="1200" dirty="0">
              <a:solidFill>
                <a:srgbClr val="000000"/>
              </a:solidFill>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Also provides a scatter plot for replicates or differential expression.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Differentially expressed annotated gene lists.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further statistical analysis….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57</a:t>
            </a:fld>
            <a:endParaRPr lang="en-US"/>
          </a:p>
        </p:txBody>
      </p:sp>
    </p:spTree>
    <p:extLst>
      <p:ext uri="{BB962C8B-B14F-4D97-AF65-F5344CB8AC3E}">
        <p14:creationId xmlns:p14="http://schemas.microsoft.com/office/powerpoint/2010/main" val="1309978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59</a:t>
            </a:fld>
            <a:endParaRPr lang="en-US"/>
          </a:p>
        </p:txBody>
      </p:sp>
    </p:spTree>
    <p:extLst>
      <p:ext uri="{BB962C8B-B14F-4D97-AF65-F5344CB8AC3E}">
        <p14:creationId xmlns:p14="http://schemas.microsoft.com/office/powerpoint/2010/main" val="315374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bwMode="auto">
          <a:xfrm>
            <a:off x="2303463" y="476250"/>
            <a:ext cx="2403475" cy="1803400"/>
          </a:xfrm>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C627F0B8-47E2-430E-808D-A72A6D5E08EE}" type="slidenum">
              <a:rPr lang="en-US" smtClean="0"/>
              <a:pPr>
                <a:defRPr/>
              </a:pPr>
              <a:t>60</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Since the production</a:t>
            </a:r>
            <a:r>
              <a:rPr lang="en-US" baseline="0" dirty="0" smtClean="0"/>
              <a:t> phase of the ENCODE project, t</a:t>
            </a:r>
            <a:r>
              <a:rPr lang="en-US" dirty="0" smtClean="0"/>
              <a:t>he pace of publications on gene expression microarrays grew only 1% on</a:t>
            </a:r>
            <a:r>
              <a:rPr lang="en-US" baseline="0" dirty="0" smtClean="0"/>
              <a:t> an annual basis, while RNA-Seq publications grew at an annual rate of 163 over the same period.  This shift was accelerated by seminal publications highlighting the benefits of RNA-Seq </a:t>
            </a:r>
            <a:r>
              <a:rPr lang="en-US" baseline="0" dirty="0" err="1" smtClean="0"/>
              <a:t>vs</a:t>
            </a:r>
            <a:r>
              <a:rPr lang="en-US" baseline="0" dirty="0" smtClean="0"/>
              <a:t> microarrays as well as novel discoveries that were impossible to find on microarrays.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62</a:t>
            </a:fld>
            <a:endParaRPr lang="en-US"/>
          </a:p>
        </p:txBody>
      </p:sp>
    </p:spTree>
    <p:extLst>
      <p:ext uri="{BB962C8B-B14F-4D97-AF65-F5344CB8AC3E}">
        <p14:creationId xmlns:p14="http://schemas.microsoft.com/office/powerpoint/2010/main" val="3917937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Microarray technologies require the use of </a:t>
            </a:r>
            <a:r>
              <a:rPr lang="en-US" dirty="0" err="1" smtClean="0"/>
              <a:t>oligos</a:t>
            </a:r>
            <a:r>
              <a:rPr lang="en-US" dirty="0" smtClean="0"/>
              <a:t> targeting known</a:t>
            </a:r>
            <a:r>
              <a:rPr lang="en-US" baseline="0" dirty="0" smtClean="0"/>
              <a:t> sequence, unlike RNA-Seq, which is a hypothesis free approach capable of detecting novel transcripts.</a:t>
            </a:r>
          </a:p>
          <a:p>
            <a:r>
              <a:rPr lang="en-US" baseline="0" dirty="0" smtClean="0"/>
              <a:t>The dynamic range of RNA-Seq is very high, owing to the digital nature of counting reads and the sizable difference in background signal (Due to cross-hybridization) </a:t>
            </a:r>
            <a:r>
              <a:rPr lang="en-US" baseline="0" dirty="0" err="1" smtClean="0"/>
              <a:t>vs</a:t>
            </a:r>
            <a:r>
              <a:rPr lang="en-US" baseline="0" dirty="0" smtClean="0"/>
              <a:t> microarrays.</a:t>
            </a:r>
            <a:endParaRPr lang="en-US" dirty="0"/>
          </a:p>
        </p:txBody>
      </p:sp>
      <p:sp>
        <p:nvSpPr>
          <p:cNvPr id="4" name="Slide Number Placeholder 3"/>
          <p:cNvSpPr>
            <a:spLocks noGrp="1"/>
          </p:cNvSpPr>
          <p:nvPr>
            <p:ph type="sldNum" sz="quarter" idx="10"/>
          </p:nvPr>
        </p:nvSpPr>
        <p:spPr/>
        <p:txBody>
          <a:bodyPr/>
          <a:lstStyle/>
          <a:p>
            <a:pPr>
              <a:defRPr/>
            </a:pPr>
            <a:fld id="{93F0EA1B-48E7-4F73-BCB7-79D88807280B}" type="slidenum">
              <a:rPr lang="en-US" smtClean="0"/>
              <a:pPr>
                <a:defRPr/>
              </a:pPr>
              <a:t>63</a:t>
            </a:fld>
            <a:endParaRPr lang="en-US" dirty="0"/>
          </a:p>
        </p:txBody>
      </p:sp>
    </p:spTree>
    <p:extLst>
      <p:ext uri="{BB962C8B-B14F-4D97-AF65-F5344CB8AC3E}">
        <p14:creationId xmlns:p14="http://schemas.microsoft.com/office/powerpoint/2010/main" val="1158198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Rot="1" noChangeAspect="1" noChangeArrowheads="1"/>
          </p:cNvSpPr>
          <p:nvPr>
            <p:ph type="sldImg"/>
          </p:nvPr>
        </p:nvSpPr>
        <p:spPr>
          <a:xfrm>
            <a:off x="2316655" y="475693"/>
            <a:ext cx="2377090" cy="1804236"/>
          </a:xfrm>
        </p:spPr>
      </p:sp>
      <p:sp>
        <p:nvSpPr>
          <p:cNvPr id="67586" name="Rectangle 2"/>
          <p:cNvSpPr>
            <a:spLocks noGrp="1" noChangeArrowheads="1"/>
          </p:cNvSpPr>
          <p:nvPr>
            <p:ph type="body" idx="1"/>
          </p:nvPr>
        </p:nvSpPr>
        <p:spPr/>
        <p:txBody>
          <a:bodyPr/>
          <a:lstStyle/>
          <a:p>
            <a:pPr eaLnBrk="1">
              <a:defRPr/>
            </a:pPr>
            <a:r>
              <a:rPr lang="en-US" dirty="0" smtClean="0"/>
              <a:t>LIFE Technologies offer a whole product solution available in a range of kits that allow the user to perform RNA Isolation, enrichment and library construction for the three of the more common approaches: small RNA, ribosomal depletion and poly A sequencing.</a:t>
            </a:r>
          </a:p>
          <a:p>
            <a:pPr eaLnBrk="1">
              <a:defRPr/>
            </a:pPr>
            <a:r>
              <a:rPr lang="en-US" dirty="0" smtClean="0"/>
              <a:t>What you see</a:t>
            </a:r>
            <a:r>
              <a:rPr lang="en-US" baseline="0" dirty="0" smtClean="0"/>
              <a:t> here are sufficient for a wide array of samples – we strongly encourage new users to utilize the solutions listed above when first starting their RNAseq projects.</a:t>
            </a:r>
            <a:endParaRPr 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smtClean="0"/>
              <a:t>Sequencing</a:t>
            </a:r>
            <a:r>
              <a:rPr lang="en-US" baseline="0" dirty="0" smtClean="0"/>
              <a:t> RNA on the Ion Proton System is a whole product solution leveraging a range of RNA preparation kits including library construction, </a:t>
            </a:r>
            <a:r>
              <a:rPr lang="en-US" baseline="0" dirty="0" err="1" smtClean="0"/>
              <a:t>templating</a:t>
            </a:r>
            <a:r>
              <a:rPr lang="en-US" baseline="0" dirty="0" smtClean="0"/>
              <a:t>, sequencing and software optimized for Ion Torrent data, all while leveraging run times less than 4 hours.</a:t>
            </a:r>
            <a:endParaRPr lang="en-US" dirty="0"/>
          </a:p>
        </p:txBody>
      </p:sp>
      <p:sp>
        <p:nvSpPr>
          <p:cNvPr id="4" name="Slide Number Placeholder 3"/>
          <p:cNvSpPr>
            <a:spLocks noGrp="1"/>
          </p:cNvSpPr>
          <p:nvPr>
            <p:ph type="sldNum" sz="quarter" idx="10"/>
          </p:nvPr>
        </p:nvSpPr>
        <p:spPr/>
        <p:txBody>
          <a:bodyPr/>
          <a:lstStyle/>
          <a:p>
            <a:pPr>
              <a:defRPr/>
            </a:pPr>
            <a:fld id="{AE66F69A-7A68-47B0-BE6A-CBC31D1F9709}" type="slidenum">
              <a:rPr lang="en-US" smtClean="0"/>
              <a:pPr>
                <a:defRPr/>
              </a:pPr>
              <a:t>65</a:t>
            </a:fld>
            <a:endParaRPr lang="en-US"/>
          </a:p>
        </p:txBody>
      </p:sp>
    </p:spTree>
    <p:extLst>
      <p:ext uri="{BB962C8B-B14F-4D97-AF65-F5344CB8AC3E}">
        <p14:creationId xmlns:p14="http://schemas.microsoft.com/office/powerpoint/2010/main" val="2432508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pPr defTabSz="922948">
              <a:defRPr/>
            </a:pPr>
            <a:r>
              <a:rPr lang="en-US" b="0" dirty="0" smtClean="0"/>
              <a:t>The Ion Proton System provides</a:t>
            </a:r>
            <a:r>
              <a:rPr lang="en-US" b="0" baseline="0" dirty="0" smtClean="0"/>
              <a:t> a number of advantages </a:t>
            </a:r>
            <a:r>
              <a:rPr lang="en-US" b="0" baseline="0" dirty="0" err="1" smtClean="0"/>
              <a:t>vs</a:t>
            </a:r>
            <a:r>
              <a:rPr lang="en-US" b="0" baseline="0" dirty="0" smtClean="0"/>
              <a:t> alternative technologies in the market:</a:t>
            </a:r>
          </a:p>
          <a:p>
            <a:pPr defTabSz="922948">
              <a:defRPr/>
            </a:pPr>
            <a:endParaRPr lang="en-US" b="0" baseline="0" dirty="0" smtClean="0"/>
          </a:p>
          <a:p>
            <a:pPr defTabSz="922948">
              <a:defRPr/>
            </a:pPr>
            <a:r>
              <a:rPr lang="en-US" b="0" baseline="0" dirty="0" smtClean="0"/>
              <a:t>Leverage flexible options to process samples in increments amenable to your lab</a:t>
            </a:r>
          </a:p>
          <a:p>
            <a:pPr defTabSz="922948">
              <a:defRPr/>
            </a:pPr>
            <a:r>
              <a:rPr lang="en-US" b="0" baseline="0" dirty="0" smtClean="0"/>
              <a:t>Move from total RNA to data in less than 24 hours inclusive of 4 hour sequencing run times</a:t>
            </a:r>
            <a:endParaRPr lang="en-US" b="0" dirty="0" smtClean="0"/>
          </a:p>
          <a:p>
            <a:pPr defTabSz="922948">
              <a:defRPr/>
            </a:pPr>
            <a:r>
              <a:rPr lang="en-US" b="0" baseline="0" dirty="0" smtClean="0"/>
              <a:t>Process samples at a competitive price per sample without having to batch 100+ samples per run</a:t>
            </a:r>
          </a:p>
          <a:p>
            <a:pPr defTabSz="922948">
              <a:defRPr/>
            </a:pPr>
            <a:r>
              <a:rPr lang="en-US" b="0" baseline="0" dirty="0" smtClean="0"/>
              <a:t>Utilize simple software that seamlessly exports data from the Torrent Server, performs Ion Torrent optimized sequence alignment</a:t>
            </a:r>
            <a:r>
              <a:rPr lang="en-US" b="0" baseline="0" dirty="0"/>
              <a:t> </a:t>
            </a:r>
            <a:r>
              <a:rPr lang="en-US" b="0" baseline="0" dirty="0" smtClean="0"/>
              <a:t>while leveraging common microarray analysis tools</a:t>
            </a:r>
          </a:p>
        </p:txBody>
      </p:sp>
      <p:sp>
        <p:nvSpPr>
          <p:cNvPr id="4" name="Slide Number Placeholder 3"/>
          <p:cNvSpPr>
            <a:spLocks noGrp="1"/>
          </p:cNvSpPr>
          <p:nvPr>
            <p:ph type="sldNum" sz="quarter" idx="10"/>
          </p:nvPr>
        </p:nvSpPr>
        <p:spPr/>
        <p:txBody>
          <a:bodyPr/>
          <a:lstStyle/>
          <a:p>
            <a:pPr>
              <a:defRPr/>
            </a:pPr>
            <a:fld id="{93F0EA1B-48E7-4F73-BCB7-79D88807280B}" type="slidenum">
              <a:rPr lang="en-US" smtClean="0"/>
              <a:pPr>
                <a:defRPr/>
              </a:pPr>
              <a:t>66</a:t>
            </a:fld>
            <a:endParaRPr lang="en-US" dirty="0"/>
          </a:p>
        </p:txBody>
      </p:sp>
    </p:spTree>
    <p:extLst>
      <p:ext uri="{BB962C8B-B14F-4D97-AF65-F5344CB8AC3E}">
        <p14:creationId xmlns:p14="http://schemas.microsoft.com/office/powerpoint/2010/main" val="3255757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lstStyle/>
          <a:p>
            <a:r>
              <a:rPr lang="en-US" dirty="0">
                <a:latin typeface="+mn-lt"/>
                <a:ea typeface="+mn-ea"/>
                <a:cs typeface="+mn-cs"/>
              </a:rPr>
              <a:t>Differentially expressed genes (DEGs) between HBRR and UHRR samples were determined and inter-platform concordance was used to illustrate the sensitivity of Ion Proton™ </a:t>
            </a:r>
            <a:r>
              <a:rPr lang="en-US" dirty="0" err="1">
                <a:latin typeface="+mn-lt"/>
                <a:ea typeface="+mn-ea"/>
                <a:cs typeface="+mn-cs"/>
              </a:rPr>
              <a:t>transcriptome</a:t>
            </a:r>
            <a:r>
              <a:rPr lang="en-US" dirty="0">
                <a:latin typeface="+mn-lt"/>
                <a:ea typeface="+mn-ea"/>
                <a:cs typeface="+mn-cs"/>
              </a:rPr>
              <a:t> sequencing. By comparing DEGs, the relative gene expression of </a:t>
            </a:r>
            <a:r>
              <a:rPr lang="en-US" dirty="0" err="1">
                <a:latin typeface="+mn-lt"/>
                <a:ea typeface="+mn-ea"/>
                <a:cs typeface="+mn-cs"/>
              </a:rPr>
              <a:t>transcriptome</a:t>
            </a:r>
            <a:r>
              <a:rPr lang="en-US" dirty="0">
                <a:latin typeface="+mn-lt"/>
                <a:ea typeface="+mn-ea"/>
                <a:cs typeface="+mn-cs"/>
              </a:rPr>
              <a:t> sequencing on the Ion Proton™ System could be compared to microarrays and </a:t>
            </a:r>
            <a:r>
              <a:rPr lang="en-US" dirty="0" err="1">
                <a:latin typeface="+mn-lt"/>
                <a:ea typeface="+mn-ea"/>
                <a:cs typeface="+mn-cs"/>
              </a:rPr>
              <a:t>qPCR</a:t>
            </a:r>
            <a:r>
              <a:rPr lang="en-US" dirty="0">
                <a:latin typeface="+mn-lt"/>
                <a:ea typeface="+mn-ea"/>
                <a:cs typeface="+mn-cs"/>
              </a:rPr>
              <a:t>. For optimal detection of DEGs by </a:t>
            </a:r>
            <a:r>
              <a:rPr lang="en-US" dirty="0" err="1">
                <a:latin typeface="+mn-lt"/>
                <a:ea typeface="+mn-ea"/>
                <a:cs typeface="+mn-cs"/>
              </a:rPr>
              <a:t>transcriptome</a:t>
            </a:r>
            <a:r>
              <a:rPr lang="en-US" dirty="0">
                <a:latin typeface="+mn-lt"/>
                <a:ea typeface="+mn-ea"/>
                <a:cs typeface="+mn-cs"/>
              </a:rPr>
              <a:t> sequencing, the fold change between HBRR and UHRR were calculated at 35M mapped reads. For a gene to be considered significantly differentially expressed, the fold change between UHRR and HBRR samples was ≥2.</a:t>
            </a:r>
          </a:p>
          <a:p>
            <a:endParaRPr lang="en-US" dirty="0">
              <a:latin typeface="+mn-lt"/>
              <a:ea typeface="+mn-ea"/>
              <a:cs typeface="+mn-cs"/>
            </a:endParaRPr>
          </a:p>
          <a:p>
            <a:r>
              <a:rPr lang="en-US" dirty="0">
                <a:latin typeface="+mn-lt"/>
                <a:ea typeface="+mn-ea"/>
                <a:cs typeface="+mn-cs"/>
              </a:rPr>
              <a:t>A total of 17,279 </a:t>
            </a:r>
            <a:r>
              <a:rPr lang="en-US" dirty="0" err="1">
                <a:latin typeface="+mn-lt"/>
                <a:ea typeface="+mn-ea"/>
                <a:cs typeface="+mn-cs"/>
              </a:rPr>
              <a:t>RefSeq</a:t>
            </a:r>
            <a:r>
              <a:rPr lang="en-US" dirty="0">
                <a:latin typeface="+mn-lt"/>
                <a:ea typeface="+mn-ea"/>
                <a:cs typeface="+mn-cs"/>
              </a:rPr>
              <a:t> genes were shared between the MAQC microarray and </a:t>
            </a:r>
            <a:r>
              <a:rPr lang="en-US" dirty="0" err="1">
                <a:latin typeface="+mn-lt"/>
                <a:ea typeface="+mn-ea"/>
                <a:cs typeface="+mn-cs"/>
              </a:rPr>
              <a:t>transcriptome</a:t>
            </a:r>
            <a:r>
              <a:rPr lang="en-US" dirty="0">
                <a:latin typeface="+mn-lt"/>
                <a:ea typeface="+mn-ea"/>
                <a:cs typeface="+mn-cs"/>
              </a:rPr>
              <a:t> sequencing datasets, of these, 9,127 showed detectable expression in both datasets. A scatterplot of fold change comparison demonstrates the datasets were strongly correlated with a Pearson correlation (R) of 0.92 between </a:t>
            </a:r>
            <a:r>
              <a:rPr lang="en-US" dirty="0" err="1">
                <a:latin typeface="+mn-lt"/>
                <a:ea typeface="+mn-ea"/>
                <a:cs typeface="+mn-cs"/>
              </a:rPr>
              <a:t>transcriptome</a:t>
            </a:r>
            <a:r>
              <a:rPr lang="en-US" dirty="0">
                <a:latin typeface="+mn-lt"/>
                <a:ea typeface="+mn-ea"/>
                <a:cs typeface="+mn-cs"/>
              </a:rPr>
              <a:t> count data and microarrays (Figure A). A fold change comparison of </a:t>
            </a:r>
            <a:r>
              <a:rPr lang="en-US" dirty="0" err="1">
                <a:latin typeface="+mn-lt"/>
                <a:ea typeface="+mn-ea"/>
                <a:cs typeface="+mn-cs"/>
              </a:rPr>
              <a:t>transcriptome</a:t>
            </a:r>
            <a:r>
              <a:rPr lang="en-US" dirty="0">
                <a:latin typeface="+mn-lt"/>
                <a:ea typeface="+mn-ea"/>
                <a:cs typeface="+mn-cs"/>
              </a:rPr>
              <a:t> data to </a:t>
            </a:r>
            <a:r>
              <a:rPr lang="en-US" dirty="0" err="1">
                <a:latin typeface="+mn-lt"/>
                <a:ea typeface="+mn-ea"/>
                <a:cs typeface="+mn-cs"/>
              </a:rPr>
              <a:t>qPCR</a:t>
            </a:r>
            <a:r>
              <a:rPr lang="en-US" dirty="0">
                <a:latin typeface="+mn-lt"/>
                <a:ea typeface="+mn-ea"/>
                <a:cs typeface="+mn-cs"/>
              </a:rPr>
              <a:t> data from the MAQC study (a set of 950 </a:t>
            </a:r>
            <a:r>
              <a:rPr lang="en-US" dirty="0" err="1">
                <a:latin typeface="+mn-lt"/>
                <a:ea typeface="+mn-ea"/>
                <a:cs typeface="+mn-cs"/>
              </a:rPr>
              <a:t>TaqMan</a:t>
            </a:r>
            <a:r>
              <a:rPr lang="en-US" dirty="0">
                <a:latin typeface="+mn-lt"/>
                <a:ea typeface="+mn-ea"/>
                <a:cs typeface="+mn-cs"/>
              </a:rPr>
              <a:t>® gene assays) are highly correlated with a correlation coefficient (R) of 0.94 (Figure B). </a:t>
            </a:r>
          </a:p>
          <a:p>
            <a:endParaRPr lang="en-US" dirty="0"/>
          </a:p>
        </p:txBody>
      </p:sp>
      <p:sp>
        <p:nvSpPr>
          <p:cNvPr id="4" name="Slide Number Placeholder 3"/>
          <p:cNvSpPr>
            <a:spLocks noGrp="1"/>
          </p:cNvSpPr>
          <p:nvPr>
            <p:ph type="sldNum" sz="quarter" idx="10"/>
          </p:nvPr>
        </p:nvSpPr>
        <p:spPr/>
        <p:txBody>
          <a:bodyPr/>
          <a:lstStyle/>
          <a:p>
            <a:pPr>
              <a:defRPr/>
            </a:pPr>
            <a:fld id="{93F0EA1B-48E7-4F73-BCB7-79D88807280B}" type="slidenum">
              <a:rPr lang="en-US"/>
              <a:pPr>
                <a:defRPr/>
              </a:pPr>
              <a:t>67</a:t>
            </a:fld>
            <a:endParaRPr lang="en-US" dirty="0"/>
          </a:p>
        </p:txBody>
      </p:sp>
    </p:spTree>
    <p:extLst>
      <p:ext uri="{BB962C8B-B14F-4D97-AF65-F5344CB8AC3E}">
        <p14:creationId xmlns:p14="http://schemas.microsoft.com/office/powerpoint/2010/main" val="998185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6349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294E2D-C957-40FC-AA49-2F406A7450BE}" type="slidenum">
              <a:rPr lang="en-US" smtClean="0"/>
              <a:pPr fontAlgn="base">
                <a:spcBef>
                  <a:spcPct val="0"/>
                </a:spcBef>
                <a:spcAft>
                  <a:spcPct val="0"/>
                </a:spcAft>
                <a:defRPr/>
              </a:pPr>
              <a:t>68</a:t>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181100" y="695325"/>
            <a:ext cx="4649788" cy="3487738"/>
          </a:xfrm>
          <a:ln/>
        </p:spPr>
      </p:sp>
      <p:sp>
        <p:nvSpPr>
          <p:cNvPr id="43011" name="Notes Placeholder 2"/>
          <p:cNvSpPr>
            <a:spLocks noGrp="1"/>
          </p:cNvSpPr>
          <p:nvPr>
            <p:ph type="body" idx="1"/>
          </p:nvPr>
        </p:nvSpPr>
        <p:spPr>
          <a:noFill/>
          <a:ln/>
        </p:spPr>
        <p:txBody>
          <a:bodyPr lIns="93605" tIns="46802" rIns="93605" bIns="46802"/>
          <a:lstStyle/>
          <a:p>
            <a:endParaRPr lang="en-US" smtClean="0">
              <a:latin typeface="Arial" pitchFamily="34" charset="0"/>
            </a:endParaRPr>
          </a:p>
        </p:txBody>
      </p:sp>
      <p:sp>
        <p:nvSpPr>
          <p:cNvPr id="430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C5401EF8-2B9A-4DC8-8B49-3878C09286D8}" type="slidenum">
              <a:rPr lang="en-US" sz="1200"/>
              <a:pPr algn="r" defTabSz="881514"/>
              <a:t>9</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3463" y="476250"/>
            <a:ext cx="2403475" cy="1803400"/>
          </a:xfrm>
        </p:spPr>
      </p:sp>
      <p:sp>
        <p:nvSpPr>
          <p:cNvPr id="3" name="Notes Placeholder 2"/>
          <p:cNvSpPr>
            <a:spLocks noGrp="1"/>
          </p:cNvSpPr>
          <p:nvPr>
            <p:ph type="body" idx="1"/>
          </p:nvPr>
        </p:nvSpPr>
        <p:spPr/>
        <p:txBody>
          <a:bodyPr>
            <a:normAutofit/>
          </a:bodyPr>
          <a:lstStyle/>
          <a:p>
            <a:r>
              <a:rPr lang="en-US" dirty="0" smtClean="0"/>
              <a:t>PLEASE CHANGE</a:t>
            </a:r>
            <a:r>
              <a:rPr lang="en-US" baseline="0" dirty="0" smtClean="0"/>
              <a:t> TECH SUPPORT NUMBER TO MATCH YOUR REGION’S CONTACT INFORMATION – THIS IS US-ONLY</a:t>
            </a:r>
            <a:endParaRPr lang="en-US" dirty="0"/>
          </a:p>
        </p:txBody>
      </p:sp>
      <p:sp>
        <p:nvSpPr>
          <p:cNvPr id="4" name="Header Placeholder 3"/>
          <p:cNvSpPr>
            <a:spLocks noGrp="1"/>
          </p:cNvSpPr>
          <p:nvPr>
            <p:ph type="hdr" sz="quarter" idx="10"/>
          </p:nvPr>
        </p:nvSpPr>
        <p:spPr>
          <a:xfrm>
            <a:off x="0" y="1"/>
            <a:ext cx="3037840" cy="465138"/>
          </a:xfrm>
          <a:prstGeom prst="rect">
            <a:avLst/>
          </a:prstGeom>
        </p:spPr>
        <p:txBody>
          <a:bodyPr lIns="92289" tIns="46144" rIns="92289" bIns="46144"/>
          <a:lstStyle/>
          <a:p>
            <a:r>
              <a:rPr lang="en-US" smtClean="0"/>
              <a:t>Ion Torrent Systems, Inc. </a:t>
            </a:r>
            <a:endParaRPr lang="en-US" dirty="0"/>
          </a:p>
        </p:txBody>
      </p:sp>
      <p:sp>
        <p:nvSpPr>
          <p:cNvPr id="5" name="Date Placeholder 4"/>
          <p:cNvSpPr>
            <a:spLocks noGrp="1"/>
          </p:cNvSpPr>
          <p:nvPr>
            <p:ph type="dt" idx="11"/>
          </p:nvPr>
        </p:nvSpPr>
        <p:spPr>
          <a:xfrm>
            <a:off x="3970338" y="0"/>
            <a:ext cx="3038475" cy="465138"/>
          </a:xfrm>
          <a:prstGeom prst="rect">
            <a:avLst/>
          </a:prstGeom>
        </p:spPr>
        <p:txBody>
          <a:bodyPr/>
          <a:lstStyle/>
          <a:p>
            <a:fld id="{71030A28-F3C4-4912-8D1F-462AB4756AA3}" type="datetime1">
              <a:rPr lang="en-US" smtClean="0"/>
              <a:pPr/>
              <a:t>7/26/2016</a:t>
            </a:fld>
            <a:endParaRPr lang="en-US" dirty="0"/>
          </a:p>
        </p:txBody>
      </p:sp>
      <p:sp>
        <p:nvSpPr>
          <p:cNvPr id="6" name="Footer Placeholder 5"/>
          <p:cNvSpPr>
            <a:spLocks noGrp="1"/>
          </p:cNvSpPr>
          <p:nvPr>
            <p:ph type="ftr" sz="quarter" idx="12"/>
          </p:nvPr>
        </p:nvSpPr>
        <p:spPr>
          <a:xfrm>
            <a:off x="0" y="8829676"/>
            <a:ext cx="3037840" cy="465138"/>
          </a:xfrm>
          <a:prstGeom prst="rect">
            <a:avLst/>
          </a:prstGeom>
        </p:spPr>
        <p:txBody>
          <a:bodyPr lIns="92289" tIns="46144" rIns="92289" bIns="46144"/>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69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1181100" y="695325"/>
            <a:ext cx="4649788" cy="3487738"/>
          </a:xfrm>
          <a:ln/>
        </p:spPr>
      </p:sp>
      <p:sp>
        <p:nvSpPr>
          <p:cNvPr id="44035" name="Notes Placeholder 2"/>
          <p:cNvSpPr>
            <a:spLocks noGrp="1"/>
          </p:cNvSpPr>
          <p:nvPr>
            <p:ph type="body" idx="1"/>
          </p:nvPr>
        </p:nvSpPr>
        <p:spPr>
          <a:noFill/>
          <a:ln/>
        </p:spPr>
        <p:txBody>
          <a:bodyPr lIns="93605" tIns="46802" rIns="93605" bIns="46802"/>
          <a:lstStyle/>
          <a:p>
            <a:endParaRPr lang="en-US" smtClean="0">
              <a:latin typeface="Arial" pitchFamily="34" charset="0"/>
            </a:endParaRPr>
          </a:p>
        </p:txBody>
      </p:sp>
      <p:sp>
        <p:nvSpPr>
          <p:cNvPr id="44036"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3605" tIns="46802" rIns="93605" bIns="46802" anchor="b"/>
          <a:lstStyle/>
          <a:p>
            <a:pPr algn="r" defTabSz="881514"/>
            <a:fld id="{E0239065-A9C8-4151-8E02-44A6FD69DE9F}" type="slidenum">
              <a:rPr lang="en-US" sz="1200"/>
              <a:pPr algn="r" defTabSz="881514"/>
              <a:t>10</a:t>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2303463" y="476250"/>
            <a:ext cx="2403475" cy="1803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r>
              <a:rPr lang="en-US" sz="1100" b="1" dirty="0" smtClean="0"/>
              <a:t>Targeted </a:t>
            </a:r>
            <a:r>
              <a:rPr lang="en-US" sz="1100" b="1" dirty="0" err="1" smtClean="0"/>
              <a:t>resequencing</a:t>
            </a:r>
            <a:r>
              <a:rPr lang="en-US" sz="1100" b="1" dirty="0" smtClean="0"/>
              <a:t> can be utilized for efficient interrogation of specific genes or genomic regions. </a:t>
            </a:r>
            <a:r>
              <a:rPr lang="en-US" sz="1100" dirty="0" smtClean="0"/>
              <a:t>Current target selection methods are lengthy, and complex, and usually require large amounts of input DNA. Truly effective translational research depends on the development of rapid approaches that deliver reliable results from small amounts of sample material and from challenging research samples such as</a:t>
            </a:r>
          </a:p>
          <a:p>
            <a:r>
              <a:rPr lang="en-US" sz="1100" dirty="0" smtClean="0"/>
              <a:t>formalin-fixed, paraffin-embedded (FFPE) tissues. Ion </a:t>
            </a:r>
            <a:r>
              <a:rPr lang="en-US" sz="1100" dirty="0" err="1" smtClean="0"/>
              <a:t>AmpliSeq</a:t>
            </a:r>
            <a:r>
              <a:rPr lang="en-US" sz="1100" dirty="0" smtClean="0"/>
              <a:t>™ target selection technology introduces a groundbreaking workflow that</a:t>
            </a:r>
          </a:p>
          <a:p>
            <a:r>
              <a:rPr lang="en-US" sz="1100" dirty="0" smtClean="0"/>
              <a:t>overcomes most known barriers to multiplex PCR, enabling the rapid sequencing of  hundreds of known mutations for low-frequency allele detection or </a:t>
            </a:r>
            <a:r>
              <a:rPr lang="en-US" sz="1100" dirty="0" err="1" smtClean="0"/>
              <a:t>germline</a:t>
            </a:r>
            <a:r>
              <a:rPr lang="en-US" sz="1100" dirty="0" smtClean="0"/>
              <a:t> mutation detection. The single-tube workflow is as simple as setting up a PCR reaction and can be performed by any member of the lab. Superior coverage to detect low-frequency mutations, and automated analysis tools with Torrent Suite Software or Ion Reporter™ Software, enable you to go from extracted DNA to variant calls for relevant gene regions in just one day. Ion </a:t>
            </a:r>
            <a:r>
              <a:rPr lang="en-US" sz="1100" dirty="0" err="1" smtClean="0"/>
              <a:t>AmpliSeq</a:t>
            </a:r>
            <a:r>
              <a:rPr lang="en-US" sz="1100" dirty="0" smtClean="0"/>
              <a:t>™ target selection technology offers researchers the convenience of fixed-content panels and the power to create custom-content panels for use with Ion</a:t>
            </a:r>
          </a:p>
          <a:p>
            <a:r>
              <a:rPr lang="en-US" sz="1100" dirty="0" smtClean="0"/>
              <a:t>PGM™ and Ion Proton™ Systems. Our ready-to-use panels include the Ion </a:t>
            </a:r>
            <a:r>
              <a:rPr lang="en-US" sz="1100" dirty="0" err="1" smtClean="0"/>
              <a:t>AmpliSeq</a:t>
            </a:r>
            <a:r>
              <a:rPr lang="en-US" sz="1100" dirty="0" smtClean="0"/>
              <a:t>™ Cancer Panel, the Ion </a:t>
            </a:r>
            <a:r>
              <a:rPr lang="en-US" sz="1100" dirty="0" err="1" smtClean="0"/>
              <a:t>AmpliSeq</a:t>
            </a:r>
            <a:r>
              <a:rPr lang="en-US" sz="1100" dirty="0" smtClean="0"/>
              <a:t>™ Comprehensive Cancer Panel, and the Ion </a:t>
            </a:r>
            <a:r>
              <a:rPr lang="en-US" sz="1100" dirty="0" err="1" smtClean="0"/>
              <a:t>AmpliSeq</a:t>
            </a:r>
            <a:r>
              <a:rPr lang="en-US" sz="1100" dirty="0" smtClean="0"/>
              <a:t>™  Inherited Disease Panel. For ultimate flexibility, Ion </a:t>
            </a:r>
            <a:r>
              <a:rPr lang="en-US" sz="1100" dirty="0" err="1" smtClean="0"/>
              <a:t>AmpliSeq</a:t>
            </a:r>
            <a:r>
              <a:rPr lang="en-US" sz="1100" dirty="0" smtClean="0"/>
              <a:t>™ Designer web-based software enables scientists to upload gene lists and create custom panels.</a:t>
            </a:r>
            <a:endParaRPr lang="en-US" sz="1100" dirty="0"/>
          </a:p>
        </p:txBody>
      </p:sp>
      <p:sp>
        <p:nvSpPr>
          <p:cNvPr id="135172" name="Header Placeholder 3"/>
          <p:cNvSpPr>
            <a:spLocks noGrp="1"/>
          </p:cNvSpPr>
          <p:nvPr>
            <p:ph type="hdr" sz="quarter"/>
          </p:nvPr>
        </p:nvSpPr>
        <p:spPr bwMode="auto">
          <a:xfrm>
            <a:off x="0" y="1"/>
            <a:ext cx="3038145" cy="464205"/>
          </a:xfrm>
          <a:prstGeom prst="rect">
            <a:avLst/>
          </a:prstGeom>
          <a:ln>
            <a:miter lim="800000"/>
            <a:headEnd/>
            <a:tailEnd/>
          </a:ln>
        </p:spPr>
        <p:txBody>
          <a:bodyPr wrap="square" lIns="88138" tIns="44069" rIns="88138" bIns="44069" numCol="1" anchor="t" anchorCtr="0" compatLnSpc="1">
            <a:prstTxWarp prst="textNoShape">
              <a:avLst/>
            </a:prstTxWarp>
          </a:bodyPr>
          <a:lstStyle/>
          <a:p>
            <a:pPr>
              <a:defRPr/>
            </a:pPr>
            <a:endParaRPr lang="en-US" dirty="0" smtClean="0">
              <a:solidFill>
                <a:prstClr val="black"/>
              </a:solidFill>
            </a:endParaRPr>
          </a:p>
        </p:txBody>
      </p:sp>
      <p:sp>
        <p:nvSpPr>
          <p:cNvPr id="135173" name="Date Placeholder 4"/>
          <p:cNvSpPr>
            <a:spLocks noGrp="1"/>
          </p:cNvSpPr>
          <p:nvPr>
            <p:ph type="dt" sz="quarter" idx="1"/>
          </p:nvPr>
        </p:nvSpPr>
        <p:spPr bwMode="auto">
          <a:xfrm>
            <a:off x="3970338" y="0"/>
            <a:ext cx="3038475" cy="465138"/>
          </a:xfrm>
          <a:prstGeom prst="rect">
            <a:avLst/>
          </a:prstGeom>
          <a:ln>
            <a:miter lim="800000"/>
            <a:headEnd/>
            <a:tailEnd/>
          </a:ln>
        </p:spPr>
        <p:txBody>
          <a:bodyPr wrap="square" numCol="1" anchor="t" anchorCtr="0" compatLnSpc="1">
            <a:prstTxWarp prst="textNoShape">
              <a:avLst/>
            </a:prstTxWarp>
          </a:bodyPr>
          <a:lstStyle/>
          <a:p>
            <a:pPr>
              <a:defRPr/>
            </a:pPr>
            <a:fld id="{8D468AF1-4ABD-440F-A83F-D312D7F0F1CB}" type="datetime1">
              <a:rPr lang="en-US" smtClean="0">
                <a:solidFill>
                  <a:prstClr val="black"/>
                </a:solidFill>
              </a:rPr>
              <a:pPr>
                <a:defRPr/>
              </a:pPr>
              <a:t>7/26/2016</a:t>
            </a:fld>
            <a:endParaRPr lang="en-US" dirty="0" smtClean="0">
              <a:solidFill>
                <a:prstClr val="black"/>
              </a:solidFill>
            </a:endParaRPr>
          </a:p>
        </p:txBody>
      </p:sp>
      <p:sp>
        <p:nvSpPr>
          <p:cNvPr id="135174" name="Footer Placeholder 5"/>
          <p:cNvSpPr>
            <a:spLocks noGrp="1"/>
          </p:cNvSpPr>
          <p:nvPr>
            <p:ph type="ftr" sz="quarter" idx="4"/>
          </p:nvPr>
        </p:nvSpPr>
        <p:spPr bwMode="auto">
          <a:xfrm>
            <a:off x="0" y="8830659"/>
            <a:ext cx="3038145" cy="464205"/>
          </a:xfrm>
          <a:prstGeom prst="rect">
            <a:avLst/>
          </a:prstGeom>
          <a:ln>
            <a:miter lim="800000"/>
            <a:headEnd/>
            <a:tailEnd/>
          </a:ln>
        </p:spPr>
        <p:txBody>
          <a:bodyPr wrap="square" lIns="88138" tIns="44069" rIns="88138" bIns="44069" numCol="1" anchorCtr="0" compatLnSpc="1">
            <a:prstTxWarp prst="textNoShape">
              <a:avLst/>
            </a:prstTxWarp>
          </a:bodyPr>
          <a:lstStyle/>
          <a:p>
            <a:pPr>
              <a:defRPr/>
            </a:pPr>
            <a:endParaRPr lang="en-US" dirty="0" smtClean="0">
              <a:solidFill>
                <a:prstClr val="black"/>
              </a:solidFill>
            </a:endParaRPr>
          </a:p>
        </p:txBody>
      </p:sp>
      <p:sp>
        <p:nvSpPr>
          <p:cNvPr id="135175" name="Slide Number Placeholder 6"/>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95B46BF-6546-4573-BE7D-7A1BB4B867DB}" type="slidenum">
              <a:rPr lang="en-US" smtClean="0">
                <a:solidFill>
                  <a:prstClr val="black"/>
                </a:solidFill>
              </a:rPr>
              <a:pPr>
                <a:defRPr/>
              </a:pPr>
              <a:t>13</a:t>
            </a:fld>
            <a:endParaRPr lang="en-US" dirty="0"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A22E0F-F38E-4A42-9D52-322124DAE973}" type="slidenum">
              <a:rPr lang="en-US" smtClean="0"/>
              <a:pPr/>
              <a:t>14</a:t>
            </a:fld>
            <a:endParaRPr lang="en-US"/>
          </a:p>
        </p:txBody>
      </p:sp>
    </p:spTree>
    <p:extLst>
      <p:ext uri="{BB962C8B-B14F-4D97-AF65-F5344CB8AC3E}">
        <p14:creationId xmlns:p14="http://schemas.microsoft.com/office/powerpoint/2010/main" val="3037434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p>
            <a:fld id="{23C7A345-C3DD-4772-A601-F3917CA95E8F}" type="slidenum">
              <a:rPr lang="en-US" smtClean="0">
                <a:latin typeface="Arial" charset="0"/>
              </a:rPr>
              <a:pPr/>
              <a:t>18</a:t>
            </a:fld>
            <a:endParaRPr lang="en-US" smtClean="0">
              <a:latin typeface="Arial" charset="0"/>
            </a:endParaRPr>
          </a:p>
        </p:txBody>
      </p:sp>
      <p:sp>
        <p:nvSpPr>
          <p:cNvPr id="68610" name="Slide Image Placeholder 1"/>
          <p:cNvSpPr>
            <a:spLocks noGrp="1" noRot="1" noChangeAspect="1" noTextEdit="1"/>
          </p:cNvSpPr>
          <p:nvPr>
            <p:ph type="sldImg"/>
          </p:nvPr>
        </p:nvSpPr>
        <p:spPr>
          <a:xfrm>
            <a:off x="2303463" y="476250"/>
            <a:ext cx="2403475" cy="1803400"/>
          </a:xfrm>
          <a:ln/>
        </p:spPr>
      </p:sp>
      <p:sp>
        <p:nvSpPr>
          <p:cNvPr id="68611" name="Notes Placeholder 2"/>
          <p:cNvSpPr>
            <a:spLocks noGrp="1"/>
          </p:cNvSpPr>
          <p:nvPr>
            <p:ph type="body" idx="1"/>
          </p:nvPr>
        </p:nvSpPr>
        <p:spPr>
          <a:noFill/>
          <a:ln/>
        </p:spPr>
        <p:txBody>
          <a:bodyPr/>
          <a:lstStyle/>
          <a:p>
            <a:pPr defTabSz="913205">
              <a:spcBef>
                <a:spcPct val="0"/>
              </a:spcBef>
            </a:pPr>
            <a:endParaRPr lang="en-US" dirty="0" smtClean="0">
              <a:latin typeface="Arial" charset="0"/>
            </a:endParaRPr>
          </a:p>
        </p:txBody>
      </p:sp>
      <p:sp>
        <p:nvSpPr>
          <p:cNvPr id="68612" name="Slide Number Placeholder 3"/>
          <p:cNvSpPr txBox="1">
            <a:spLocks noGrp="1"/>
          </p:cNvSpPr>
          <p:nvPr/>
        </p:nvSpPr>
        <p:spPr bwMode="auto">
          <a:xfrm>
            <a:off x="3970938" y="8829967"/>
            <a:ext cx="3037840" cy="464820"/>
          </a:xfrm>
          <a:prstGeom prst="rect">
            <a:avLst/>
          </a:prstGeom>
          <a:noFill/>
          <a:ln w="9525">
            <a:noFill/>
            <a:miter lim="800000"/>
            <a:headEnd/>
            <a:tailEnd/>
          </a:ln>
        </p:spPr>
        <p:txBody>
          <a:bodyPr lIns="92283" tIns="46140" rIns="92283" bIns="46140" anchor="b"/>
          <a:lstStyle/>
          <a:p>
            <a:pPr algn="r"/>
            <a:fld id="{123F8917-E8AC-4A5B-8509-566BA56EC83C}" type="slidenum">
              <a:rPr lang="en-US" sz="1200">
                <a:solidFill>
                  <a:srgbClr val="000000"/>
                </a:solidFill>
                <a:latin typeface="Calibri" pitchFamily="34" charset="0"/>
              </a:rPr>
              <a:pPr algn="r"/>
              <a:t>18</a:t>
            </a:fld>
            <a:endParaRPr lang="en-US" sz="1200" dirty="0">
              <a:solidFill>
                <a:srgbClr val="000000"/>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bwMode="auto">
          <a:xfrm>
            <a:off x="0" y="3418736"/>
            <a:ext cx="9144000" cy="3436044"/>
          </a:xfrm>
          <a:prstGeom prst="rect">
            <a:avLst/>
          </a:prstGeom>
          <a:solidFill>
            <a:schemeClr val="bg1">
              <a:alpha val="8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pic>
        <p:nvPicPr>
          <p:cNvPr id="10" name="image12.png"/>
          <p:cNvPicPr/>
          <p:nvPr/>
        </p:nvPicPr>
        <p:blipFill>
          <a:blip r:embed="rId3" cstate="email">
            <a:extLst>
              <a:ext uri="{28A0092B-C50C-407E-A947-70E740481C1C}">
                <a14:useLocalDpi xmlns:a14="http://schemas.microsoft.com/office/drawing/2010/main"/>
              </a:ext>
            </a:extLst>
          </a:blip>
          <a:stretch>
            <a:fillRect/>
          </a:stretch>
        </p:blipFill>
        <p:spPr>
          <a:xfrm>
            <a:off x="252414" y="3650462"/>
            <a:ext cx="2392362" cy="569187"/>
          </a:xfrm>
          <a:prstGeom prst="rect">
            <a:avLst/>
          </a:prstGeom>
          <a:ln w="12700" cap="flat">
            <a:noFill/>
            <a:miter lim="400000"/>
          </a:ln>
          <a:effectLst/>
        </p:spPr>
      </p:pic>
      <p:sp>
        <p:nvSpPr>
          <p:cNvPr id="16" name="Text Placeholder 15"/>
          <p:cNvSpPr>
            <a:spLocks noGrp="1"/>
          </p:cNvSpPr>
          <p:nvPr>
            <p:ph type="body" sz="quarter" idx="10" hasCustomPrompt="1"/>
          </p:nvPr>
        </p:nvSpPr>
        <p:spPr>
          <a:xfrm>
            <a:off x="252413" y="5368413"/>
            <a:ext cx="4023360" cy="932010"/>
          </a:xfrm>
        </p:spPr>
        <p:txBody>
          <a:bodyPr/>
          <a:lstStyle>
            <a:lvl1pPr>
              <a:spcAft>
                <a:spcPts val="0"/>
              </a:spcAft>
              <a:buFontTx/>
              <a:buNone/>
              <a:defRPr sz="1600" b="0" baseline="0">
                <a:solidFill>
                  <a:schemeClr val="accent5"/>
                </a:solidFill>
              </a:defRPr>
            </a:lvl1pPr>
            <a:lvl2pPr marL="114300" indent="4763">
              <a:spcAft>
                <a:spcPts val="0"/>
              </a:spcAft>
              <a:buFontTx/>
              <a:buNone/>
              <a:defRPr sz="1400" i="1" baseline="0">
                <a:solidFill>
                  <a:schemeClr val="accent5"/>
                </a:solidFill>
              </a:defRPr>
            </a:lvl2pPr>
          </a:lstStyle>
          <a:p>
            <a:pPr lvl="0"/>
            <a:r>
              <a:rPr lang="en-US" dirty="0" smtClean="0"/>
              <a:t>16pt Presenter Name</a:t>
            </a:r>
          </a:p>
          <a:p>
            <a:pPr lvl="1"/>
            <a:r>
              <a:rPr lang="en-US" dirty="0" smtClean="0"/>
              <a:t>14pt Italic Presenter Title </a:t>
            </a:r>
          </a:p>
        </p:txBody>
      </p:sp>
      <p:sp>
        <p:nvSpPr>
          <p:cNvPr id="18" name="Title 16"/>
          <p:cNvSpPr>
            <a:spLocks noGrp="1"/>
          </p:cNvSpPr>
          <p:nvPr>
            <p:ph type="title" hasCustomPrompt="1"/>
          </p:nvPr>
        </p:nvSpPr>
        <p:spPr>
          <a:xfrm>
            <a:off x="252414" y="4850575"/>
            <a:ext cx="8661400" cy="443190"/>
          </a:xfrm>
          <a:noFill/>
        </p:spPr>
        <p:txBody>
          <a:bodyPr wrap="square" lIns="91440">
            <a:noAutofit/>
          </a:bodyPr>
          <a:lstStyle>
            <a:lvl1pPr>
              <a:defRPr sz="2800" b="1">
                <a:solidFill>
                  <a:schemeClr val="accent5"/>
                </a:solidFill>
              </a:defRPr>
            </a:lvl1pPr>
          </a:lstStyle>
          <a:p>
            <a:r>
              <a:rPr lang="en-US" dirty="0" smtClean="0"/>
              <a:t>28pt Arial Title</a:t>
            </a:r>
            <a:endParaRPr lang="en-US" dirty="0"/>
          </a:p>
        </p:txBody>
      </p:sp>
      <p:grpSp>
        <p:nvGrpSpPr>
          <p:cNvPr id="2" name="Group 5"/>
          <p:cNvGrpSpPr/>
          <p:nvPr/>
        </p:nvGrpSpPr>
        <p:grpSpPr>
          <a:xfrm>
            <a:off x="0" y="6297615"/>
            <a:ext cx="9144000" cy="567431"/>
            <a:chOff x="0" y="6289662"/>
            <a:chExt cx="9144000" cy="567431"/>
          </a:xfrm>
        </p:grpSpPr>
        <p:sp>
          <p:nvSpPr>
            <p:cNvPr id="7" name="Rectangle 6"/>
            <p:cNvSpPr/>
            <p:nvPr/>
          </p:nvSpPr>
          <p:spPr bwMode="auto">
            <a:xfrm>
              <a:off x="0" y="6289662"/>
              <a:ext cx="9144000" cy="567431"/>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800">
                <a:latin typeface="Arial" pitchFamily="124" charset="0"/>
              </a:endParaRPr>
            </a:p>
          </p:txBody>
        </p:sp>
        <p:sp>
          <p:nvSpPr>
            <p:cNvPr id="8" name="TextBox 7"/>
            <p:cNvSpPr txBox="1"/>
            <p:nvPr/>
          </p:nvSpPr>
          <p:spPr>
            <a:xfrm>
              <a:off x="4572000" y="6467489"/>
              <a:ext cx="4320089" cy="215444"/>
            </a:xfrm>
            <a:prstGeom prst="rect">
              <a:avLst/>
            </a:prstGeom>
            <a:noFill/>
          </p:spPr>
          <p:txBody>
            <a:bodyPr vert="horz" wrap="square" lIns="0" tIns="0" rIns="0" bIns="0" rtlCol="0" anchor="ctr" anchorCtr="0">
              <a:noAutofit/>
            </a:bodyPr>
            <a:lstStyle/>
            <a:p>
              <a:pPr algn="r"/>
              <a:r>
                <a:rPr lang="en-US" sz="1400" dirty="0">
                  <a:solidFill>
                    <a:schemeClr val="bg1"/>
                  </a:solidFill>
                  <a:latin typeface="Arial"/>
                </a:rPr>
                <a:t>The world leader in serving science</a:t>
              </a:r>
            </a:p>
          </p:txBody>
        </p:sp>
      </p:grpSp>
    </p:spTree>
    <p:extLst>
      <p:ext uri="{BB962C8B-B14F-4D97-AF65-F5344CB8AC3E}">
        <p14:creationId xmlns:p14="http://schemas.microsoft.com/office/powerpoint/2010/main" val="135368229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hasCustomPrompt="1"/>
          </p:nvPr>
        </p:nvSpPr>
        <p:spPr>
          <a:xfrm>
            <a:off x="0" y="533400"/>
            <a:ext cx="9144000" cy="1979613"/>
          </a:xfrm>
          <a:solidFill>
            <a:srgbClr val="7FBA00"/>
          </a:solidFill>
        </p:spPr>
        <p:txBody>
          <a:bodyPr lIns="274320" anchor="ctr" anchorCtr="0"/>
          <a:lstStyle>
            <a:lvl1pPr marL="0" indent="0">
              <a:spcBef>
                <a:spcPts val="600"/>
              </a:spcBef>
              <a:buClr>
                <a:schemeClr val="bg1"/>
              </a:buClr>
              <a:buFontTx/>
              <a:buNone/>
              <a:defRPr sz="1800" baseline="0">
                <a:solidFill>
                  <a:schemeClr val="bg1"/>
                </a:solidFill>
              </a:defRPr>
            </a:lvl1pPr>
            <a:lvl2pPr marL="171450" indent="0">
              <a:buFontTx/>
              <a:buNone/>
              <a:defRPr sz="1600"/>
            </a:lvl2pPr>
          </a:lstStyle>
          <a:p>
            <a:pPr marL="0" indent="0">
              <a:spcBef>
                <a:spcPts val="600"/>
              </a:spcBef>
              <a:buClr>
                <a:schemeClr val="bg1"/>
              </a:buClr>
              <a:buNone/>
            </a:pPr>
            <a:r>
              <a:rPr lang="en-US" sz="2400" kern="0" dirty="0" smtClean="0">
                <a:solidFill>
                  <a:schemeClr val="bg1"/>
                </a:solidFill>
              </a:rPr>
              <a:t>Place sub-head or framing statement text in this box. </a:t>
            </a:r>
            <a:br>
              <a:rPr lang="en-US" sz="2400" kern="0" dirty="0" smtClean="0">
                <a:solidFill>
                  <a:schemeClr val="bg1"/>
                </a:solidFill>
              </a:rPr>
            </a:br>
            <a:r>
              <a:rPr lang="en-US" sz="2400" kern="0" dirty="0" smtClean="0">
                <a:solidFill>
                  <a:schemeClr val="bg1"/>
                </a:solidFill>
              </a:rPr>
              <a:t>Change box color and transparency as desired.</a:t>
            </a:r>
            <a:br>
              <a:rPr lang="en-US" sz="2400" kern="0" dirty="0" smtClean="0">
                <a:solidFill>
                  <a:schemeClr val="bg1"/>
                </a:solidFill>
              </a:rPr>
            </a:br>
            <a:r>
              <a:rPr lang="en-US" sz="2400" kern="0" dirty="0" smtClean="0">
                <a:solidFill>
                  <a:schemeClr val="bg1"/>
                </a:solidFill>
              </a:rPr>
              <a:t>Vertically reposition as desired.</a:t>
            </a:r>
          </a:p>
        </p:txBody>
      </p:sp>
    </p:spTree>
    <p:extLst>
      <p:ext uri="{BB962C8B-B14F-4D97-AF65-F5344CB8AC3E}">
        <p14:creationId xmlns:p14="http://schemas.microsoft.com/office/powerpoint/2010/main" val="136884248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body with liquid footer">
    <p:spTree>
      <p:nvGrpSpPr>
        <p:cNvPr id="1" name=""/>
        <p:cNvGrpSpPr/>
        <p:nvPr/>
      </p:nvGrpSpPr>
      <p:grpSpPr>
        <a:xfrm>
          <a:off x="0" y="0"/>
          <a:ext cx="0" cy="0"/>
          <a:chOff x="0" y="0"/>
          <a:chExt cx="0" cy="0"/>
        </a:xfrm>
      </p:grpSpPr>
      <p:sp>
        <p:nvSpPr>
          <p:cNvPr id="5" name="Rectangle 4"/>
          <p:cNvSpPr/>
          <p:nvPr userDrawn="1"/>
        </p:nvSpPr>
        <p:spPr bwMode="auto">
          <a:xfrm>
            <a:off x="7480300" y="5448300"/>
            <a:ext cx="1663700" cy="825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4910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no theme bug">
    <p:spTree>
      <p:nvGrpSpPr>
        <p:cNvPr id="1" name=""/>
        <p:cNvGrpSpPr/>
        <p:nvPr/>
      </p:nvGrpSpPr>
      <p:grpSpPr>
        <a:xfrm>
          <a:off x="0" y="0"/>
          <a:ext cx="0" cy="0"/>
          <a:chOff x="0" y="0"/>
          <a:chExt cx="0" cy="0"/>
        </a:xfrm>
      </p:grpSpPr>
      <p:sp>
        <p:nvSpPr>
          <p:cNvPr id="4" name="Rectangle 8"/>
          <p:cNvSpPr>
            <a:spLocks noGrp="1" noChangeArrowheads="1"/>
          </p:cNvSpPr>
          <p:nvPr>
            <p:ph type="title"/>
          </p:nvPr>
        </p:nvSpPr>
        <p:spPr bwMode="black">
          <a:xfrm>
            <a:off x="265115" y="25323"/>
            <a:ext cx="8667014" cy="700088"/>
          </a:xfrm>
          <a:prstGeom prst="rect">
            <a:avLst/>
          </a:prstGeom>
          <a:noFill/>
          <a:ln w="9525">
            <a:noFill/>
            <a:miter lim="800000"/>
            <a:headEnd/>
            <a:tailEnd/>
          </a:ln>
        </p:spPr>
        <p:txBody>
          <a:bodyPr vert="horz" wrap="square" lIns="42597" tIns="42594" rIns="42597" bIns="42594" numCol="1" anchor="ctr"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682723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p:spPr>
        <p:txBody>
          <a:bodyPr/>
          <a:lstStyle>
            <a:lvl1pPr marL="188913" indent="-188913" algn="l">
              <a:lnSpc>
                <a:spcPct val="100000"/>
              </a:lnSpc>
              <a:spcBef>
                <a:spcPct val="0"/>
              </a:spcBef>
              <a:spcAft>
                <a:spcPts val="600"/>
              </a:spcAft>
              <a:buClr>
                <a:srgbClr val="EE3134"/>
              </a:buClr>
              <a:buSzPts val="2400"/>
              <a:buFont typeface=""/>
              <a:buChar char="•"/>
              <a:defRPr sz="2400" b="0" baseline="0">
                <a:solidFill>
                  <a:srgbClr val="000000"/>
                </a:solidFill>
                <a:latin typeface="Arial"/>
              </a:defRPr>
            </a:lvl1pPr>
            <a:lvl2pPr marL="342900" indent="-171450" algn="l">
              <a:lnSpc>
                <a:spcPct val="100000"/>
              </a:lnSpc>
              <a:spcBef>
                <a:spcPct val="0"/>
              </a:spcBef>
              <a:spcAft>
                <a:spcPts val="600"/>
              </a:spcAft>
              <a:buClr>
                <a:srgbClr val="3E6181"/>
              </a:buClr>
              <a:buSzPts val="2000"/>
              <a:buFont typeface="Arial"/>
              <a:buChar char="•"/>
              <a:defRPr sz="2000">
                <a:solidFill>
                  <a:srgbClr val="000000"/>
                </a:solidFill>
                <a:latin typeface="Arial"/>
              </a:defRPr>
            </a:lvl2pPr>
            <a:lvl3pPr marL="571500" indent="-171450" algn="l">
              <a:lnSpc>
                <a:spcPct val="100000"/>
              </a:lnSpc>
              <a:spcBef>
                <a:spcPct val="0"/>
              </a:spcBef>
              <a:spcAft>
                <a:spcPts val="600"/>
              </a:spcAft>
              <a:buClr>
                <a:srgbClr val="3E6181"/>
              </a:buClr>
              <a:buSzPts val="1800"/>
              <a:buFont typeface="Arial"/>
              <a:buChar char="•"/>
              <a:defRPr sz="18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p:spPr>
        <p:txBody>
          <a:bodyPr/>
          <a:lstStyle>
            <a:lvl1pPr>
              <a:defRPr sz="2400" b="0"/>
            </a:lvl1pPr>
            <a:lvl2pPr>
              <a:buClr>
                <a:schemeClr val="accent5">
                  <a:lumMod val="75000"/>
                </a:schemeClr>
              </a:buClr>
              <a:defRPr sz="2000"/>
            </a:lvl2pPr>
            <a:lvl3pPr>
              <a:buClr>
                <a:schemeClr val="accent5">
                  <a:lumMod val="75000"/>
                </a:schemeClr>
              </a:buCl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extLst>
      <p:ext uri="{BB962C8B-B14F-4D97-AF65-F5344CB8AC3E}">
        <p14:creationId xmlns:p14="http://schemas.microsoft.com/office/powerpoint/2010/main" val="204599393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2_Title Onl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9866051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76275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888" y="1065215"/>
            <a:ext cx="8677275" cy="4833937"/>
          </a:xfrm>
        </p:spPr>
        <p:txBody>
          <a:bodyPr/>
          <a:lstStyle>
            <a:lvl1pPr>
              <a:defRPr/>
            </a:lvl1pPr>
            <a:lvl2pPr>
              <a:defRPr baseline="0"/>
            </a:lvl2pPr>
            <a:lvl3pPr>
              <a:buClr>
                <a:schemeClr val="accent5">
                  <a:lumMod val="75000"/>
                </a:schemeClr>
              </a:buClr>
              <a:defRPr/>
            </a:lvl3pPr>
          </a:lstStyle>
          <a:p>
            <a:pPr lvl="0"/>
            <a:r>
              <a:rPr lang="en-US" dirty="0" smtClean="0"/>
              <a:t>First level: Arial 20pt</a:t>
            </a:r>
          </a:p>
          <a:p>
            <a:pPr lvl="1"/>
            <a:r>
              <a:rPr lang="en-US" dirty="0" smtClean="0"/>
              <a:t>Second level: Arial 18pt</a:t>
            </a:r>
          </a:p>
          <a:p>
            <a:pPr lvl="2"/>
            <a:r>
              <a:rPr lang="en-US" dirty="0" smtClean="0"/>
              <a:t>Third level: Arial 16pt</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923818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976495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 and body box">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4950" y="777923"/>
            <a:ext cx="8685213" cy="5127578"/>
          </a:xfrm>
          <a:prstGeom prst="roundRect">
            <a:avLst>
              <a:gd name="adj" fmla="val 2774"/>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12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1200"/>
              </a:spcAft>
              <a:buClr>
                <a:schemeClr val="accent5"/>
              </a:buClr>
              <a:buSzPct val="100000"/>
              <a:buFont typeface="Arial"/>
              <a:buChar char="•"/>
              <a:defRPr lang="en-US" sz="18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1200"/>
              </a:spcAft>
              <a:buClr>
                <a:schemeClr val="accent5"/>
              </a:buClr>
              <a:buSzPct val="100000"/>
              <a:buFont typeface="Arial"/>
              <a:buChar char="•"/>
              <a:defRPr lang="en-US" sz="1600" b="0" kern="1200" dirty="0" smtClean="0">
                <a:solidFill>
                  <a:srgbClr val="000000"/>
                </a:solidFill>
                <a:latin typeface="Arial"/>
                <a:ea typeface="ＭＳ Ｐゴシック" pitchFamily="100" charset="-128"/>
                <a:cs typeface="+mn-cs"/>
              </a:defRPr>
            </a:lvl3pPr>
          </a:lstStyle>
          <a:p>
            <a:pPr lvl="0"/>
            <a:r>
              <a:rPr lang="en-US" dirty="0" smtClean="0"/>
              <a:t>First level: Arial 20pt</a:t>
            </a:r>
          </a:p>
          <a:p>
            <a:pPr lvl="1"/>
            <a:r>
              <a:rPr lang="en-US" dirty="0" smtClean="0"/>
              <a:t>Second level: Arial 18pt</a:t>
            </a:r>
          </a:p>
          <a:p>
            <a:pPr lvl="2"/>
            <a:r>
              <a:rPr lang="en-US" dirty="0" smtClean="0"/>
              <a:t>Third level: Arial 16pt</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38841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5897" y="905775"/>
            <a:ext cx="4144963"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18pt</a:t>
            </a:r>
          </a:p>
          <a:p>
            <a:pPr lvl="1"/>
            <a:r>
              <a:rPr lang="en-US" dirty="0" smtClean="0"/>
              <a:t>Second level: Arial 16pt</a:t>
            </a:r>
          </a:p>
          <a:p>
            <a:pPr lvl="2"/>
            <a:r>
              <a:rPr lang="en-US" dirty="0" smtClean="0"/>
              <a:t>Third level: Arial 14pt</a:t>
            </a:r>
          </a:p>
        </p:txBody>
      </p:sp>
      <p:sp>
        <p:nvSpPr>
          <p:cNvPr id="5" name="Content Placeholder 2"/>
          <p:cNvSpPr>
            <a:spLocks noGrp="1"/>
          </p:cNvSpPr>
          <p:nvPr>
            <p:ph sz="half" idx="10" hasCustomPrompt="1"/>
          </p:nvPr>
        </p:nvSpPr>
        <p:spPr>
          <a:xfrm>
            <a:off x="4763614" y="905775"/>
            <a:ext cx="4144963" cy="4825100"/>
          </a:xfrm>
        </p:spPr>
        <p:txBody>
          <a:bodyPr/>
          <a:lstStyle>
            <a:lvl1pPr marL="0" indent="-188913" algn="l">
              <a:lnSpc>
                <a:spcPct val="100000"/>
              </a:lnSpc>
              <a:spcBef>
                <a:spcPct val="0"/>
              </a:spcBef>
              <a:spcAft>
                <a:spcPts val="1200"/>
              </a:spcAft>
              <a:buClr>
                <a:srgbClr val="EE3134"/>
              </a:buClr>
              <a:buSzPct val="100000"/>
              <a:buFont typeface=""/>
              <a:buChar char="•"/>
              <a:defRPr sz="2000" b="0" baseline="0">
                <a:solidFill>
                  <a:srgbClr val="000000"/>
                </a:solidFill>
                <a:latin typeface="Arial"/>
              </a:defRPr>
            </a:lvl1pPr>
            <a:lvl2pPr marL="403225" indent="-171450" algn="l">
              <a:lnSpc>
                <a:spcPct val="100000"/>
              </a:lnSpc>
              <a:spcBef>
                <a:spcPct val="0"/>
              </a:spcBef>
              <a:spcAft>
                <a:spcPts val="1200"/>
              </a:spcAft>
              <a:buClr>
                <a:schemeClr val="accent5"/>
              </a:buClr>
              <a:buSzPct val="100000"/>
              <a:buFont typeface="Arial"/>
              <a:buChar char="•"/>
              <a:defRPr sz="1800">
                <a:solidFill>
                  <a:srgbClr val="000000"/>
                </a:solidFill>
                <a:latin typeface="Arial"/>
              </a:defRPr>
            </a:lvl2pPr>
            <a:lvl3pPr marL="457200" indent="169863" algn="l">
              <a:lnSpc>
                <a:spcPct val="100000"/>
              </a:lnSpc>
              <a:spcBef>
                <a:spcPct val="0"/>
              </a:spcBef>
              <a:spcAft>
                <a:spcPts val="1200"/>
              </a:spcAft>
              <a:buClr>
                <a:schemeClr val="accent5"/>
              </a:buClr>
              <a:buSzPct val="100000"/>
              <a:buFont typeface="Arial"/>
              <a:buChar char="•"/>
              <a:defRPr sz="16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18pt</a:t>
            </a:r>
          </a:p>
          <a:p>
            <a:pPr lvl="1"/>
            <a:r>
              <a:rPr lang="en-US" dirty="0" smtClean="0"/>
              <a:t>Second level: Arial 16pt</a:t>
            </a:r>
          </a:p>
          <a:p>
            <a:pPr lvl="2"/>
            <a:r>
              <a:rPr lang="en-US" dirty="0" smtClean="0"/>
              <a:t>Third level: Arial 14pt</a:t>
            </a: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10028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775201" y="905777"/>
            <a:ext cx="4144962"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smtClean="0"/>
              <a:t>First level: Arial 18pt</a:t>
            </a:r>
          </a:p>
          <a:p>
            <a:pPr lvl="1">
              <a:lnSpc>
                <a:spcPct val="100000"/>
              </a:lnSpc>
              <a:buClr>
                <a:schemeClr val="accent5"/>
              </a:buClr>
              <a:buSzPct val="100000"/>
              <a:buFont typeface="Arial"/>
            </a:pPr>
            <a:r>
              <a:rPr lang="en-US" dirty="0" smtClean="0"/>
              <a:t>Second level: Arial 16pt</a:t>
            </a:r>
          </a:p>
          <a:p>
            <a:pPr marL="635000" lvl="2" indent="-190500">
              <a:lnSpc>
                <a:spcPct val="100000"/>
              </a:lnSpc>
              <a:buClr>
                <a:schemeClr val="accent5"/>
              </a:buClr>
              <a:buSzPct val="100000"/>
              <a:buFont typeface="Arial"/>
            </a:pPr>
            <a:r>
              <a:rPr lang="en-US" dirty="0" smtClean="0"/>
              <a:t>Third level: Arial 14pt</a:t>
            </a:r>
          </a:p>
        </p:txBody>
      </p:sp>
      <p:sp>
        <p:nvSpPr>
          <p:cNvPr id="3" name="Content Placeholder 2"/>
          <p:cNvSpPr>
            <a:spLocks noGrp="1"/>
          </p:cNvSpPr>
          <p:nvPr>
            <p:ph sz="half" idx="1" hasCustomPrompt="1"/>
          </p:nvPr>
        </p:nvSpPr>
        <p:spPr>
          <a:xfrm>
            <a:off x="234951" y="905777"/>
            <a:ext cx="4144963" cy="4999725"/>
          </a:xfrm>
          <a:prstGeom prst="roundRect">
            <a:avLst>
              <a:gd name="adj" fmla="val 343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101600" dir="8400000" sx="98000" sy="98000" rotWithShape="0">
              <a:prstClr val="black">
                <a:alpha val="40000"/>
              </a:prstClr>
            </a:outerShdw>
          </a:effectLst>
        </p:spPr>
        <p:txBody>
          <a:bodyPr vert="horz" wrap="square" lIns="91430" tIns="91440" rIns="91430" bIns="45716" numCol="1" anchor="t" anchorCtr="0" compatLnSpc="1">
            <a:prstTxWarp prst="textNoShape">
              <a:avLst/>
            </a:prstTxWarp>
          </a:bodyPr>
          <a:lstStyle>
            <a:lvl1pPr>
              <a:spcAft>
                <a:spcPts val="1200"/>
              </a:spcAft>
              <a:defRPr lang="en-US" kern="1200" dirty="0" smtClean="0">
                <a:solidFill>
                  <a:srgbClr val="000000"/>
                </a:solidFill>
                <a:latin typeface="Arial"/>
                <a:ea typeface="ＭＳ Ｐゴシック" pitchFamily="100" charset="-128"/>
                <a:cs typeface="+mn-cs"/>
              </a:defRPr>
            </a:lvl1pPr>
            <a:lvl2pPr>
              <a:spcAft>
                <a:spcPts val="1200"/>
              </a:spcAft>
              <a:defRPr lang="en-US" b="0" kern="1200" dirty="0" smtClean="0">
                <a:solidFill>
                  <a:srgbClr val="000000"/>
                </a:solidFill>
                <a:latin typeface="Arial"/>
                <a:ea typeface="ＭＳ Ｐゴシック" pitchFamily="100" charset="-128"/>
                <a:cs typeface="+mn-cs"/>
              </a:defRPr>
            </a:lvl2pPr>
            <a:lvl3pPr>
              <a:spcAft>
                <a:spcPts val="1200"/>
              </a:spcAft>
              <a:defRPr lang="en-US" b="0" kern="1200" dirty="0" smtClean="0">
                <a:solidFill>
                  <a:srgbClr val="000000"/>
                </a:solidFill>
                <a:latin typeface="Arial"/>
                <a:ea typeface="ＭＳ Ｐゴシック" pitchFamily="100" charset="-128"/>
                <a:cs typeface="+mn-cs"/>
              </a:defRPr>
            </a:lvl3pPr>
          </a:lstStyle>
          <a:p>
            <a:pPr marL="157428" lvl="0" indent="-157428">
              <a:lnSpc>
                <a:spcPct val="100000"/>
              </a:lnSpc>
              <a:buClr>
                <a:srgbClr val="EE3134"/>
              </a:buClr>
              <a:buSzPts val="2000"/>
              <a:buFont typeface=""/>
            </a:pPr>
            <a:r>
              <a:rPr lang="en-US" dirty="0" smtClean="0"/>
              <a:t>First level: Arial 18pt</a:t>
            </a:r>
          </a:p>
          <a:p>
            <a:pPr lvl="1">
              <a:lnSpc>
                <a:spcPct val="100000"/>
              </a:lnSpc>
              <a:buClr>
                <a:schemeClr val="accent5"/>
              </a:buClr>
              <a:buSzPct val="100000"/>
              <a:buFont typeface="Arial"/>
            </a:pPr>
            <a:r>
              <a:rPr lang="en-US" dirty="0" smtClean="0"/>
              <a:t>Second level: Arial 16pt</a:t>
            </a:r>
          </a:p>
          <a:p>
            <a:pPr marL="635000" lvl="2" indent="-190500">
              <a:lnSpc>
                <a:spcPct val="100000"/>
              </a:lnSpc>
              <a:buClr>
                <a:schemeClr val="accent5"/>
              </a:buClr>
              <a:buSzPct val="100000"/>
              <a:buFont typeface="Arial"/>
            </a:pPr>
            <a:r>
              <a:rPr lang="en-US" dirty="0" smtClean="0"/>
              <a:t>Third level: Arial 14pt</a:t>
            </a: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91233722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1"/>
          <p:cNvSpPr>
            <a:spLocks noGrp="1"/>
          </p:cNvSpPr>
          <p:nvPr>
            <p:ph sz="half" idx="1" hasCustomPrompt="1"/>
          </p:nvPr>
        </p:nvSpPr>
        <p:spPr>
          <a:xfrm>
            <a:off x="249238" y="9429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ct val="100000"/>
              <a:buFont typeface=""/>
              <a:buChar char="•"/>
              <a:defRPr lang="en-US" sz="1600" b="0" kern="120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chemeClr val="accent5"/>
              </a:buClr>
              <a:buSzPct val="100000"/>
              <a:buFont typeface="Arial"/>
              <a:buChar char="•"/>
              <a:defRPr lang="en-US" sz="1400" b="0" kern="120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chemeClr val="accent5"/>
              </a:buClr>
              <a:buSzPct val="100000"/>
              <a:buFont typeface="Arial"/>
              <a:buChar char="•"/>
              <a:defRPr lang="en-US" sz="1200" b="0" kern="120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lvl="1"/>
            <a:r>
              <a:rPr lang="en-US" dirty="0" smtClean="0"/>
              <a:t>Second level: Arial 14pt</a:t>
            </a:r>
          </a:p>
          <a:p>
            <a:pPr lvl="2"/>
            <a:r>
              <a:rPr lang="en-US" dirty="0" smtClean="0"/>
              <a:t>Third level: Arial 12pt</a:t>
            </a:r>
          </a:p>
        </p:txBody>
      </p:sp>
      <p:sp>
        <p:nvSpPr>
          <p:cNvPr id="9" name="Content Placeholder 2"/>
          <p:cNvSpPr>
            <a:spLocks noGrp="1"/>
          </p:cNvSpPr>
          <p:nvPr>
            <p:ph sz="half" idx="13" hasCustomPrompt="1"/>
          </p:nvPr>
        </p:nvSpPr>
        <p:spPr>
          <a:xfrm>
            <a:off x="4800601" y="9429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
        <p:nvSpPr>
          <p:cNvPr id="5" name="Content Placeholder 3"/>
          <p:cNvSpPr>
            <a:spLocks noGrp="1"/>
          </p:cNvSpPr>
          <p:nvPr>
            <p:ph sz="half" idx="10" hasCustomPrompt="1"/>
          </p:nvPr>
        </p:nvSpPr>
        <p:spPr>
          <a:xfrm>
            <a:off x="249239" y="3304275"/>
            <a:ext cx="4135435"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
        <p:nvSpPr>
          <p:cNvPr id="10" name="Content Placeholder 4"/>
          <p:cNvSpPr>
            <a:spLocks noGrp="1"/>
          </p:cNvSpPr>
          <p:nvPr>
            <p:ph sz="half" idx="14" hasCustomPrompt="1"/>
          </p:nvPr>
        </p:nvSpPr>
        <p:spPr>
          <a:xfrm>
            <a:off x="4800601" y="3304275"/>
            <a:ext cx="4135436" cy="2182126"/>
          </a:xfrm>
          <a:prstGeom prst="roundRect">
            <a:avLst>
              <a:gd name="adj" fmla="val 5211"/>
            </a:avLst>
          </a:prstGeom>
          <a:gradFill flip="none" rotWithShape="1">
            <a:gsLst>
              <a:gs pos="0">
                <a:schemeClr val="bg2">
                  <a:lumMod val="20000"/>
                  <a:lumOff val="80000"/>
                </a:schemeClr>
              </a:gs>
              <a:gs pos="47000">
                <a:srgbClr val="FFFFFF"/>
              </a:gs>
            </a:gsLst>
            <a:lin ang="10800000" scaled="1"/>
            <a:tileRect/>
          </a:gradFill>
          <a:ln w="15875" cap="flat" algn="ctr">
            <a:solidFill>
              <a:schemeClr val="bg2"/>
            </a:solidFill>
            <a:round/>
            <a:headEnd type="none" w="med" len="med"/>
            <a:tailEnd type="none" w="med" len="med"/>
          </a:ln>
          <a:effectLst>
            <a:outerShdw blurRad="254000" dist="228600" dir="6600000" sx="95000" sy="95000" algn="tl" rotWithShape="0">
              <a:schemeClr val="tx1">
                <a:alpha val="43000"/>
              </a:schemeClr>
            </a:outerShdw>
          </a:effectLst>
        </p:spPr>
        <p:txBody>
          <a:bodyPr vert="horz" wrap="square" lIns="91430" tIns="45716" rIns="91430" bIns="45716" numCol="1"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16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2000"/>
              <a:buFont typeface="Arial"/>
              <a:buChar char="•"/>
              <a:defRPr lang="en-US" sz="14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2000"/>
              <a:buFont typeface="Arial"/>
              <a:buChar char="•"/>
              <a:defRPr lang="en-US" sz="12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dirty="0" smtClean="0"/>
              <a:t>First level: Arial 16pt</a:t>
            </a:r>
          </a:p>
          <a:p>
            <a:pPr marL="308610" lvl="1" indent="-154305" algn="l" defTabSz="342900" rtl="0" eaLnBrk="1" fontAlgn="base" hangingPunct="1">
              <a:lnSpc>
                <a:spcPct val="100000"/>
              </a:lnSpc>
              <a:spcBef>
                <a:spcPct val="0"/>
              </a:spcBef>
              <a:spcAft>
                <a:spcPts val="600"/>
              </a:spcAft>
              <a:buClr>
                <a:schemeClr val="accent5"/>
              </a:buClr>
              <a:buSzPct val="100000"/>
              <a:buFont typeface="Arial"/>
              <a:buChar char="•"/>
            </a:pPr>
            <a:r>
              <a:rPr lang="en-US" dirty="0" smtClean="0"/>
              <a:t>Second level: Arial 14pt</a:t>
            </a:r>
          </a:p>
          <a:p>
            <a:pPr marL="508000" lvl="2" indent="-152400" algn="l" defTabSz="571500" rtl="0" eaLnBrk="1" fontAlgn="base" hangingPunct="1">
              <a:lnSpc>
                <a:spcPct val="100000"/>
              </a:lnSpc>
              <a:spcBef>
                <a:spcPct val="0"/>
              </a:spcBef>
              <a:spcAft>
                <a:spcPts val="600"/>
              </a:spcAft>
              <a:buClr>
                <a:schemeClr val="accent5"/>
              </a:buClr>
              <a:buSzPct val="100000"/>
              <a:buFont typeface="Arial"/>
              <a:buChar char="•"/>
            </a:pPr>
            <a:r>
              <a:rPr lang="en-US" dirty="0" smtClean="0"/>
              <a:t>Third level: Arial 12pt</a:t>
            </a:r>
          </a:p>
        </p:txBody>
      </p:sp>
    </p:spTree>
    <p:extLst>
      <p:ext uri="{BB962C8B-B14F-4D97-AF65-F5344CB8AC3E}">
        <p14:creationId xmlns:p14="http://schemas.microsoft.com/office/powerpoint/2010/main" val="338515245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and Content with layout grid">
    <p:spTree>
      <p:nvGrpSpPr>
        <p:cNvPr id="1" name=""/>
        <p:cNvGrpSpPr/>
        <p:nvPr/>
      </p:nvGrpSpPr>
      <p:grpSpPr>
        <a:xfrm>
          <a:off x="0" y="0"/>
          <a:ext cx="0" cy="0"/>
          <a:chOff x="0" y="0"/>
          <a:chExt cx="0" cy="0"/>
        </a:xfrm>
      </p:grpSpPr>
      <p:sp>
        <p:nvSpPr>
          <p:cNvPr id="22" name="Note on using Guides"/>
          <p:cNvSpPr txBox="1"/>
          <p:nvPr/>
        </p:nvSpPr>
        <p:spPr>
          <a:xfrm>
            <a:off x="4600575" y="1429403"/>
            <a:ext cx="3810000" cy="4278094"/>
          </a:xfrm>
          <a:prstGeom prst="rect">
            <a:avLst/>
          </a:prstGeom>
          <a:noFill/>
        </p:spPr>
        <p:txBody>
          <a:bodyPr wrap="square" rtlCol="0">
            <a:spAutoFit/>
          </a:bodyPr>
          <a:lstStyle/>
          <a:p>
            <a:r>
              <a:rPr lang="en-US" sz="1600" dirty="0" smtClean="0"/>
              <a:t>Use the embedded guides in the template</a:t>
            </a:r>
            <a:r>
              <a:rPr lang="en-US" sz="1600" baseline="0" dirty="0" smtClean="0"/>
              <a:t> to consistently position content throughout your presentation. </a:t>
            </a:r>
          </a:p>
          <a:p>
            <a:endParaRPr lang="en-US" sz="1600" baseline="0" dirty="0" smtClean="0"/>
          </a:p>
          <a:p>
            <a:r>
              <a:rPr lang="en-US" sz="1600" baseline="0" dirty="0" smtClean="0"/>
              <a:t>Toggle guides on/off as desired.</a:t>
            </a:r>
          </a:p>
          <a:p>
            <a:endParaRPr lang="en-US" sz="1600" baseline="0" dirty="0" smtClean="0"/>
          </a:p>
          <a:p>
            <a:r>
              <a:rPr lang="en-US" sz="1600" baseline="0" dirty="0" smtClean="0"/>
              <a:t>Note: PowerPoint v2007, 2010, 2011/2016 [Mac] and 365/2013 may not display guides in a reliably consistent manner between versions and are sometimes lost when copying content between presentations.</a:t>
            </a:r>
          </a:p>
          <a:p>
            <a:endParaRPr lang="en-US" sz="1600" baseline="0" dirty="0" smtClean="0"/>
          </a:p>
          <a:p>
            <a:r>
              <a:rPr lang="en-US" sz="1600" baseline="0" dirty="0" smtClean="0"/>
              <a:t>To mitigate these issues, </a:t>
            </a:r>
            <a:br>
              <a:rPr lang="en-US" sz="1600" baseline="0" dirty="0" smtClean="0"/>
            </a:br>
            <a:r>
              <a:rPr lang="en-US" sz="1600" baseline="0" dirty="0" smtClean="0"/>
              <a:t>the lines on this layout are provided </a:t>
            </a:r>
            <a:br>
              <a:rPr lang="en-US" sz="1600" baseline="0" dirty="0" smtClean="0"/>
            </a:br>
            <a:r>
              <a:rPr lang="en-US" sz="1600" baseline="0" dirty="0" smtClean="0"/>
              <a:t>in the event that you need to re-create or re-set the original template guides.</a:t>
            </a:r>
          </a:p>
        </p:txBody>
      </p:sp>
      <p:grpSp>
        <p:nvGrpSpPr>
          <p:cNvPr id="2" name="Group 41"/>
          <p:cNvGrpSpPr/>
          <p:nvPr/>
        </p:nvGrpSpPr>
        <p:grpSpPr>
          <a:xfrm>
            <a:off x="0" y="0"/>
            <a:ext cx="9144000" cy="6305550"/>
            <a:chOff x="0" y="0"/>
            <a:chExt cx="9144000" cy="6305550"/>
          </a:xfrm>
        </p:grpSpPr>
        <p:cxnSp>
          <p:nvCxnSpPr>
            <p:cNvPr id="4" name="Straight Connector 3"/>
            <p:cNvCxnSpPr/>
            <p:nvPr/>
          </p:nvCxnSpPr>
          <p:spPr bwMode="auto">
            <a:xfrm>
              <a:off x="242888"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891540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7" name="Straight Connector 6"/>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8" name="Straight Connector 7"/>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9" name="Straight Connector 8"/>
            <p:cNvCxnSpPr/>
            <p:nvPr/>
          </p:nvCxnSpPr>
          <p:spPr bwMode="auto">
            <a:xfrm>
              <a:off x="0" y="5895975"/>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0" name="Straight Connector 9"/>
            <p:cNvCxnSpPr/>
            <p:nvPr/>
          </p:nvCxnSpPr>
          <p:spPr bwMode="auto">
            <a:xfrm>
              <a:off x="2638425"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6486525"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230505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6858000" y="0"/>
              <a:ext cx="0" cy="6305550"/>
            </a:xfrm>
            <a:prstGeom prst="line">
              <a:avLst/>
            </a:prstGeom>
            <a:solidFill>
              <a:schemeClr val="accent1"/>
            </a:solidFill>
            <a:ln w="31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4572000" y="809625"/>
              <a:ext cx="0" cy="4905375"/>
            </a:xfrm>
            <a:prstGeom prst="line">
              <a:avLst/>
            </a:prstGeom>
            <a:solidFill>
              <a:schemeClr val="accent1"/>
            </a:solidFill>
            <a:ln w="317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p:nvCxnSpPr>
          <p:spPr bwMode="auto">
            <a:xfrm>
              <a:off x="242888" y="3426948"/>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6" name="Straight Connector 15"/>
            <p:cNvCxnSpPr/>
            <p:nvPr/>
          </p:nvCxnSpPr>
          <p:spPr bwMode="auto">
            <a:xfrm>
              <a:off x="242888" y="2514600"/>
              <a:ext cx="8677275"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7" name="Straight Connector 16"/>
            <p:cNvCxnSpPr/>
            <p:nvPr/>
          </p:nvCxnSpPr>
          <p:spPr bwMode="auto">
            <a:xfrm>
              <a:off x="242888"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8" name="Straight Connector 17"/>
            <p:cNvCxnSpPr/>
            <p:nvPr/>
          </p:nvCxnSpPr>
          <p:spPr bwMode="auto">
            <a:xfrm>
              <a:off x="8915400" y="0"/>
              <a:ext cx="0" cy="630555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19" name="Straight Connector 18"/>
            <p:cNvCxnSpPr/>
            <p:nvPr/>
          </p:nvCxnSpPr>
          <p:spPr bwMode="auto">
            <a:xfrm>
              <a:off x="0" y="525463"/>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0" name="Straight Connector 19"/>
            <p:cNvCxnSpPr/>
            <p:nvPr/>
          </p:nvCxnSpPr>
          <p:spPr bwMode="auto">
            <a:xfrm>
              <a:off x="0" y="10668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cxnSp>
          <p:nvCxnSpPr>
            <p:cNvPr id="21" name="Straight Connector 20"/>
            <p:cNvCxnSpPr/>
            <p:nvPr/>
          </p:nvCxnSpPr>
          <p:spPr bwMode="auto">
            <a:xfrm>
              <a:off x="0" y="5715000"/>
              <a:ext cx="9144000" cy="0"/>
            </a:xfrm>
            <a:prstGeom prst="line">
              <a:avLst/>
            </a:prstGeom>
            <a:solidFill>
              <a:schemeClr val="accent1"/>
            </a:solidFill>
            <a:ln w="3175" cap="flat" cmpd="sng" algn="ctr">
              <a:solidFill>
                <a:schemeClr val="accent6"/>
              </a:solidFill>
              <a:prstDash val="solid"/>
              <a:round/>
              <a:headEnd type="none" w="med" len="med"/>
              <a:tailEnd type="none" w="med" len="med"/>
            </a:ln>
            <a:effectLst/>
          </p:spPr>
        </p:cxnSp>
      </p:grpSp>
      <p:sp>
        <p:nvSpPr>
          <p:cNvPr id="3" name="Title 2"/>
          <p:cNvSpPr>
            <a:spLocks noGrp="1"/>
          </p:cNvSpPr>
          <p:nvPr>
            <p:ph type="title" hasCustomPrompt="1"/>
          </p:nvPr>
        </p:nvSpPr>
        <p:spPr/>
        <p:txBody>
          <a:bodyPr/>
          <a:lstStyle>
            <a:lvl1pPr>
              <a:defRPr/>
            </a:lvl1pPr>
          </a:lstStyle>
          <a:p>
            <a:r>
              <a:rPr lang="en-US" dirty="0" smtClean="0"/>
              <a:t>Guides</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23937" y="1789356"/>
            <a:ext cx="2847975" cy="2381250"/>
          </a:xfrm>
          <a:prstGeom prst="roundRect">
            <a:avLst>
              <a:gd name="adj" fmla="val 3467"/>
            </a:avLst>
          </a:prstGeom>
          <a:effectLst>
            <a:outerShdw blurRad="50800" dist="38100" dir="8100000" algn="tr" rotWithShape="0">
              <a:prstClr val="black">
                <a:alpha val="40000"/>
              </a:prstClr>
            </a:outerShdw>
          </a:effectLst>
        </p:spPr>
      </p:pic>
      <p:sp>
        <p:nvSpPr>
          <p:cNvPr id="25" name="TextBox 24"/>
          <p:cNvSpPr txBox="1"/>
          <p:nvPr/>
        </p:nvSpPr>
        <p:spPr>
          <a:xfrm>
            <a:off x="1059655" y="1108846"/>
            <a:ext cx="2776538" cy="646331"/>
          </a:xfrm>
          <a:prstGeom prst="rect">
            <a:avLst/>
          </a:prstGeom>
          <a:noFill/>
        </p:spPr>
        <p:txBody>
          <a:bodyPr wrap="square" rtlCol="0">
            <a:spAutoFit/>
          </a:bodyPr>
          <a:lstStyle/>
          <a:p>
            <a:r>
              <a:rPr lang="en-US" sz="1200" dirty="0" smtClean="0"/>
              <a:t>Toggle Guide</a:t>
            </a:r>
            <a:r>
              <a:rPr lang="en-US" sz="1200" baseline="0" dirty="0" smtClean="0"/>
              <a:t> visibility via </a:t>
            </a:r>
            <a:br>
              <a:rPr lang="en-US" sz="1200" baseline="0" dirty="0" smtClean="0"/>
            </a:br>
            <a:r>
              <a:rPr lang="en-US" sz="1200" b="1" dirty="0" smtClean="0"/>
              <a:t>View Tab :</a:t>
            </a:r>
            <a:r>
              <a:rPr lang="en-US" sz="1200" b="1" baseline="0" dirty="0" smtClean="0"/>
              <a:t> Show &gt; Guides</a:t>
            </a:r>
          </a:p>
          <a:p>
            <a:r>
              <a:rPr lang="en-US" sz="1200" baseline="0" dirty="0" smtClean="0"/>
              <a:t>[Click dropdown arrow for Settings]</a:t>
            </a:r>
            <a:endParaRPr lang="en-US" sz="1200" dirty="0"/>
          </a:p>
        </p:txBody>
      </p:sp>
    </p:spTree>
    <p:extLst>
      <p:ext uri="{BB962C8B-B14F-4D97-AF65-F5344CB8AC3E}">
        <p14:creationId xmlns:p14="http://schemas.microsoft.com/office/powerpoint/2010/main" val="351219577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13059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10"/>
          <p:cNvGrpSpPr/>
          <p:nvPr/>
        </p:nvGrpSpPr>
        <p:grpSpPr>
          <a:xfrm>
            <a:off x="0" y="6299202"/>
            <a:ext cx="9144000" cy="558799"/>
            <a:chOff x="0" y="6320302"/>
            <a:chExt cx="9144000" cy="558799"/>
          </a:xfrm>
        </p:grpSpPr>
        <p:sp>
          <p:nvSpPr>
            <p:cNvPr id="10" name="Rectangle 9"/>
            <p:cNvSpPr/>
            <p:nvPr/>
          </p:nvSpPr>
          <p:spPr bwMode="auto">
            <a:xfrm>
              <a:off x="0" y="6320302"/>
              <a:ext cx="9144000" cy="5587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31" name="Picture 3" descr="ThermoFisher_PPT-Logo_032-Bk.jp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700963" y="6478588"/>
              <a:ext cx="1231900" cy="265112"/>
            </a:xfrm>
            <a:prstGeom prst="rect">
              <a:avLst/>
            </a:prstGeom>
            <a:noFill/>
            <a:ln w="9525">
              <a:noFill/>
              <a:miter lim="800000"/>
              <a:headEnd/>
              <a:tailEnd/>
            </a:ln>
          </p:spPr>
        </p:pic>
      </p:grpSp>
      <p:sp>
        <p:nvSpPr>
          <p:cNvPr id="1027" name="Rectangle 7"/>
          <p:cNvSpPr>
            <a:spLocks noGrp="1" noChangeArrowheads="1"/>
          </p:cNvSpPr>
          <p:nvPr>
            <p:ph type="body" idx="1"/>
          </p:nvPr>
        </p:nvSpPr>
        <p:spPr bwMode="auto">
          <a:xfrm>
            <a:off x="244476" y="1065215"/>
            <a:ext cx="8675688" cy="4833937"/>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smtClean="0"/>
              <a:t>First level: Arial 20pt</a:t>
            </a:r>
          </a:p>
          <a:p>
            <a:pPr lvl="1"/>
            <a:r>
              <a:rPr lang="en-US" dirty="0" smtClean="0"/>
              <a:t>Second level: Arial 18pt</a:t>
            </a:r>
          </a:p>
          <a:p>
            <a:pPr lvl="2"/>
            <a:r>
              <a:rPr lang="en-US" dirty="0" smtClean="0"/>
              <a:t>Third level: Arial 16pt					</a:t>
            </a:r>
          </a:p>
        </p:txBody>
      </p:sp>
      <p:sp>
        <p:nvSpPr>
          <p:cNvPr id="1028" name="Rectangle 8"/>
          <p:cNvSpPr>
            <a:spLocks noGrp="1" noChangeArrowheads="1"/>
          </p:cNvSpPr>
          <p:nvPr>
            <p:ph type="title"/>
          </p:nvPr>
        </p:nvSpPr>
        <p:spPr bwMode="gray">
          <a:xfrm>
            <a:off x="1" y="0"/>
            <a:ext cx="9143999" cy="533400"/>
          </a:xfrm>
          <a:prstGeom prst="rect">
            <a:avLst/>
          </a:prstGeom>
          <a:solidFill>
            <a:schemeClr val="accent5"/>
          </a:solidFill>
          <a:ln w="9525">
            <a:noFill/>
            <a:miter lim="800000"/>
            <a:headEnd/>
            <a:tailEnd/>
          </a:ln>
        </p:spPr>
        <p:txBody>
          <a:bodyPr vert="horz" wrap="square" lIns="274320" tIns="45716" rIns="45720" bIns="45716" numCol="1" anchor="ctr" anchorCtr="0" compatLnSpc="1">
            <a:prstTxWarp prst="textNoShape">
              <a:avLst/>
            </a:prstTxWarp>
          </a:bodyPr>
          <a:lstStyle/>
          <a:p>
            <a:pPr lvl="0"/>
            <a:r>
              <a:rPr lang="en-US" dirty="0" smtClean="0"/>
              <a:t>Title : Arial 24pt</a:t>
            </a:r>
          </a:p>
        </p:txBody>
      </p:sp>
      <p:sp>
        <p:nvSpPr>
          <p:cNvPr id="98322" name="Line 18"/>
          <p:cNvSpPr>
            <a:spLocks noChangeShapeType="1"/>
          </p:cNvSpPr>
          <p:nvPr/>
        </p:nvSpPr>
        <p:spPr bwMode="auto">
          <a:xfrm>
            <a:off x="-7938" y="6311900"/>
            <a:ext cx="9151938" cy="0"/>
          </a:xfrm>
          <a:prstGeom prst="line">
            <a:avLst/>
          </a:prstGeom>
          <a:noFill/>
          <a:ln w="28575">
            <a:solidFill>
              <a:schemeClr val="accent5"/>
            </a:solidFill>
            <a:round/>
            <a:headEnd/>
            <a:tailEnd/>
          </a:ln>
        </p:spPr>
        <p:txBody>
          <a:bodyPr wrap="none" anchor="ctr"/>
          <a:lstStyle/>
          <a:p>
            <a:pPr>
              <a:defRPr/>
            </a:pPr>
            <a:endParaRPr lang="en-US" sz="2400">
              <a:latin typeface="Arial" pitchFamily="124" charset="0"/>
              <a:ea typeface="+mn-ea"/>
            </a:endParaRPr>
          </a:p>
        </p:txBody>
      </p:sp>
    </p:spTree>
    <p:extLst>
      <p:ext uri="{BB962C8B-B14F-4D97-AF65-F5344CB8AC3E}">
        <p14:creationId xmlns:p14="http://schemas.microsoft.com/office/powerpoint/2010/main" val="373877979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6" r:id="rId4"/>
    <p:sldLayoutId id="2147483977" r:id="rId5"/>
    <p:sldLayoutId id="2147483978" r:id="rId6"/>
    <p:sldLayoutId id="2147483979" r:id="rId7"/>
    <p:sldLayoutId id="2147483980" r:id="rId8"/>
    <p:sldLayoutId id="2147483981" r:id="rId9"/>
    <p:sldLayoutId id="2147483982" r:id="rId10"/>
    <p:sldLayoutId id="2147484007" r:id="rId11"/>
    <p:sldLayoutId id="2147484008" r:id="rId12"/>
    <p:sldLayoutId id="2147484010" r:id="rId13"/>
    <p:sldLayoutId id="2147484011" r:id="rId14"/>
    <p:sldLayoutId id="2147484012" r:id="rId15"/>
  </p:sldLayoutIdLst>
  <p:transition>
    <p:fade/>
  </p:transition>
  <p:timing>
    <p:tnLst>
      <p:par>
        <p:cTn id="1" dur="indefinite" restart="never" nodeType="tmRoot"/>
      </p:par>
    </p:tnLst>
  </p:timing>
  <p:txStyles>
    <p:title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0" orient="horz" pos="2160" userDrawn="1">
          <p15:clr>
            <a:srgbClr val="F26B43"/>
          </p15:clr>
        </p15:guide>
        <p15:guide id="1" pos="2880" userDrawn="1">
          <p15:clr>
            <a:srgbClr val="F26B43"/>
          </p15:clr>
        </p15:guide>
        <p15:guide id="2" pos="153" userDrawn="1">
          <p15:clr>
            <a:srgbClr val="F26B43"/>
          </p15:clr>
        </p15:guide>
        <p15:guide id="3" pos="1453" userDrawn="1">
          <p15:clr>
            <a:srgbClr val="F26B43"/>
          </p15:clr>
        </p15:guide>
        <p15:guide id="4" pos="1663" userDrawn="1">
          <p15:clr>
            <a:srgbClr val="F26B43"/>
          </p15:clr>
        </p15:guide>
        <p15:guide id="5" pos="4104" userDrawn="1">
          <p15:clr>
            <a:srgbClr val="F26B43"/>
          </p15:clr>
        </p15:guide>
        <p15:guide id="6" pos="4320" userDrawn="1">
          <p15:clr>
            <a:srgbClr val="F26B43"/>
          </p15:clr>
        </p15:guide>
        <p15:guide id="7" pos="5615" userDrawn="1">
          <p15:clr>
            <a:srgbClr val="F26B43"/>
          </p15:clr>
        </p15:guide>
        <p15:guide id="8" orient="horz" pos="336" userDrawn="1">
          <p15:clr>
            <a:srgbClr val="F26B43"/>
          </p15:clr>
        </p15:guide>
        <p15:guide id="9" orient="horz" pos="671" userDrawn="1">
          <p15:clr>
            <a:srgbClr val="F26B43"/>
          </p15:clr>
        </p15:guide>
        <p15:guide id="10" orient="horz" pos="233" userDrawn="1">
          <p15:clr>
            <a:srgbClr val="F26B43"/>
          </p15:clr>
        </p15:guide>
        <p15:guide id="11" orient="horz" pos="3967" userDrawn="1">
          <p15:clr>
            <a:srgbClr val="F26B43"/>
          </p15:clr>
        </p15:guide>
        <p15:guide id="12" orient="horz" pos="3716" userDrawn="1">
          <p15:clr>
            <a:srgbClr val="F26B43"/>
          </p15:clr>
        </p15:guide>
        <p15:guide id="13" orient="horz" pos="158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3.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ioncommunity.thermofisher.com/docs/DOC-969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s>
</file>

<file path=ppt/slides/_rels/slide4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2.png"/><Relationship Id="rId5" Type="http://schemas.microsoft.com/office/2007/relationships/hdphoto" Target="../media/hdphoto1.wdp"/><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hyperlink" Target="http://www.ncbi.nlm.nih.gov/pmc/articles/PMC2949280/"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ioncommunity.iontorrent.com/" TargetMode="External"/><Relationship Id="rId5" Type="http://schemas.openxmlformats.org/officeDocument/2006/relationships/hyperlink" Target="mailto:ngs-amsupport@lifetech.com" TargetMode="External"/><Relationship Id="rId4" Type="http://schemas.openxmlformats.org/officeDocument/2006/relationships/hyperlink" Target="mailto:ionsupport@lifetech.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Library Protocol Discussion</a:t>
            </a:r>
            <a:endParaRPr lang="en-US" sz="3600" dirty="0"/>
          </a:p>
        </p:txBody>
      </p:sp>
      <p:sp>
        <p:nvSpPr>
          <p:cNvPr id="3" name="Text Placeholder 4"/>
          <p:cNvSpPr>
            <a:spLocks noGrp="1"/>
          </p:cNvSpPr>
          <p:nvPr>
            <p:ph type="body" sz="quarter" idx="10"/>
          </p:nvPr>
        </p:nvSpPr>
        <p:spPr>
          <a:xfrm>
            <a:off x="252412" y="5368413"/>
            <a:ext cx="4471987" cy="932010"/>
          </a:xfrm>
        </p:spPr>
        <p:txBody>
          <a:bodyPr/>
          <a:lstStyle/>
          <a:p>
            <a:r>
              <a:rPr lang="en-US" dirty="0" smtClean="0"/>
              <a:t>Rob David – Staff Field Applications Specialist</a:t>
            </a:r>
            <a:endParaRPr lang="en-US" dirty="0"/>
          </a:p>
        </p:txBody>
      </p:sp>
    </p:spTree>
    <p:extLst>
      <p:ext uri="{BB962C8B-B14F-4D97-AF65-F5344CB8AC3E}">
        <p14:creationId xmlns:p14="http://schemas.microsoft.com/office/powerpoint/2010/main" val="7423385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4572000" y="3941142"/>
            <a:ext cx="4343400" cy="1392858"/>
          </a:xfrm>
          <a:prstGeom prst="rect">
            <a:avLst/>
          </a:prstGeom>
          <a:noFill/>
          <a:ln w="9525">
            <a:solidFill>
              <a:schemeClr val="bg1">
                <a:lumMod val="50000"/>
              </a:schemeClr>
            </a:solidFill>
            <a:miter lim="800000"/>
            <a:headEnd/>
            <a:tailEnd/>
          </a:ln>
        </p:spPr>
      </p:pic>
      <p:pic>
        <p:nvPicPr>
          <p:cNvPr id="21508" name="Picture 2"/>
          <p:cNvPicPr>
            <a:picLocks noChangeAspect="1" noChangeArrowheads="1"/>
          </p:cNvPicPr>
          <p:nvPr/>
        </p:nvPicPr>
        <p:blipFill>
          <a:blip r:embed="rId4" cstate="screen"/>
          <a:srcRect/>
          <a:stretch>
            <a:fillRect/>
          </a:stretch>
        </p:blipFill>
        <p:spPr bwMode="auto">
          <a:xfrm>
            <a:off x="6248400" y="1219200"/>
            <a:ext cx="1909818" cy="1981200"/>
          </a:xfrm>
          <a:prstGeom prst="rect">
            <a:avLst/>
          </a:prstGeom>
          <a:noFill/>
          <a:ln w="9525">
            <a:noFill/>
            <a:miter lim="800000"/>
            <a:headEnd/>
            <a:tailEnd/>
          </a:ln>
        </p:spPr>
      </p:pic>
      <p:pic>
        <p:nvPicPr>
          <p:cNvPr id="21512" name="Picture 3"/>
          <p:cNvPicPr>
            <a:picLocks noChangeArrowheads="1"/>
          </p:cNvPicPr>
          <p:nvPr/>
        </p:nvPicPr>
        <p:blipFill>
          <a:blip r:embed="rId5" cstate="screen"/>
          <a:srcRect/>
          <a:stretch>
            <a:fillRect/>
          </a:stretch>
        </p:blipFill>
        <p:spPr bwMode="auto">
          <a:xfrm>
            <a:off x="152400" y="1219200"/>
            <a:ext cx="2646363" cy="2320925"/>
          </a:xfrm>
          <a:prstGeom prst="rect">
            <a:avLst/>
          </a:prstGeom>
          <a:noFill/>
          <a:ln w="9525">
            <a:noFill/>
            <a:miter lim="800000"/>
            <a:headEnd/>
            <a:tailEnd/>
          </a:ln>
        </p:spPr>
      </p:pic>
      <p:pic>
        <p:nvPicPr>
          <p:cNvPr id="21513" name="Picture 4"/>
          <p:cNvPicPr>
            <a:picLocks noChangeArrowheads="1"/>
          </p:cNvPicPr>
          <p:nvPr/>
        </p:nvPicPr>
        <p:blipFill>
          <a:blip r:embed="rId6" cstate="screen"/>
          <a:srcRect b="1083"/>
          <a:stretch>
            <a:fillRect/>
          </a:stretch>
        </p:blipFill>
        <p:spPr bwMode="auto">
          <a:xfrm>
            <a:off x="2971800" y="1219200"/>
            <a:ext cx="2754313" cy="2330450"/>
          </a:xfrm>
          <a:prstGeom prst="rect">
            <a:avLst/>
          </a:prstGeom>
          <a:noFill/>
          <a:ln w="9525">
            <a:noFill/>
            <a:miter lim="800000"/>
            <a:headEnd/>
            <a:tailEnd/>
          </a:ln>
        </p:spPr>
      </p:pic>
      <p:sp>
        <p:nvSpPr>
          <p:cNvPr id="11" name="Right Arrow 10"/>
          <p:cNvSpPr/>
          <p:nvPr/>
        </p:nvSpPr>
        <p:spPr>
          <a:xfrm rot="10800000">
            <a:off x="8305800" y="4626942"/>
            <a:ext cx="685800" cy="274320"/>
          </a:xfrm>
          <a:prstGeom prst="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2060"/>
              </a:solidFill>
              <a:latin typeface="Arial" pitchFamily="34" charset="0"/>
              <a:cs typeface="Arial" pitchFamily="34" charset="0"/>
            </a:endParaRPr>
          </a:p>
        </p:txBody>
      </p:sp>
      <p:sp>
        <p:nvSpPr>
          <p:cNvPr id="21506" name="Title 11"/>
          <p:cNvSpPr>
            <a:spLocks noGrp="1"/>
          </p:cNvSpPr>
          <p:nvPr>
            <p:ph type="title" idx="4294967295"/>
          </p:nvPr>
        </p:nvSpPr>
        <p:spPr>
          <a:xfrm>
            <a:off x="1" y="0"/>
            <a:ext cx="9143999" cy="533400"/>
          </a:xfrm>
        </p:spPr>
        <p:txBody>
          <a:bodyPr/>
          <a:lstStyle/>
          <a:p>
            <a:r>
              <a:rPr lang="en-US" dirty="0" smtClean="0"/>
              <a:t>Ion Fragment Library Size Selection:  E-Gel® </a:t>
            </a:r>
            <a:r>
              <a:rPr lang="en-US" dirty="0" err="1" smtClean="0"/>
              <a:t>SizeSelect</a:t>
            </a:r>
            <a:r>
              <a:rPr lang="en-US" dirty="0" smtClean="0"/>
              <a:t>™ Gels</a:t>
            </a:r>
          </a:p>
        </p:txBody>
      </p:sp>
      <p:grpSp>
        <p:nvGrpSpPr>
          <p:cNvPr id="2" name="Group 10"/>
          <p:cNvGrpSpPr/>
          <p:nvPr/>
        </p:nvGrpSpPr>
        <p:grpSpPr>
          <a:xfrm>
            <a:off x="152400" y="3581400"/>
            <a:ext cx="4191000" cy="1989667"/>
            <a:chOff x="228600" y="2514600"/>
            <a:chExt cx="4191000" cy="1989667"/>
          </a:xfrm>
        </p:grpSpPr>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l="15053" t="14323" r="59792" b="47395"/>
            <a:stretch>
              <a:fillRect/>
            </a:stretch>
          </p:blipFill>
          <p:spPr bwMode="auto">
            <a:xfrm>
              <a:off x="228600" y="2514600"/>
              <a:ext cx="4191000" cy="1989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247900" y="3028890"/>
              <a:ext cx="1790700" cy="400110"/>
            </a:xfrm>
            <a:prstGeom prst="rect">
              <a:avLst/>
            </a:prstGeom>
            <a:noFill/>
          </p:spPr>
          <p:txBody>
            <a:bodyPr wrap="square" rtlCol="0">
              <a:spAutoFit/>
            </a:bodyPr>
            <a:lstStyle/>
            <a:p>
              <a:r>
                <a:rPr lang="en-US" sz="1000" dirty="0" smtClean="0">
                  <a:solidFill>
                    <a:schemeClr val="tx2">
                      <a:lumMod val="75000"/>
                    </a:schemeClr>
                  </a:solidFill>
                  <a:latin typeface="Arial" pitchFamily="34" charset="0"/>
                  <a:cs typeface="Arial" pitchFamily="34" charset="0"/>
                </a:rPr>
                <a:t>Fragment Shear</a:t>
              </a:r>
            </a:p>
            <a:p>
              <a:r>
                <a:rPr lang="en-US" sz="1000" dirty="0" smtClean="0">
                  <a:solidFill>
                    <a:schemeClr val="tx2">
                      <a:lumMod val="75000"/>
                    </a:schemeClr>
                  </a:solidFill>
                  <a:latin typeface="Arial" pitchFamily="34" charset="0"/>
                  <a:cs typeface="Arial" pitchFamily="34" charset="0"/>
                </a:rPr>
                <a:t>Size Selected Sample</a:t>
              </a:r>
              <a:endParaRPr lang="en-US" sz="1000" dirty="0">
                <a:solidFill>
                  <a:schemeClr val="tx2">
                    <a:lumMod val="75000"/>
                  </a:schemeClr>
                </a:solidFill>
                <a:latin typeface="Arial" pitchFamily="34" charset="0"/>
                <a:cs typeface="Arial" pitchFamily="34" charset="0"/>
              </a:endParaRPr>
            </a:p>
          </p:txBody>
        </p:sp>
        <p:sp>
          <p:nvSpPr>
            <p:cNvPr id="16" name="TextBox 15"/>
            <p:cNvSpPr txBox="1"/>
            <p:nvPr/>
          </p:nvSpPr>
          <p:spPr>
            <a:xfrm>
              <a:off x="1943100" y="2913221"/>
              <a:ext cx="762000" cy="461665"/>
            </a:xfrm>
            <a:prstGeom prst="rect">
              <a:avLst/>
            </a:prstGeom>
            <a:noFill/>
          </p:spPr>
          <p:txBody>
            <a:bodyPr wrap="square" rtlCol="0">
              <a:spAutoFit/>
            </a:bodyPr>
            <a:lstStyle/>
            <a:p>
              <a:r>
                <a:rPr lang="en-US" sz="1200" b="1" dirty="0" smtClean="0">
                  <a:solidFill>
                    <a:srgbClr val="FF0000"/>
                  </a:solidFill>
                  <a:latin typeface="Arial" pitchFamily="34" charset="0"/>
                  <a:cs typeface="Arial" pitchFamily="34" charset="0"/>
                </a:rPr>
                <a:t>___</a:t>
              </a:r>
            </a:p>
            <a:p>
              <a:r>
                <a:rPr lang="en-US" sz="1200" b="1" dirty="0" smtClean="0">
                  <a:solidFill>
                    <a:srgbClr val="0070C0"/>
                  </a:solidFill>
                  <a:latin typeface="Arial" pitchFamily="34" charset="0"/>
                  <a:cs typeface="Arial" pitchFamily="34" charset="0"/>
                </a:rPr>
                <a:t>___</a:t>
              </a:r>
            </a:p>
          </p:txBody>
        </p:sp>
      </p:grpSp>
      <p:sp>
        <p:nvSpPr>
          <p:cNvPr id="17" name="TextBox 16"/>
          <p:cNvSpPr txBox="1"/>
          <p:nvPr/>
        </p:nvSpPr>
        <p:spPr>
          <a:xfrm>
            <a:off x="304800" y="5667375"/>
            <a:ext cx="3947160" cy="646331"/>
          </a:xfrm>
          <a:prstGeom prst="rect">
            <a:avLst/>
          </a:prstGeom>
          <a:noFill/>
          <a:ln w="19050">
            <a:noFill/>
          </a:ln>
        </p:spPr>
        <p:txBody>
          <a:bodyPr wrap="square" rtlCol="0">
            <a:spAutoFit/>
          </a:bodyPr>
          <a:lstStyle/>
          <a:p>
            <a:r>
              <a:rPr lang="en-US" sz="1800" dirty="0" smtClean="0">
                <a:solidFill>
                  <a:schemeClr val="tx2">
                    <a:lumMod val="75000"/>
                  </a:schemeClr>
                </a:solidFill>
                <a:latin typeface="Arial" pitchFamily="34" charset="0"/>
                <a:cs typeface="Arial" pitchFamily="34" charset="0"/>
              </a:rPr>
              <a:t>Size selection is necessary for </a:t>
            </a:r>
            <a:br>
              <a:rPr lang="en-US" sz="1800" dirty="0" smtClean="0">
                <a:solidFill>
                  <a:schemeClr val="tx2">
                    <a:lumMod val="75000"/>
                  </a:schemeClr>
                </a:solidFill>
                <a:latin typeface="Arial" pitchFamily="34" charset="0"/>
                <a:cs typeface="Arial" pitchFamily="34" charset="0"/>
              </a:rPr>
            </a:br>
            <a:r>
              <a:rPr lang="en-US" sz="1800" dirty="0" smtClean="0">
                <a:solidFill>
                  <a:schemeClr val="tx2">
                    <a:lumMod val="75000"/>
                  </a:schemeClr>
                </a:solidFill>
                <a:latin typeface="Arial" pitchFamily="34" charset="0"/>
                <a:cs typeface="Arial" pitchFamily="34" charset="0"/>
              </a:rPr>
              <a:t>maximization of sequencing yield</a:t>
            </a:r>
            <a:endParaRPr lang="en-US" sz="1800" dirty="0">
              <a:solidFill>
                <a:schemeClr val="tx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6499720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idx="4294967295"/>
          </p:nvPr>
        </p:nvSpPr>
        <p:spPr>
          <a:xfrm>
            <a:off x="0" y="0"/>
            <a:ext cx="9144000" cy="583324"/>
          </a:xfrm>
        </p:spPr>
        <p:txBody>
          <a:bodyPr/>
          <a:lstStyle/>
          <a:p>
            <a:r>
              <a:rPr lang="en-US" dirty="0" smtClean="0">
                <a:ea typeface="MS PGothic"/>
              </a:rPr>
              <a:t>Ion Fragment Library Amplification </a:t>
            </a:r>
            <a:r>
              <a:rPr lang="en-US" sz="2800" dirty="0" smtClean="0">
                <a:ea typeface="MS PGothic"/>
              </a:rPr>
              <a:t>(if needed) </a:t>
            </a:r>
          </a:p>
        </p:txBody>
      </p:sp>
      <p:sp>
        <p:nvSpPr>
          <p:cNvPr id="102" name="Rounded Rectangle 101"/>
          <p:cNvSpPr/>
          <p:nvPr/>
        </p:nvSpPr>
        <p:spPr>
          <a:xfrm>
            <a:off x="3406140" y="1074420"/>
            <a:ext cx="4000500" cy="162084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3"/>
          <p:cNvSpPr txBox="1">
            <a:spLocks/>
          </p:cNvSpPr>
          <p:nvPr/>
        </p:nvSpPr>
        <p:spPr>
          <a:xfrm>
            <a:off x="348615" y="1190625"/>
            <a:ext cx="2933700" cy="4785359"/>
          </a:xfrm>
          <a:prstGeom prst="rect">
            <a:avLst/>
          </a:prstGeom>
        </p:spPr>
        <p:txBody>
          <a:bodyPr/>
          <a:lstStyle/>
          <a:p>
            <a:pPr marL="282575" marR="0" lvl="0" indent="-282575" algn="l" defTabSz="914400" rtl="0" eaLnBrk="1" fontAlgn="base" latinLnBrk="0" hangingPunct="1">
              <a:lnSpc>
                <a:spcPct val="90000"/>
              </a:lnSpc>
              <a:spcBef>
                <a:spcPts val="0"/>
              </a:spcBef>
              <a:spcAft>
                <a:spcPts val="600"/>
              </a:spcAft>
              <a:buClr>
                <a:schemeClr val="tx2">
                  <a:lumMod val="75000"/>
                </a:schemeClr>
              </a:buClr>
              <a:buSzTx/>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Advantage</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Generates sufficient library amount from limited initial input</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Increases efficiency of library: higher representation of productive fragments (with both A &amp; P1 adaptors)</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tabLst>
                <a:tab pos="2916238" algn="l"/>
              </a:tabLst>
              <a:defRPr/>
            </a:pPr>
            <a:endParaRPr kumimoji="0" lang="en-US" sz="1600" b="0" i="0" u="none" strike="noStrike" kern="0" cap="none" spc="0" normalizeH="0" baseline="0" noProof="0" dirty="0" smtClean="0">
              <a:ln>
                <a:noFill/>
              </a:ln>
              <a:effectLst/>
              <a:uLnTx/>
              <a:uFillTx/>
              <a:latin typeface="Arial"/>
              <a:ea typeface="MS PGothic"/>
              <a:cs typeface="Arial"/>
            </a:endParaRPr>
          </a:p>
          <a:p>
            <a:pPr marL="282575" marR="0" lvl="0" indent="-282575" algn="l" defTabSz="914400" rtl="0" eaLnBrk="1" fontAlgn="base" latinLnBrk="0" hangingPunct="1">
              <a:lnSpc>
                <a:spcPct val="90000"/>
              </a:lnSpc>
              <a:spcBef>
                <a:spcPts val="0"/>
              </a:spcBef>
              <a:spcAft>
                <a:spcPts val="600"/>
              </a:spcAft>
              <a:buClr>
                <a:schemeClr val="tx2">
                  <a:lumMod val="75000"/>
                </a:schemeClr>
              </a:buClr>
              <a:buSzTx/>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Disadvantage</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May introduce bias (control by limiting cycle #)</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r>
              <a:rPr kumimoji="0" lang="en-US" sz="1600" b="0" i="0" u="none" strike="noStrike" kern="0" cap="none" spc="0" normalizeH="0" baseline="0" noProof="0" dirty="0" smtClean="0">
                <a:ln>
                  <a:noFill/>
                </a:ln>
                <a:effectLst/>
                <a:uLnTx/>
                <a:uFillTx/>
                <a:latin typeface="Arial"/>
                <a:ea typeface="MS PGothic"/>
                <a:cs typeface="Arial"/>
              </a:rPr>
              <a:t>Much higher cycle numbers can result in </a:t>
            </a:r>
            <a:r>
              <a:rPr kumimoji="0" lang="en-US" sz="1600" b="0" i="0" u="none" strike="noStrike" kern="0" cap="none" spc="0" normalizeH="0" baseline="0" noProof="0" dirty="0" err="1" smtClean="0">
                <a:ln>
                  <a:noFill/>
                </a:ln>
                <a:effectLst/>
                <a:uLnTx/>
                <a:uFillTx/>
                <a:latin typeface="Arial"/>
                <a:ea typeface="MS PGothic"/>
                <a:cs typeface="Arial"/>
              </a:rPr>
              <a:t>concatemers</a:t>
            </a:r>
            <a:r>
              <a:rPr kumimoji="0" lang="en-US" sz="1600" b="0" i="0" u="none" strike="noStrike" kern="0" cap="none" spc="0" normalizeH="0" baseline="0" noProof="0" dirty="0" smtClean="0">
                <a:ln>
                  <a:noFill/>
                </a:ln>
                <a:effectLst/>
                <a:uLnTx/>
                <a:uFillTx/>
                <a:latin typeface="Arial"/>
                <a:ea typeface="MS PGothic"/>
                <a:cs typeface="Arial"/>
              </a:rPr>
              <a:t>, etc.</a:t>
            </a:r>
          </a:p>
          <a:p>
            <a:pPr marL="600075" marR="0" lvl="1" indent="-274320" algn="l" defTabSz="914400" rtl="0" eaLnBrk="1" fontAlgn="base" latinLnBrk="0" hangingPunct="1">
              <a:lnSpc>
                <a:spcPct val="90000"/>
              </a:lnSpc>
              <a:spcBef>
                <a:spcPts val="0"/>
              </a:spcBef>
              <a:spcAft>
                <a:spcPts val="600"/>
              </a:spcAft>
              <a:buClr>
                <a:schemeClr val="tx2">
                  <a:lumMod val="75000"/>
                </a:schemeClr>
              </a:buClr>
              <a:buSzPct val="80000"/>
              <a:buFont typeface="Wingdings" pitchFamily="2" charset="2"/>
              <a:buChar char="§"/>
              <a:tabLst>
                <a:tab pos="2916238" algn="l"/>
              </a:tabLst>
              <a:defRPr/>
            </a:pPr>
            <a:endParaRPr kumimoji="0" lang="en-US" sz="1600" b="0" i="0" u="none" strike="noStrike" kern="0" cap="none" spc="0" normalizeH="0" baseline="0" noProof="0" dirty="0" smtClean="0">
              <a:ln>
                <a:noFill/>
              </a:ln>
              <a:effectLst/>
              <a:uLnTx/>
              <a:uFillTx/>
              <a:latin typeface="Arial"/>
              <a:ea typeface="MS PGothic"/>
              <a:cs typeface="Arial"/>
            </a:endParaRPr>
          </a:p>
        </p:txBody>
      </p:sp>
      <p:graphicFrame>
        <p:nvGraphicFramePr>
          <p:cNvPr id="95" name="Table 94"/>
          <p:cNvGraphicFramePr>
            <a:graphicFrameLocks noGrp="1"/>
          </p:cNvGraphicFramePr>
          <p:nvPr/>
        </p:nvGraphicFramePr>
        <p:xfrm>
          <a:off x="4191001" y="3811905"/>
          <a:ext cx="3865880" cy="1097280"/>
        </p:xfrm>
        <a:graphic>
          <a:graphicData uri="http://schemas.openxmlformats.org/drawingml/2006/table">
            <a:tbl>
              <a:tblPr firstRow="1" bandRow="1">
                <a:tableStyleId>{5C22544A-7EE6-4342-B048-85BDC9FD1C3A}</a:tableStyleId>
              </a:tblPr>
              <a:tblGrid>
                <a:gridCol w="1120926"/>
                <a:gridCol w="1392949"/>
                <a:gridCol w="1352005"/>
              </a:tblGrid>
              <a:tr h="353368">
                <a:tc gridSpan="3">
                  <a:txBody>
                    <a:bodyPr/>
                    <a:lstStyle/>
                    <a:p>
                      <a:pPr algn="ctr"/>
                      <a:r>
                        <a:rPr lang="en-US" dirty="0" smtClean="0"/>
                        <a:t>Number of cycles</a:t>
                      </a:r>
                      <a:r>
                        <a:rPr lang="en-US" baseline="0" dirty="0" smtClean="0"/>
                        <a:t> by library input</a:t>
                      </a:r>
                      <a:endParaRPr lang="en-US" dirty="0"/>
                    </a:p>
                  </a:txBody>
                  <a:tcPr/>
                </a:tc>
                <a:tc hMerge="1">
                  <a:txBody>
                    <a:bodyPr/>
                    <a:lstStyle/>
                    <a:p>
                      <a:endParaRPr lang="en-US" dirty="0"/>
                    </a:p>
                  </a:txBody>
                  <a:tcPr/>
                </a:tc>
                <a:tc hMerge="1">
                  <a:txBody>
                    <a:bodyPr/>
                    <a:lstStyle/>
                    <a:p>
                      <a:endParaRPr lang="en-US" dirty="0"/>
                    </a:p>
                  </a:txBody>
                  <a:tcPr/>
                </a:tc>
              </a:tr>
              <a:tr h="184470">
                <a:tc>
                  <a:txBody>
                    <a:bodyPr/>
                    <a:lstStyle/>
                    <a:p>
                      <a:r>
                        <a:rPr lang="en-US" dirty="0" smtClean="0"/>
                        <a:t>DNA</a:t>
                      </a:r>
                      <a:endParaRPr lang="en-US" dirty="0"/>
                    </a:p>
                  </a:txBody>
                  <a:tcPr/>
                </a:tc>
                <a:tc>
                  <a:txBody>
                    <a:bodyPr/>
                    <a:lstStyle/>
                    <a:p>
                      <a:pPr algn="ctr"/>
                      <a:r>
                        <a:rPr lang="en-US" dirty="0" smtClean="0"/>
                        <a:t>50-100</a:t>
                      </a:r>
                      <a:r>
                        <a:rPr lang="en-US" baseline="0" dirty="0" smtClean="0"/>
                        <a:t> </a:t>
                      </a:r>
                      <a:r>
                        <a:rPr lang="en-US" baseline="0" dirty="0" err="1" smtClean="0"/>
                        <a:t>ng</a:t>
                      </a:r>
                      <a:endParaRPr lang="en-US" dirty="0"/>
                    </a:p>
                  </a:txBody>
                  <a:tcPr/>
                </a:tc>
                <a:tc>
                  <a:txBody>
                    <a:bodyPr/>
                    <a:lstStyle/>
                    <a:p>
                      <a:pPr algn="ctr"/>
                      <a:r>
                        <a:rPr lang="en-US" dirty="0" smtClean="0"/>
                        <a:t>1 </a:t>
                      </a:r>
                      <a:r>
                        <a:rPr lang="en-US" dirty="0" err="1" smtClean="0"/>
                        <a:t>ug</a:t>
                      </a:r>
                      <a:endParaRPr lang="en-US" dirty="0"/>
                    </a:p>
                  </a:txBody>
                  <a:tcPr/>
                </a:tc>
              </a:tr>
              <a:tr h="184470">
                <a:tc>
                  <a:txBody>
                    <a:bodyPr/>
                    <a:lstStyle/>
                    <a:p>
                      <a:r>
                        <a:rPr lang="en-US" sz="1600" dirty="0" smtClean="0"/>
                        <a:t>Cycles</a:t>
                      </a:r>
                      <a:endParaRPr lang="en-US" sz="1600" dirty="0"/>
                    </a:p>
                  </a:txBody>
                  <a:tcPr/>
                </a:tc>
                <a:tc>
                  <a:txBody>
                    <a:bodyPr/>
                    <a:lstStyle/>
                    <a:p>
                      <a:pPr algn="ctr"/>
                      <a:r>
                        <a:rPr lang="en-US" dirty="0" smtClean="0"/>
                        <a:t>8</a:t>
                      </a:r>
                      <a:endParaRPr lang="en-US" dirty="0"/>
                    </a:p>
                  </a:txBody>
                  <a:tcPr/>
                </a:tc>
                <a:tc>
                  <a:txBody>
                    <a:bodyPr/>
                    <a:lstStyle/>
                    <a:p>
                      <a:pPr algn="ctr"/>
                      <a:r>
                        <a:rPr lang="en-US" dirty="0" smtClean="0"/>
                        <a:t>5</a:t>
                      </a:r>
                      <a:endParaRPr lang="en-US" dirty="0"/>
                    </a:p>
                  </a:txBody>
                  <a:tcPr/>
                </a:tc>
              </a:tr>
            </a:tbl>
          </a:graphicData>
        </a:graphic>
      </p:graphicFrame>
      <p:sp>
        <p:nvSpPr>
          <p:cNvPr id="97" name="TextBox 96"/>
          <p:cNvSpPr txBox="1"/>
          <p:nvPr/>
        </p:nvSpPr>
        <p:spPr>
          <a:xfrm>
            <a:off x="4240531" y="5124736"/>
            <a:ext cx="3787422" cy="923330"/>
          </a:xfrm>
          <a:prstGeom prst="rect">
            <a:avLst/>
          </a:prstGeom>
          <a:noFill/>
        </p:spPr>
        <p:txBody>
          <a:bodyPr wrap="square" rtlCol="0">
            <a:spAutoFit/>
          </a:bodyPr>
          <a:lstStyle/>
          <a:p>
            <a:pPr algn="ctr">
              <a:buClr>
                <a:schemeClr val="tx2">
                  <a:lumMod val="75000"/>
                </a:schemeClr>
              </a:buClr>
            </a:pPr>
            <a:r>
              <a:rPr lang="en-US" sz="1800" dirty="0" smtClean="0">
                <a:latin typeface="Arial" pitchFamily="34" charset="0"/>
                <a:cs typeface="Arial" pitchFamily="34" charset="0"/>
              </a:rPr>
              <a:t>Amplification conditions can vary by application, see appropriate User Guides or User Bulletins.</a:t>
            </a:r>
            <a:endParaRPr lang="en-US" sz="1800" dirty="0">
              <a:latin typeface="Arial" pitchFamily="34" charset="0"/>
              <a:cs typeface="Arial" pitchFamily="34" charset="0"/>
            </a:endParaRPr>
          </a:p>
        </p:txBody>
      </p:sp>
      <p:sp>
        <p:nvSpPr>
          <p:cNvPr id="98" name="Rectangle 97"/>
          <p:cNvSpPr/>
          <p:nvPr/>
        </p:nvSpPr>
        <p:spPr>
          <a:xfrm>
            <a:off x="3771900" y="3044000"/>
            <a:ext cx="4572000" cy="590931"/>
          </a:xfrm>
          <a:prstGeom prst="rect">
            <a:avLst/>
          </a:prstGeom>
        </p:spPr>
        <p:txBody>
          <a:bodyPr>
            <a:spAutoFit/>
          </a:bodyPr>
          <a:lstStyle/>
          <a:p>
            <a:pPr marL="282575" lvl="0" indent="-282575" algn="ctr">
              <a:lnSpc>
                <a:spcPct val="90000"/>
              </a:lnSpc>
              <a:spcBef>
                <a:spcPts val="0"/>
              </a:spcBef>
              <a:spcAft>
                <a:spcPts val="600"/>
              </a:spcAft>
              <a:buClr>
                <a:schemeClr val="tx2">
                  <a:lumMod val="75000"/>
                </a:schemeClr>
              </a:buClr>
              <a:tabLst>
                <a:tab pos="2916238" algn="l"/>
              </a:tabLst>
              <a:defRPr/>
            </a:pPr>
            <a:r>
              <a:rPr lang="en-US" sz="1800" kern="0" dirty="0" smtClean="0">
                <a:latin typeface="Arial"/>
                <a:ea typeface="MS PGothic"/>
                <a:cs typeface="Arial"/>
              </a:rPr>
              <a:t>How many cycles should I use to amplify my library?</a:t>
            </a:r>
          </a:p>
        </p:txBody>
      </p:sp>
      <p:grpSp>
        <p:nvGrpSpPr>
          <p:cNvPr id="2" name="Group 100"/>
          <p:cNvGrpSpPr/>
          <p:nvPr/>
        </p:nvGrpSpPr>
        <p:grpSpPr>
          <a:xfrm>
            <a:off x="3716591" y="1318261"/>
            <a:ext cx="5152387" cy="1257300"/>
            <a:chOff x="2767584" y="1310640"/>
            <a:chExt cx="6342109" cy="1536827"/>
          </a:xfrm>
        </p:grpSpPr>
        <p:sp>
          <p:nvSpPr>
            <p:cNvPr id="98309" name="TextBox 23"/>
            <p:cNvSpPr txBox="1">
              <a:spLocks noChangeArrowheads="1"/>
            </p:cNvSpPr>
            <p:nvPr/>
          </p:nvSpPr>
          <p:spPr bwMode="auto">
            <a:xfrm>
              <a:off x="3956324" y="1418152"/>
              <a:ext cx="623813" cy="430887"/>
            </a:xfrm>
            <a:prstGeom prst="rect">
              <a:avLst/>
            </a:prstGeom>
            <a:noFill/>
            <a:ln w="9525">
              <a:noFill/>
              <a:miter lim="800000"/>
              <a:headEnd/>
              <a:tailEnd/>
            </a:ln>
          </p:spPr>
          <p:txBody>
            <a:bodyPr wrap="none">
              <a:spAutoFit/>
            </a:bodyPr>
            <a:lstStyle/>
            <a:p>
              <a:pPr algn="ctr"/>
              <a:r>
                <a:rPr lang="en-US" sz="1100" dirty="0">
                  <a:solidFill>
                    <a:srgbClr val="000000"/>
                  </a:solidFill>
                  <a:latin typeface="Calibri" pitchFamily="34" charset="0"/>
                  <a:cs typeface="Arial" charset="0"/>
                </a:rPr>
                <a:t>PCR </a:t>
              </a:r>
            </a:p>
            <a:p>
              <a:pPr algn="ctr"/>
              <a:r>
                <a:rPr lang="en-US" sz="1100" dirty="0">
                  <a:solidFill>
                    <a:srgbClr val="000000"/>
                  </a:solidFill>
                  <a:latin typeface="Calibri" pitchFamily="34" charset="0"/>
                  <a:cs typeface="Arial" charset="0"/>
                </a:rPr>
                <a:t>Amplify</a:t>
              </a:r>
            </a:p>
          </p:txBody>
        </p:sp>
        <p:sp>
          <p:nvSpPr>
            <p:cNvPr id="25" name="Rectangle 24"/>
            <p:cNvSpPr/>
            <p:nvPr/>
          </p:nvSpPr>
          <p:spPr bwMode="auto">
            <a:xfrm>
              <a:off x="5740400" y="16764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26" name="Rectangle 25"/>
            <p:cNvSpPr/>
            <p:nvPr/>
          </p:nvSpPr>
          <p:spPr bwMode="auto">
            <a:xfrm>
              <a:off x="5740400" y="1784350"/>
              <a:ext cx="228600" cy="4445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27" name="Straight Connector 26"/>
            <p:cNvCxnSpPr/>
            <p:nvPr/>
          </p:nvCxnSpPr>
          <p:spPr bwMode="auto">
            <a:xfrm>
              <a:off x="5961062" y="1828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6445250" y="16764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9" name="Rectangle 28"/>
            <p:cNvSpPr/>
            <p:nvPr/>
          </p:nvSpPr>
          <p:spPr bwMode="auto">
            <a:xfrm>
              <a:off x="6445250" y="1784350"/>
              <a:ext cx="228600" cy="4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0" name="Straight Connector 29"/>
            <p:cNvCxnSpPr/>
            <p:nvPr/>
          </p:nvCxnSpPr>
          <p:spPr bwMode="auto">
            <a:xfrm>
              <a:off x="5884862" y="16764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4902200" y="20574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2" name="Rectangle 31"/>
            <p:cNvSpPr/>
            <p:nvPr/>
          </p:nvSpPr>
          <p:spPr bwMode="auto">
            <a:xfrm>
              <a:off x="4902200" y="216376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3" name="Straight Connector 32"/>
            <p:cNvCxnSpPr/>
            <p:nvPr/>
          </p:nvCxnSpPr>
          <p:spPr bwMode="auto">
            <a:xfrm>
              <a:off x="5122862" y="2209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5607050" y="20574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5" name="Rectangle 34"/>
            <p:cNvSpPr/>
            <p:nvPr/>
          </p:nvSpPr>
          <p:spPr bwMode="auto">
            <a:xfrm>
              <a:off x="5607050" y="216376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 name="Straight Connector 35"/>
            <p:cNvCxnSpPr/>
            <p:nvPr/>
          </p:nvCxnSpPr>
          <p:spPr bwMode="auto">
            <a:xfrm>
              <a:off x="5046662" y="20574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4997450" y="131064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8" name="Rectangle 37"/>
            <p:cNvSpPr/>
            <p:nvPr/>
          </p:nvSpPr>
          <p:spPr bwMode="auto">
            <a:xfrm>
              <a:off x="4997450" y="141700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 name="Straight Connector 38"/>
            <p:cNvCxnSpPr/>
            <p:nvPr/>
          </p:nvCxnSpPr>
          <p:spPr bwMode="auto">
            <a:xfrm>
              <a:off x="5218112" y="14630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5702300" y="131064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Rectangle 40"/>
            <p:cNvSpPr/>
            <p:nvPr/>
          </p:nvSpPr>
          <p:spPr bwMode="auto">
            <a:xfrm>
              <a:off x="5702300" y="141700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2" name="Straight Connector 41"/>
            <p:cNvCxnSpPr/>
            <p:nvPr/>
          </p:nvCxnSpPr>
          <p:spPr bwMode="auto">
            <a:xfrm>
              <a:off x="5141912" y="13106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6084888" y="23743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44" name="Rectangle 43"/>
            <p:cNvSpPr/>
            <p:nvPr/>
          </p:nvSpPr>
          <p:spPr bwMode="auto">
            <a:xfrm>
              <a:off x="6084888" y="2480754"/>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45" name="Straight Connector 44"/>
            <p:cNvCxnSpPr/>
            <p:nvPr/>
          </p:nvCxnSpPr>
          <p:spPr bwMode="auto">
            <a:xfrm>
              <a:off x="6305550" y="252679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6789738"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7" name="Rectangle 46"/>
            <p:cNvSpPr/>
            <p:nvPr/>
          </p:nvSpPr>
          <p:spPr bwMode="auto">
            <a:xfrm>
              <a:off x="6789738" y="2480754"/>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8" name="Straight Connector 47"/>
            <p:cNvCxnSpPr/>
            <p:nvPr/>
          </p:nvCxnSpPr>
          <p:spPr bwMode="auto">
            <a:xfrm>
              <a:off x="6229350" y="237439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5930900" y="19812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50" name="Rectangle 49"/>
            <p:cNvSpPr/>
            <p:nvPr/>
          </p:nvSpPr>
          <p:spPr bwMode="auto">
            <a:xfrm>
              <a:off x="5930900" y="208756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51" name="Straight Connector 50"/>
            <p:cNvCxnSpPr/>
            <p:nvPr/>
          </p:nvCxnSpPr>
          <p:spPr bwMode="auto">
            <a:xfrm>
              <a:off x="6151562" y="21336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6635750" y="19812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3" name="Rectangle 52"/>
            <p:cNvSpPr/>
            <p:nvPr/>
          </p:nvSpPr>
          <p:spPr bwMode="auto">
            <a:xfrm>
              <a:off x="6635750" y="208756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54" name="Straight Connector 53"/>
            <p:cNvCxnSpPr/>
            <p:nvPr/>
          </p:nvCxnSpPr>
          <p:spPr bwMode="auto">
            <a:xfrm>
              <a:off x="6075362" y="19812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6311900" y="138684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56" name="Rectangle 55"/>
            <p:cNvSpPr/>
            <p:nvPr/>
          </p:nvSpPr>
          <p:spPr bwMode="auto">
            <a:xfrm>
              <a:off x="6311900" y="149320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57" name="Straight Connector 56"/>
            <p:cNvCxnSpPr/>
            <p:nvPr/>
          </p:nvCxnSpPr>
          <p:spPr bwMode="auto">
            <a:xfrm>
              <a:off x="6532562" y="15392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auto">
            <a:xfrm>
              <a:off x="7016750" y="138684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9" name="Rectangle 58"/>
            <p:cNvSpPr/>
            <p:nvPr/>
          </p:nvSpPr>
          <p:spPr bwMode="auto">
            <a:xfrm>
              <a:off x="7016750" y="149320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60" name="Straight Connector 59"/>
            <p:cNvCxnSpPr/>
            <p:nvPr/>
          </p:nvCxnSpPr>
          <p:spPr bwMode="auto">
            <a:xfrm>
              <a:off x="6456362" y="138684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auto">
            <a:xfrm>
              <a:off x="4876800"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8" name="Rectangle 67"/>
            <p:cNvSpPr/>
            <p:nvPr/>
          </p:nvSpPr>
          <p:spPr bwMode="auto">
            <a:xfrm>
              <a:off x="4876800" y="250850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9" name="Rectangle 68"/>
            <p:cNvSpPr/>
            <p:nvPr/>
          </p:nvSpPr>
          <p:spPr bwMode="auto">
            <a:xfrm>
              <a:off x="5570538" y="2374392"/>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0" name="Rectangle 69"/>
            <p:cNvSpPr/>
            <p:nvPr/>
          </p:nvSpPr>
          <p:spPr bwMode="auto">
            <a:xfrm>
              <a:off x="5570538" y="250850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71" name="Straight Connector 70"/>
            <p:cNvCxnSpPr/>
            <p:nvPr/>
          </p:nvCxnSpPr>
          <p:spPr bwMode="auto">
            <a:xfrm>
              <a:off x="5105400" y="242042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a:off x="5113338" y="2554541"/>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5780088" y="26791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4" name="Rectangle 73"/>
            <p:cNvSpPr/>
            <p:nvPr/>
          </p:nvSpPr>
          <p:spPr bwMode="auto">
            <a:xfrm>
              <a:off x="5780088" y="2801429"/>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5" name="Rectangle 74"/>
            <p:cNvSpPr/>
            <p:nvPr/>
          </p:nvSpPr>
          <p:spPr bwMode="auto">
            <a:xfrm>
              <a:off x="6473825" y="2679192"/>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76" name="Rectangle 75"/>
            <p:cNvSpPr/>
            <p:nvPr/>
          </p:nvSpPr>
          <p:spPr bwMode="auto">
            <a:xfrm>
              <a:off x="6473825" y="2801429"/>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cxnSp>
          <p:nvCxnSpPr>
            <p:cNvPr id="77" name="Straight Connector 76"/>
            <p:cNvCxnSpPr/>
            <p:nvPr/>
          </p:nvCxnSpPr>
          <p:spPr bwMode="auto">
            <a:xfrm>
              <a:off x="6016625" y="2725229"/>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auto">
            <a:xfrm>
              <a:off x="6008688" y="2801429"/>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98311" name="TextBox 80"/>
            <p:cNvSpPr txBox="1">
              <a:spLocks noChangeArrowheads="1"/>
            </p:cNvSpPr>
            <p:nvPr/>
          </p:nvSpPr>
          <p:spPr bwMode="auto">
            <a:xfrm>
              <a:off x="7527150" y="1676399"/>
              <a:ext cx="1582543" cy="790025"/>
            </a:xfrm>
            <a:prstGeom prst="rect">
              <a:avLst/>
            </a:prstGeom>
            <a:noFill/>
            <a:ln w="9525">
              <a:noFill/>
              <a:miter lim="800000"/>
              <a:headEnd/>
              <a:tailEnd/>
            </a:ln>
          </p:spPr>
          <p:txBody>
            <a:bodyPr wrap="none">
              <a:spAutoFit/>
            </a:bodyPr>
            <a:lstStyle/>
            <a:p>
              <a:pPr algn="ctr"/>
              <a:r>
                <a:rPr lang="en-US" sz="1800" dirty="0">
                  <a:solidFill>
                    <a:srgbClr val="000000"/>
                  </a:solidFill>
                  <a:latin typeface="Calibri" pitchFamily="34" charset="0"/>
                  <a:cs typeface="Arial" charset="0"/>
                </a:rPr>
                <a:t>Template </a:t>
              </a:r>
            </a:p>
            <a:p>
              <a:pPr algn="ctr"/>
              <a:r>
                <a:rPr lang="en-US" sz="1800" dirty="0">
                  <a:solidFill>
                    <a:srgbClr val="000000"/>
                  </a:solidFill>
                  <a:latin typeface="Calibri" pitchFamily="34" charset="0"/>
                  <a:cs typeface="Arial" charset="0"/>
                </a:rPr>
                <a:t>Preparation</a:t>
              </a:r>
            </a:p>
          </p:txBody>
        </p:sp>
        <p:cxnSp>
          <p:nvCxnSpPr>
            <p:cNvPr id="84" name="Straight Arrow Connector 83"/>
            <p:cNvCxnSpPr/>
            <p:nvPr/>
          </p:nvCxnSpPr>
          <p:spPr bwMode="auto">
            <a:xfrm>
              <a:off x="4022725" y="1996282"/>
              <a:ext cx="609600" cy="1587"/>
            </a:xfrm>
            <a:prstGeom prst="straightConnector1">
              <a:avLst/>
            </a:prstGeom>
            <a:ln w="4762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bwMode="auto">
            <a:xfrm>
              <a:off x="7112000" y="1996282"/>
              <a:ext cx="609600" cy="1587"/>
            </a:xfrm>
            <a:prstGeom prst="straightConnector1">
              <a:avLst/>
            </a:prstGeom>
            <a:ln w="47625">
              <a:solidFill>
                <a:srgbClr val="C00000"/>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3" name="Group 99"/>
            <p:cNvGrpSpPr/>
            <p:nvPr/>
          </p:nvGrpSpPr>
          <p:grpSpPr>
            <a:xfrm>
              <a:off x="2767584" y="1757616"/>
              <a:ext cx="933450" cy="152400"/>
              <a:chOff x="2667000" y="1839912"/>
              <a:chExt cx="933450" cy="152400"/>
            </a:xfrm>
          </p:grpSpPr>
          <p:sp>
            <p:nvSpPr>
              <p:cNvPr id="80" name="Rectangle 79"/>
              <p:cNvSpPr/>
              <p:nvPr/>
            </p:nvSpPr>
            <p:spPr bwMode="auto">
              <a:xfrm>
                <a:off x="2667000" y="1839912"/>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82" name="Rectangle 81"/>
              <p:cNvSpPr/>
              <p:nvPr/>
            </p:nvSpPr>
            <p:spPr bwMode="auto">
              <a:xfrm>
                <a:off x="2667000" y="1946275"/>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83" name="Straight Connector 82"/>
              <p:cNvCxnSpPr/>
              <p:nvPr/>
            </p:nvCxnSpPr>
            <p:spPr bwMode="auto">
              <a:xfrm>
                <a:off x="2887662" y="199231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3371850" y="1839912"/>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7" name="Rectangle 86"/>
              <p:cNvSpPr/>
              <p:nvPr/>
            </p:nvSpPr>
            <p:spPr bwMode="auto">
              <a:xfrm>
                <a:off x="3371850" y="1946275"/>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88" name="Straight Connector 87"/>
              <p:cNvCxnSpPr/>
              <p:nvPr/>
            </p:nvCxnSpPr>
            <p:spPr bwMode="auto">
              <a:xfrm>
                <a:off x="2811462" y="1839912"/>
                <a:ext cx="533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98"/>
            <p:cNvGrpSpPr/>
            <p:nvPr/>
          </p:nvGrpSpPr>
          <p:grpSpPr>
            <a:xfrm>
              <a:off x="2900934" y="2148141"/>
              <a:ext cx="933450" cy="152400"/>
              <a:chOff x="2800350" y="2230437"/>
              <a:chExt cx="933450" cy="152400"/>
            </a:xfrm>
          </p:grpSpPr>
          <p:sp>
            <p:nvSpPr>
              <p:cNvPr id="89" name="Rectangle 88"/>
              <p:cNvSpPr/>
              <p:nvPr/>
            </p:nvSpPr>
            <p:spPr bwMode="auto">
              <a:xfrm>
                <a:off x="2800350" y="2230437"/>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90" name="Rectangle 89"/>
              <p:cNvSpPr/>
              <p:nvPr/>
            </p:nvSpPr>
            <p:spPr bwMode="auto">
              <a:xfrm>
                <a:off x="2800350" y="2336800"/>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91" name="Straight Connector 90"/>
              <p:cNvCxnSpPr/>
              <p:nvPr/>
            </p:nvCxnSpPr>
            <p:spPr bwMode="auto">
              <a:xfrm>
                <a:off x="3021012" y="2382837"/>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3505200" y="2230437"/>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3" name="Rectangle 92"/>
              <p:cNvSpPr/>
              <p:nvPr/>
            </p:nvSpPr>
            <p:spPr bwMode="auto">
              <a:xfrm>
                <a:off x="3505200" y="2336800"/>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4" name="Straight Connector 93"/>
              <p:cNvCxnSpPr/>
              <p:nvPr/>
            </p:nvCxnSpPr>
            <p:spPr bwMode="auto">
              <a:xfrm>
                <a:off x="2944812" y="2230437"/>
                <a:ext cx="533400"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8907599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Select Targeted Sequencing Methods</a:t>
            </a:r>
            <a:endParaRPr lang="en-US" sz="3600" dirty="0"/>
          </a:p>
        </p:txBody>
      </p:sp>
    </p:spTree>
    <p:extLst>
      <p:ext uri="{BB962C8B-B14F-4D97-AF65-F5344CB8AC3E}">
        <p14:creationId xmlns:p14="http://schemas.microsoft.com/office/powerpoint/2010/main" val="522307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3"/>
          <p:cNvSpPr>
            <a:spLocks noGrp="1"/>
          </p:cNvSpPr>
          <p:nvPr>
            <p:ph type="title"/>
          </p:nvPr>
        </p:nvSpPr>
        <p:spPr/>
        <p:txBody>
          <a:bodyPr/>
          <a:lstStyle/>
          <a:p>
            <a:pPr eaLnBrk="1" hangingPunct="1"/>
            <a:r>
              <a:rPr lang="en-US" dirty="0" smtClean="0"/>
              <a:t>What is Targeted Sequencing?</a:t>
            </a:r>
          </a:p>
        </p:txBody>
      </p:sp>
      <p:sp>
        <p:nvSpPr>
          <p:cNvPr id="2" name="Content Placeholder 1"/>
          <p:cNvSpPr>
            <a:spLocks noGrp="1"/>
          </p:cNvSpPr>
          <p:nvPr>
            <p:ph idx="1"/>
          </p:nvPr>
        </p:nvSpPr>
        <p:spPr/>
        <p:txBody>
          <a:bodyPr/>
          <a:lstStyle/>
          <a:p>
            <a:r>
              <a:rPr lang="en-US" b="1" dirty="0" smtClean="0"/>
              <a:t>Targeted Sequencing</a:t>
            </a:r>
            <a:r>
              <a:rPr lang="en-US" dirty="0" smtClean="0"/>
              <a:t> isolates and focuses your sequencing on specific genomic regions of interest rather than surveying the whole genome</a:t>
            </a:r>
            <a:endParaRPr lang="en-US" b="1" dirty="0"/>
          </a:p>
        </p:txBody>
      </p:sp>
      <p:sp>
        <p:nvSpPr>
          <p:cNvPr id="29700" name="Rectangle 1"/>
          <p:cNvSpPr>
            <a:spLocks/>
          </p:cNvSpPr>
          <p:nvPr/>
        </p:nvSpPr>
        <p:spPr bwMode="auto">
          <a:xfrm>
            <a:off x="6934200" y="6369050"/>
            <a:ext cx="2146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0" tIns="0" rIns="0" bIns="0"/>
          <a:lstStyle/>
          <a:p>
            <a:endParaRPr lang="en-US" dirty="0">
              <a:solidFill>
                <a:srgbClr val="000000"/>
              </a:solidFill>
            </a:endParaRPr>
          </a:p>
        </p:txBody>
      </p:sp>
      <p:pic>
        <p:nvPicPr>
          <p:cNvPr id="3" name="Picture 2" descr="karyo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998" y="2765404"/>
            <a:ext cx="4514274" cy="2845933"/>
          </a:xfrm>
          <a:prstGeom prst="rect">
            <a:avLst/>
          </a:prstGeom>
        </p:spPr>
      </p:pic>
      <p:pic>
        <p:nvPicPr>
          <p:cNvPr id="4" name="Picture 3" descr="pers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065" y="2670458"/>
            <a:ext cx="1109509" cy="3133449"/>
          </a:xfrm>
          <a:prstGeom prst="rect">
            <a:avLst/>
          </a:prstGeom>
        </p:spPr>
      </p:pic>
      <p:pic>
        <p:nvPicPr>
          <p:cNvPr id="5" name="Picture 4" descr="ma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490" y="3050811"/>
            <a:ext cx="2489663" cy="2444825"/>
          </a:xfrm>
          <a:prstGeom prst="rect">
            <a:avLst/>
          </a:prstGeom>
        </p:spPr>
      </p:pic>
    </p:spTree>
    <p:extLst>
      <p:ext uri="{BB962C8B-B14F-4D97-AF65-F5344CB8AC3E}">
        <p14:creationId xmlns:p14="http://schemas.microsoft.com/office/powerpoint/2010/main" val="38843620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It?</a:t>
            </a:r>
            <a:endParaRPr lang="en-US" dirty="0"/>
          </a:p>
        </p:txBody>
      </p:sp>
      <p:sp>
        <p:nvSpPr>
          <p:cNvPr id="4" name="Content Placeholder 3"/>
          <p:cNvSpPr>
            <a:spLocks noGrp="1"/>
          </p:cNvSpPr>
          <p:nvPr>
            <p:ph idx="1"/>
          </p:nvPr>
        </p:nvSpPr>
        <p:spPr>
          <a:xfrm>
            <a:off x="459154" y="988170"/>
            <a:ext cx="7940567" cy="4919662"/>
          </a:xfrm>
        </p:spPr>
        <p:txBody>
          <a:bodyPr/>
          <a:lstStyle/>
          <a:p>
            <a:pPr>
              <a:spcAft>
                <a:spcPts val="0"/>
              </a:spcAft>
            </a:pPr>
            <a:r>
              <a:rPr lang="en-US" sz="1800" b="1" dirty="0" smtClean="0"/>
              <a:t>Focus</a:t>
            </a:r>
            <a:r>
              <a:rPr lang="en-US" sz="1800" dirty="0" smtClean="0"/>
              <a:t> on regions of the genome that are important for your research</a:t>
            </a:r>
          </a:p>
          <a:p>
            <a:pPr>
              <a:spcAft>
                <a:spcPts val="0"/>
              </a:spcAft>
            </a:pPr>
            <a:endParaRPr lang="en-US" sz="1800" b="1" dirty="0" smtClean="0"/>
          </a:p>
          <a:p>
            <a:pPr>
              <a:lnSpc>
                <a:spcPct val="150000"/>
              </a:lnSpc>
            </a:pPr>
            <a:r>
              <a:rPr lang="en-US" sz="1800" b="1" dirty="0" smtClean="0"/>
              <a:t>Low cost </a:t>
            </a:r>
            <a:r>
              <a:rPr lang="en-US" sz="1800" dirty="0" smtClean="0"/>
              <a:t>per sample  </a:t>
            </a:r>
            <a:endParaRPr lang="en-US" sz="1800" b="1" dirty="0" smtClean="0"/>
          </a:p>
          <a:p>
            <a:pPr>
              <a:spcAft>
                <a:spcPts val="0"/>
              </a:spcAft>
            </a:pPr>
            <a:endParaRPr lang="en-US" sz="1800" b="1" dirty="0" smtClean="0"/>
          </a:p>
          <a:p>
            <a:pPr>
              <a:spcAft>
                <a:spcPts val="0"/>
              </a:spcAft>
            </a:pPr>
            <a:r>
              <a:rPr lang="en-US" sz="1800" b="1" dirty="0" smtClean="0"/>
              <a:t>Fast</a:t>
            </a:r>
            <a:r>
              <a:rPr lang="en-US" sz="1800" dirty="0" smtClean="0"/>
              <a:t>: Ion AmpliSeq™ custom and ready-to-order panels offer the simplest and fastest workflow for targeted sequencing applications</a:t>
            </a:r>
          </a:p>
          <a:p>
            <a:pPr>
              <a:spcAft>
                <a:spcPts val="0"/>
              </a:spcAft>
            </a:pPr>
            <a:endParaRPr lang="en-US" sz="1800" dirty="0"/>
          </a:p>
          <a:p>
            <a:pPr>
              <a:spcAft>
                <a:spcPts val="0"/>
              </a:spcAft>
            </a:pPr>
            <a:r>
              <a:rPr lang="en-US" sz="1800" b="1" dirty="0" smtClean="0"/>
              <a:t>Low Input</a:t>
            </a:r>
            <a:r>
              <a:rPr lang="en-US" sz="1800" dirty="0" smtClean="0"/>
              <a:t>: </a:t>
            </a:r>
            <a:r>
              <a:rPr lang="en-US" sz="1800" dirty="0"/>
              <a:t>As little as 10 ng input </a:t>
            </a:r>
            <a:r>
              <a:rPr lang="en-US" sz="1800" dirty="0" smtClean="0"/>
              <a:t>DNA – FFPE ready; 500 pg unfixed RNA (5 </a:t>
            </a:r>
            <a:r>
              <a:rPr lang="en-US" sz="1800" dirty="0" err="1" smtClean="0"/>
              <a:t>ng</a:t>
            </a:r>
            <a:r>
              <a:rPr lang="en-US" sz="1800" dirty="0" smtClean="0"/>
              <a:t> FFPE), 1 </a:t>
            </a:r>
            <a:r>
              <a:rPr lang="en-US" sz="1800" dirty="0" err="1" smtClean="0"/>
              <a:t>ng</a:t>
            </a:r>
            <a:r>
              <a:rPr lang="en-US" sz="1800" dirty="0" smtClean="0"/>
              <a:t> input for HID kits.</a:t>
            </a:r>
          </a:p>
          <a:p>
            <a:pPr marL="0" indent="0">
              <a:spcAft>
                <a:spcPts val="0"/>
              </a:spcAft>
              <a:buNone/>
            </a:pPr>
            <a:endParaRPr lang="en-US" sz="1800" dirty="0"/>
          </a:p>
          <a:p>
            <a:pPr>
              <a:spcAft>
                <a:spcPts val="0"/>
              </a:spcAft>
            </a:pPr>
            <a:r>
              <a:rPr lang="en-US" sz="1800" b="1" dirty="0" smtClean="0"/>
              <a:t>Flexible: </a:t>
            </a:r>
            <a:r>
              <a:rPr lang="en-US" sz="1800" dirty="0" smtClean="0"/>
              <a:t>Using fixed and custom via Ion AmpliSeq™ Designer, you can focus on your content of interest.</a:t>
            </a:r>
          </a:p>
          <a:p>
            <a:pPr>
              <a:spcAft>
                <a:spcPts val="0"/>
              </a:spcAft>
            </a:pPr>
            <a:endParaRPr lang="en-US" sz="1800" dirty="0"/>
          </a:p>
          <a:p>
            <a:pPr>
              <a:spcAft>
                <a:spcPts val="0"/>
              </a:spcAft>
            </a:pPr>
            <a:r>
              <a:rPr lang="en-US" sz="1800" b="1" dirty="0" smtClean="0"/>
              <a:t>Complete Analysis: </a:t>
            </a:r>
            <a:r>
              <a:rPr lang="en-US" sz="1800" dirty="0" smtClean="0"/>
              <a:t>Integrated variant calling and annotation via Torrent Suite™ and Ion Reporter™ software</a:t>
            </a:r>
            <a:endParaRPr lang="en-US" sz="1800" dirty="0"/>
          </a:p>
        </p:txBody>
      </p:sp>
    </p:spTree>
    <p:extLst>
      <p:ext uri="{BB962C8B-B14F-4D97-AF65-F5344CB8AC3E}">
        <p14:creationId xmlns:p14="http://schemas.microsoft.com/office/powerpoint/2010/main" val="2323912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fade">
                                      <p:cBhvr>
                                        <p:cTn id="2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ChipSeq</a:t>
            </a:r>
            <a:endParaRPr lang="en-US" sz="3600" dirty="0"/>
          </a:p>
        </p:txBody>
      </p:sp>
    </p:spTree>
    <p:extLst>
      <p:ext uri="{BB962C8B-B14F-4D97-AF65-F5344CB8AC3E}">
        <p14:creationId xmlns:p14="http://schemas.microsoft.com/office/powerpoint/2010/main" val="377098837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ChIP-Seq</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220" y="543092"/>
            <a:ext cx="5454869" cy="6269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45361" y="1554480"/>
            <a:ext cx="1229120" cy="461665"/>
          </a:xfrm>
          <a:prstGeom prst="rect">
            <a:avLst/>
          </a:prstGeom>
          <a:noFill/>
        </p:spPr>
        <p:txBody>
          <a:bodyPr wrap="square" rtlCol="0">
            <a:spAutoFit/>
          </a:bodyPr>
          <a:lstStyle/>
          <a:p>
            <a:r>
              <a:rPr lang="en-US" sz="800" dirty="0" smtClean="0"/>
              <a:t>Crosslinking of proteins bound to chromatin</a:t>
            </a:r>
            <a:endParaRPr lang="en-US" sz="800" dirty="0"/>
          </a:p>
        </p:txBody>
      </p:sp>
      <p:sp>
        <p:nvSpPr>
          <p:cNvPr id="5" name="TextBox 4"/>
          <p:cNvSpPr txBox="1"/>
          <p:nvPr/>
        </p:nvSpPr>
        <p:spPr>
          <a:xfrm>
            <a:off x="2314574" y="2258060"/>
            <a:ext cx="1028065" cy="507831"/>
          </a:xfrm>
          <a:prstGeom prst="rect">
            <a:avLst/>
          </a:prstGeom>
          <a:noFill/>
        </p:spPr>
        <p:txBody>
          <a:bodyPr wrap="square" rtlCol="0">
            <a:spAutoFit/>
          </a:bodyPr>
          <a:lstStyle/>
          <a:p>
            <a:r>
              <a:rPr lang="en-US" sz="900" dirty="0" smtClean="0"/>
              <a:t>Cell </a:t>
            </a:r>
            <a:r>
              <a:rPr lang="en-US" sz="900" dirty="0" err="1" smtClean="0"/>
              <a:t>lysis</a:t>
            </a:r>
            <a:r>
              <a:rPr lang="en-US" sz="900" dirty="0" smtClean="0"/>
              <a:t> and chromatin shearing</a:t>
            </a:r>
            <a:endParaRPr lang="en-US" sz="900" dirty="0"/>
          </a:p>
        </p:txBody>
      </p:sp>
      <p:sp>
        <p:nvSpPr>
          <p:cNvPr id="6" name="TextBox 5"/>
          <p:cNvSpPr txBox="1"/>
          <p:nvPr/>
        </p:nvSpPr>
        <p:spPr>
          <a:xfrm>
            <a:off x="3238500" y="3278773"/>
            <a:ext cx="1501140" cy="338554"/>
          </a:xfrm>
          <a:prstGeom prst="rect">
            <a:avLst/>
          </a:prstGeom>
          <a:noFill/>
        </p:spPr>
        <p:txBody>
          <a:bodyPr wrap="square" rtlCol="0">
            <a:spAutoFit/>
          </a:bodyPr>
          <a:lstStyle/>
          <a:p>
            <a:r>
              <a:rPr lang="en-US" sz="800" dirty="0" smtClean="0"/>
              <a:t>Chromatin dilution and </a:t>
            </a:r>
            <a:r>
              <a:rPr lang="en-US" sz="800" dirty="0" err="1" smtClean="0"/>
              <a:t>immunoprecipitation</a:t>
            </a:r>
            <a:endParaRPr lang="en-US" sz="800" dirty="0"/>
          </a:p>
        </p:txBody>
      </p:sp>
      <p:sp>
        <p:nvSpPr>
          <p:cNvPr id="7" name="TextBox 6"/>
          <p:cNvSpPr txBox="1"/>
          <p:nvPr/>
        </p:nvSpPr>
        <p:spPr>
          <a:xfrm>
            <a:off x="3604260" y="3794760"/>
            <a:ext cx="967740" cy="338554"/>
          </a:xfrm>
          <a:prstGeom prst="rect">
            <a:avLst/>
          </a:prstGeom>
          <a:noFill/>
        </p:spPr>
        <p:txBody>
          <a:bodyPr wrap="square" rtlCol="0">
            <a:spAutoFit/>
          </a:bodyPr>
          <a:lstStyle/>
          <a:p>
            <a:r>
              <a:rPr lang="en-US" sz="800" i="1" dirty="0" err="1" smtClean="0"/>
              <a:t>Ab-Dynabeads</a:t>
            </a:r>
            <a:r>
              <a:rPr lang="en-US" sz="800" i="1" dirty="0" smtClean="0"/>
              <a:t>® conjugates</a:t>
            </a:r>
            <a:endParaRPr lang="en-US" sz="800" i="1" dirty="0"/>
          </a:p>
        </p:txBody>
      </p:sp>
      <p:sp>
        <p:nvSpPr>
          <p:cNvPr id="8" name="TextBox 7"/>
          <p:cNvSpPr txBox="1"/>
          <p:nvPr/>
        </p:nvSpPr>
        <p:spPr>
          <a:xfrm>
            <a:off x="3186641" y="4362450"/>
            <a:ext cx="1240579" cy="338554"/>
          </a:xfrm>
          <a:prstGeom prst="rect">
            <a:avLst/>
          </a:prstGeom>
          <a:noFill/>
        </p:spPr>
        <p:txBody>
          <a:bodyPr wrap="square" rtlCol="0">
            <a:spAutoFit/>
          </a:bodyPr>
          <a:lstStyle/>
          <a:p>
            <a:r>
              <a:rPr lang="en-US" sz="800" dirty="0" smtClean="0"/>
              <a:t>Washes and reverse crosslinking</a:t>
            </a:r>
            <a:endParaRPr lang="en-US" sz="800" dirty="0"/>
          </a:p>
        </p:txBody>
      </p:sp>
      <p:sp>
        <p:nvSpPr>
          <p:cNvPr id="9" name="TextBox 8"/>
          <p:cNvSpPr txBox="1"/>
          <p:nvPr/>
        </p:nvSpPr>
        <p:spPr>
          <a:xfrm>
            <a:off x="3187661" y="5356860"/>
            <a:ext cx="1375698" cy="215444"/>
          </a:xfrm>
          <a:prstGeom prst="rect">
            <a:avLst/>
          </a:prstGeom>
          <a:noFill/>
        </p:spPr>
        <p:txBody>
          <a:bodyPr wrap="none" rtlCol="0">
            <a:spAutoFit/>
          </a:bodyPr>
          <a:lstStyle/>
          <a:p>
            <a:r>
              <a:rPr lang="en-US" sz="800" dirty="0" smtClean="0"/>
              <a:t>Magnetic DNA purification</a:t>
            </a:r>
            <a:endParaRPr lang="en-US" sz="800" dirty="0"/>
          </a:p>
        </p:txBody>
      </p:sp>
    </p:spTree>
    <p:extLst>
      <p:ext uri="{BB962C8B-B14F-4D97-AF65-F5344CB8AC3E}">
        <p14:creationId xmlns:p14="http://schemas.microsoft.com/office/powerpoint/2010/main" val="32810288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Amplicon</a:t>
            </a:r>
            <a:r>
              <a:rPr lang="en-US" sz="3600" dirty="0" smtClean="0"/>
              <a:t> libraries</a:t>
            </a:r>
            <a:endParaRPr lang="en-US" sz="3600" dirty="0"/>
          </a:p>
        </p:txBody>
      </p:sp>
    </p:spTree>
    <p:extLst>
      <p:ext uri="{BB962C8B-B14F-4D97-AF65-F5344CB8AC3E}">
        <p14:creationId xmlns:p14="http://schemas.microsoft.com/office/powerpoint/2010/main" val="18559555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idx="4294967295"/>
          </p:nvPr>
        </p:nvSpPr>
        <p:spPr>
          <a:xfrm>
            <a:off x="0" y="0"/>
            <a:ext cx="9144000" cy="630621"/>
          </a:xfrm>
        </p:spPr>
        <p:txBody>
          <a:bodyPr/>
          <a:lstStyle/>
          <a:p>
            <a:pPr eaLnBrk="1" hangingPunct="1"/>
            <a:r>
              <a:rPr lang="en-US" sz="2800" dirty="0" err="1" smtClean="0"/>
              <a:t>Amplicon</a:t>
            </a:r>
            <a:r>
              <a:rPr lang="en-US" sz="2800" dirty="0" smtClean="0"/>
              <a:t> Library Prep Methods</a:t>
            </a:r>
          </a:p>
        </p:txBody>
      </p:sp>
      <p:cxnSp>
        <p:nvCxnSpPr>
          <p:cNvPr id="31" name="Straight Arrow Connector 30"/>
          <p:cNvCxnSpPr/>
          <p:nvPr/>
        </p:nvCxnSpPr>
        <p:spPr>
          <a:xfrm rot="16200000" flipH="1">
            <a:off x="1828800" y="2590800"/>
            <a:ext cx="2514600" cy="533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819400" y="1371600"/>
            <a:ext cx="45720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376305" y="1078468"/>
            <a:ext cx="4231671" cy="461665"/>
          </a:xfrm>
          <a:prstGeom prst="rect">
            <a:avLst/>
          </a:prstGeom>
          <a:noFill/>
        </p:spPr>
        <p:txBody>
          <a:bodyPr wrap="none" rtlCol="0">
            <a:spAutoFit/>
          </a:bodyPr>
          <a:lstStyle/>
          <a:p>
            <a:r>
              <a:rPr lang="en-US" b="1" dirty="0" smtClean="0">
                <a:solidFill>
                  <a:srgbClr val="0070C0"/>
                </a:solidFill>
              </a:rPr>
              <a:t>Ion </a:t>
            </a:r>
            <a:r>
              <a:rPr lang="en-US" b="1" dirty="0" err="1" smtClean="0">
                <a:solidFill>
                  <a:srgbClr val="0070C0"/>
                </a:solidFill>
              </a:rPr>
              <a:t>AmpliSeq</a:t>
            </a:r>
            <a:r>
              <a:rPr lang="en-US" b="1" dirty="0" smtClean="0">
                <a:solidFill>
                  <a:srgbClr val="0070C0"/>
                </a:solidFill>
              </a:rPr>
              <a:t>™ </a:t>
            </a:r>
            <a:r>
              <a:rPr lang="en-US" b="1" dirty="0">
                <a:solidFill>
                  <a:srgbClr val="0070C0"/>
                </a:solidFill>
              </a:rPr>
              <a:t>T</a:t>
            </a:r>
            <a:r>
              <a:rPr lang="en-US" b="1" dirty="0" smtClean="0">
                <a:solidFill>
                  <a:srgbClr val="0070C0"/>
                </a:solidFill>
              </a:rPr>
              <a:t>echnology</a:t>
            </a:r>
            <a:endParaRPr lang="en-US" b="1" dirty="0">
              <a:solidFill>
                <a:srgbClr val="0070C0"/>
              </a:solidFill>
            </a:endParaRPr>
          </a:p>
        </p:txBody>
      </p:sp>
      <p:sp>
        <p:nvSpPr>
          <p:cNvPr id="39" name="TextBox 38"/>
          <p:cNvSpPr txBox="1"/>
          <p:nvPr/>
        </p:nvSpPr>
        <p:spPr>
          <a:xfrm>
            <a:off x="3285744" y="4114800"/>
            <a:ext cx="5391219" cy="369332"/>
          </a:xfrm>
          <a:prstGeom prst="rect">
            <a:avLst/>
          </a:prstGeom>
          <a:noFill/>
        </p:spPr>
        <p:txBody>
          <a:bodyPr wrap="none" rtlCol="0">
            <a:spAutoFit/>
          </a:bodyPr>
          <a:lstStyle/>
          <a:p>
            <a:r>
              <a:rPr lang="en-US" dirty="0" smtClean="0">
                <a:solidFill>
                  <a:srgbClr val="0070C0"/>
                </a:solidFill>
              </a:rPr>
              <a:t>“Standard” PCR </a:t>
            </a:r>
            <a:r>
              <a:rPr lang="en-US" dirty="0" err="1" smtClean="0">
                <a:solidFill>
                  <a:srgbClr val="0070C0"/>
                </a:solidFill>
              </a:rPr>
              <a:t>amplicons</a:t>
            </a:r>
            <a:r>
              <a:rPr lang="en-US" dirty="0" smtClean="0">
                <a:solidFill>
                  <a:srgbClr val="0070C0"/>
                </a:solidFill>
              </a:rPr>
              <a:t> (may need to fragment)</a:t>
            </a:r>
            <a:endParaRPr lang="en-US" dirty="0">
              <a:solidFill>
                <a:srgbClr val="0070C0"/>
              </a:solidFill>
            </a:endParaRPr>
          </a:p>
        </p:txBody>
      </p:sp>
      <p:sp>
        <p:nvSpPr>
          <p:cNvPr id="40" name="TextBox 39"/>
          <p:cNvSpPr txBox="1"/>
          <p:nvPr/>
        </p:nvSpPr>
        <p:spPr>
          <a:xfrm>
            <a:off x="861787" y="3210580"/>
            <a:ext cx="1710725" cy="369332"/>
          </a:xfrm>
          <a:prstGeom prst="rect">
            <a:avLst/>
          </a:prstGeom>
          <a:noFill/>
        </p:spPr>
        <p:txBody>
          <a:bodyPr wrap="none" rtlCol="0">
            <a:spAutoFit/>
          </a:bodyPr>
          <a:lstStyle/>
          <a:p>
            <a:r>
              <a:rPr lang="en-US" dirty="0" smtClean="0">
                <a:solidFill>
                  <a:srgbClr val="0070C0"/>
                </a:solidFill>
              </a:rPr>
              <a:t>Fusion primers</a:t>
            </a:r>
            <a:endParaRPr lang="en-US" dirty="0">
              <a:solidFill>
                <a:srgbClr val="0070C0"/>
              </a:solidFill>
            </a:endParaRPr>
          </a:p>
        </p:txBody>
      </p:sp>
      <p:pic>
        <p:nvPicPr>
          <p:cNvPr id="3075" name="Picture 3"/>
          <p:cNvPicPr>
            <a:picLocks noChangeArrowheads="1"/>
          </p:cNvPicPr>
          <p:nvPr/>
        </p:nvPicPr>
        <p:blipFill>
          <a:blip r:embed="rId3" cstate="print"/>
          <a:srcRect/>
          <a:stretch>
            <a:fillRect/>
          </a:stretch>
        </p:blipFill>
        <p:spPr bwMode="auto">
          <a:xfrm>
            <a:off x="530333" y="990600"/>
            <a:ext cx="2136667" cy="1870000"/>
          </a:xfrm>
          <a:prstGeom prst="rect">
            <a:avLst/>
          </a:prstGeom>
          <a:noFill/>
          <a:ln w="9525">
            <a:noFill/>
            <a:miter lim="800000"/>
            <a:headEnd/>
            <a:tailEnd/>
          </a:ln>
        </p:spPr>
      </p:pic>
      <p:cxnSp>
        <p:nvCxnSpPr>
          <p:cNvPr id="36" name="Straight Arrow Connector 35"/>
          <p:cNvCxnSpPr/>
          <p:nvPr/>
        </p:nvCxnSpPr>
        <p:spPr>
          <a:xfrm rot="5400000">
            <a:off x="1791494" y="2171700"/>
            <a:ext cx="1599406" cy="457994"/>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6" name="Text Box 10"/>
          <p:cNvSpPr txBox="1">
            <a:spLocks noChangeArrowheads="1"/>
          </p:cNvSpPr>
          <p:nvPr/>
        </p:nvSpPr>
        <p:spPr bwMode="auto">
          <a:xfrm>
            <a:off x="376359" y="5420380"/>
            <a:ext cx="2565621" cy="461665"/>
          </a:xfrm>
          <a:prstGeom prst="rect">
            <a:avLst/>
          </a:prstGeom>
          <a:noFill/>
          <a:ln w="9525">
            <a:noFill/>
            <a:miter lim="800000"/>
            <a:headEnd/>
            <a:tailEnd/>
          </a:ln>
        </p:spPr>
        <p:txBody>
          <a:bodyPr wrap="square">
            <a:spAutoFit/>
          </a:bodyPr>
          <a:lstStyle/>
          <a:p>
            <a:pPr algn="ctr"/>
            <a:r>
              <a:rPr lang="en-US" sz="1200" dirty="0"/>
              <a:t>NOTE:  </a:t>
            </a:r>
            <a:r>
              <a:rPr lang="en-US" sz="1200" dirty="0" smtClean="0"/>
              <a:t>No Ion </a:t>
            </a:r>
            <a:r>
              <a:rPr lang="en-US" sz="1200" dirty="0"/>
              <a:t>Library Kit is needed for </a:t>
            </a:r>
            <a:r>
              <a:rPr lang="en-US" sz="1200" dirty="0" smtClean="0"/>
              <a:t>Fusion Method.</a:t>
            </a:r>
            <a:endParaRPr lang="en-US" sz="1200" dirty="0"/>
          </a:p>
        </p:txBody>
      </p:sp>
      <p:sp>
        <p:nvSpPr>
          <p:cNvPr id="57" name="Rectangle 56"/>
          <p:cNvSpPr/>
          <p:nvPr/>
        </p:nvSpPr>
        <p:spPr>
          <a:xfrm>
            <a:off x="3232204" y="1459230"/>
            <a:ext cx="3276600" cy="1846659"/>
          </a:xfrm>
          <a:prstGeom prst="rect">
            <a:avLst/>
          </a:prstGeom>
        </p:spPr>
        <p:txBody>
          <a:bodyPr wrap="square">
            <a:spAutoFit/>
          </a:bodyPr>
          <a:lstStyle/>
          <a:p>
            <a:pPr algn="ctr"/>
            <a:r>
              <a:rPr lang="en-US" sz="1400" i="1" dirty="0" smtClean="0"/>
              <a:t>Rapid preparation of high-quality </a:t>
            </a:r>
            <a:r>
              <a:rPr lang="en-US" sz="1400" i="1" dirty="0" err="1" smtClean="0"/>
              <a:t>amplicon</a:t>
            </a:r>
            <a:r>
              <a:rPr lang="en-US" sz="1400" i="1" dirty="0" smtClean="0"/>
              <a:t> libraries from </a:t>
            </a:r>
          </a:p>
          <a:p>
            <a:pPr algn="ctr"/>
            <a:r>
              <a:rPr lang="en-US" sz="1400" i="1" dirty="0" smtClean="0"/>
              <a:t>single-tube, ultra-high multiplex PCR of  </a:t>
            </a:r>
            <a:r>
              <a:rPr lang="en-US" sz="1400" i="1" dirty="0" err="1" smtClean="0"/>
              <a:t>gDNA</a:t>
            </a:r>
            <a:r>
              <a:rPr lang="en-US" sz="1400" i="1" dirty="0" smtClean="0"/>
              <a:t> &amp; RNA</a:t>
            </a:r>
          </a:p>
          <a:p>
            <a:pPr algn="ctr"/>
            <a:endParaRPr lang="en-US" sz="1600" i="1" dirty="0" smtClean="0"/>
          </a:p>
          <a:p>
            <a:pPr algn="ctr">
              <a:buFont typeface="Arial" pitchFamily="34" charset="0"/>
              <a:buChar char="•"/>
            </a:pPr>
            <a:r>
              <a:rPr lang="en-US" sz="1400" dirty="0" smtClean="0"/>
              <a:t> </a:t>
            </a:r>
            <a:r>
              <a:rPr lang="en-US" sz="1200" dirty="0" smtClean="0"/>
              <a:t>Ready-to-Use Panels</a:t>
            </a:r>
          </a:p>
          <a:p>
            <a:pPr algn="ctr">
              <a:buFont typeface="Arial" pitchFamily="34" charset="0"/>
              <a:buChar char="•"/>
            </a:pPr>
            <a:r>
              <a:rPr lang="en-US" sz="1200" dirty="0" smtClean="0"/>
              <a:t> Custom Panels:  Design content </a:t>
            </a:r>
          </a:p>
          <a:p>
            <a:pPr algn="ctr"/>
            <a:r>
              <a:rPr lang="en-US" sz="1200" dirty="0" smtClean="0"/>
              <a:t>with Ion </a:t>
            </a:r>
            <a:r>
              <a:rPr lang="en-US" sz="1200" dirty="0" err="1" smtClean="0"/>
              <a:t>AmpliSeq</a:t>
            </a:r>
            <a:r>
              <a:rPr lang="en-US" sz="1200" dirty="0" smtClean="0"/>
              <a:t>™ Designer</a:t>
            </a:r>
          </a:p>
        </p:txBody>
      </p:sp>
      <p:pic>
        <p:nvPicPr>
          <p:cNvPr id="3078" name="Picture 6"/>
          <p:cNvPicPr>
            <a:picLocks noChangeAspect="1" noChangeArrowheads="1"/>
          </p:cNvPicPr>
          <p:nvPr/>
        </p:nvPicPr>
        <p:blipFill>
          <a:blip r:embed="rId4" cstate="print"/>
          <a:srcRect/>
          <a:stretch>
            <a:fillRect/>
          </a:stretch>
        </p:blipFill>
        <p:spPr bwMode="auto">
          <a:xfrm>
            <a:off x="533400" y="3591580"/>
            <a:ext cx="2331429" cy="1762857"/>
          </a:xfrm>
          <a:prstGeom prst="rect">
            <a:avLst/>
          </a:prstGeom>
          <a:noFill/>
          <a:ln w="9525">
            <a:solidFill>
              <a:schemeClr val="bg1">
                <a:lumMod val="75000"/>
              </a:schemeClr>
            </a:solidFill>
            <a:miter lim="800000"/>
            <a:headEnd/>
            <a:tailEnd/>
          </a:ln>
        </p:spPr>
      </p:pic>
      <p:pic>
        <p:nvPicPr>
          <p:cNvPr id="3079" name="Picture 7"/>
          <p:cNvPicPr>
            <a:picLocks noChangeArrowheads="1"/>
          </p:cNvPicPr>
          <p:nvPr/>
        </p:nvPicPr>
        <p:blipFill>
          <a:blip r:embed="rId5" cstate="print"/>
          <a:srcRect/>
          <a:stretch>
            <a:fillRect/>
          </a:stretch>
        </p:blipFill>
        <p:spPr bwMode="auto">
          <a:xfrm>
            <a:off x="6516755" y="1419366"/>
            <a:ext cx="2217143" cy="2074229"/>
          </a:xfrm>
          <a:prstGeom prst="rect">
            <a:avLst/>
          </a:prstGeom>
          <a:noFill/>
          <a:ln w="9525">
            <a:solidFill>
              <a:schemeClr val="bg1">
                <a:lumMod val="75000"/>
              </a:schemeClr>
            </a:solidFill>
            <a:miter lim="800000"/>
            <a:headEnd/>
            <a:tailEnd/>
          </a:ln>
        </p:spPr>
      </p:pic>
      <p:cxnSp>
        <p:nvCxnSpPr>
          <p:cNvPr id="75" name="Straight Connector 74"/>
          <p:cNvCxnSpPr/>
          <p:nvPr/>
        </p:nvCxnSpPr>
        <p:spPr>
          <a:xfrm>
            <a:off x="2590800" y="1600200"/>
            <a:ext cx="2286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a:xfrm>
            <a:off x="3276600" y="1066800"/>
            <a:ext cx="5562600" cy="25908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3276600" y="4114800"/>
            <a:ext cx="5410200" cy="19050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381000" y="3200400"/>
            <a:ext cx="2590800" cy="2819400"/>
          </a:xfrm>
          <a:prstGeom prst="roundRect">
            <a:avLst>
              <a:gd name="adj" fmla="val 5333"/>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p:cNvPicPr>
            <a:picLocks noChangeArrowheads="1"/>
          </p:cNvPicPr>
          <p:nvPr/>
        </p:nvPicPr>
        <p:blipFill>
          <a:blip r:embed="rId6" cstate="print"/>
          <a:srcRect/>
          <a:stretch>
            <a:fillRect/>
          </a:stretch>
        </p:blipFill>
        <p:spPr bwMode="auto">
          <a:xfrm>
            <a:off x="6019800" y="4597243"/>
            <a:ext cx="2482857" cy="1157143"/>
          </a:xfrm>
          <a:prstGeom prst="rect">
            <a:avLst/>
          </a:prstGeom>
          <a:noFill/>
          <a:ln w="9525">
            <a:solidFill>
              <a:schemeClr val="bg1">
                <a:lumMod val="75000"/>
              </a:schemeClr>
            </a:solidFill>
            <a:miter lim="800000"/>
            <a:headEnd/>
            <a:tailEnd/>
          </a:ln>
        </p:spPr>
      </p:pic>
      <p:pic>
        <p:nvPicPr>
          <p:cNvPr id="21" name="Picture 3"/>
          <p:cNvPicPr>
            <a:picLocks noChangeArrowheads="1"/>
          </p:cNvPicPr>
          <p:nvPr/>
        </p:nvPicPr>
        <p:blipFill>
          <a:blip r:embed="rId7" cstate="print"/>
          <a:srcRect/>
          <a:stretch>
            <a:fillRect/>
          </a:stretch>
        </p:blipFill>
        <p:spPr bwMode="auto">
          <a:xfrm>
            <a:off x="3429000" y="4610100"/>
            <a:ext cx="2536667" cy="1131429"/>
          </a:xfrm>
          <a:prstGeom prst="rect">
            <a:avLst/>
          </a:prstGeom>
          <a:noFill/>
          <a:ln w="9525">
            <a:solidFill>
              <a:schemeClr val="bg1">
                <a:lumMod val="75000"/>
              </a:schemeClr>
            </a:solidFill>
            <a:miter lim="800000"/>
            <a:headEnd/>
            <a:tailEnd/>
          </a:ln>
        </p:spPr>
      </p:pic>
    </p:spTree>
    <p:extLst>
      <p:ext uri="{BB962C8B-B14F-4D97-AF65-F5344CB8AC3E}">
        <p14:creationId xmlns:p14="http://schemas.microsoft.com/office/powerpoint/2010/main" val="34725189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srcRect/>
          <a:stretch>
            <a:fillRect/>
          </a:stretch>
        </p:blipFill>
        <p:spPr bwMode="auto">
          <a:xfrm>
            <a:off x="2529839" y="983932"/>
            <a:ext cx="3748572" cy="3417143"/>
          </a:xfrm>
          <a:prstGeom prst="rect">
            <a:avLst/>
          </a:prstGeom>
          <a:noFill/>
          <a:ln w="9525">
            <a:noFill/>
            <a:miter lim="800000"/>
            <a:headEnd/>
            <a:tailEnd/>
          </a:ln>
        </p:spPr>
      </p:pic>
      <p:pic>
        <p:nvPicPr>
          <p:cNvPr id="7171" name="Picture 3"/>
          <p:cNvPicPr>
            <a:picLocks noChangeAspect="1" noChangeArrowheads="1"/>
          </p:cNvPicPr>
          <p:nvPr/>
        </p:nvPicPr>
        <p:blipFill>
          <a:blip r:embed="rId3"/>
          <a:srcRect b="2674"/>
          <a:stretch>
            <a:fillRect/>
          </a:stretch>
        </p:blipFill>
        <p:spPr bwMode="auto">
          <a:xfrm>
            <a:off x="4597718" y="4401503"/>
            <a:ext cx="4050000" cy="1497424"/>
          </a:xfrm>
          <a:prstGeom prst="rect">
            <a:avLst/>
          </a:prstGeom>
          <a:noFill/>
          <a:ln w="9525">
            <a:solidFill>
              <a:schemeClr val="bg1">
                <a:lumMod val="75000"/>
              </a:schemeClr>
            </a:solidFill>
            <a:miter lim="800000"/>
            <a:headEnd/>
            <a:tailEnd/>
          </a:ln>
        </p:spPr>
      </p:pic>
      <p:pic>
        <p:nvPicPr>
          <p:cNvPr id="7170" name="Picture 2"/>
          <p:cNvPicPr>
            <a:picLocks noChangeAspect="1" noChangeArrowheads="1"/>
          </p:cNvPicPr>
          <p:nvPr/>
        </p:nvPicPr>
        <p:blipFill>
          <a:blip r:embed="rId4"/>
          <a:srcRect t="1356"/>
          <a:stretch>
            <a:fillRect/>
          </a:stretch>
        </p:blipFill>
        <p:spPr bwMode="auto">
          <a:xfrm>
            <a:off x="431482" y="4400168"/>
            <a:ext cx="4075714" cy="1496570"/>
          </a:xfrm>
          <a:prstGeom prst="rect">
            <a:avLst/>
          </a:prstGeom>
          <a:noFill/>
          <a:ln w="9525">
            <a:solidFill>
              <a:schemeClr val="bg1">
                <a:lumMod val="75000"/>
              </a:schemeClr>
            </a:solidFill>
            <a:miter lim="800000"/>
            <a:headEnd/>
            <a:tailEnd/>
          </a:ln>
        </p:spPr>
      </p:pic>
      <p:cxnSp>
        <p:nvCxnSpPr>
          <p:cNvPr id="19" name="Straight Arrow Connector 18"/>
          <p:cNvCxnSpPr/>
          <p:nvPr/>
        </p:nvCxnSpPr>
        <p:spPr>
          <a:xfrm rot="5400000">
            <a:off x="2628900" y="3939539"/>
            <a:ext cx="990600" cy="76200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5448300" y="3939540"/>
            <a:ext cx="990600" cy="76200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DNA </a:t>
            </a:r>
            <a:r>
              <a:rPr lang="en-US" dirty="0" err="1" smtClean="0"/>
              <a:t>Amplicon</a:t>
            </a:r>
            <a:r>
              <a:rPr lang="en-US" dirty="0" smtClean="0"/>
              <a:t> Libraries: “Standard” DNA </a:t>
            </a:r>
            <a:r>
              <a:rPr lang="en-US" dirty="0" err="1" smtClean="0"/>
              <a:t>Amplicons</a:t>
            </a:r>
            <a:endParaRPr lang="en-US" dirty="0"/>
          </a:p>
        </p:txBody>
      </p:sp>
    </p:spTree>
    <p:extLst>
      <p:ext uri="{BB962C8B-B14F-4D97-AF65-F5344CB8AC3E}">
        <p14:creationId xmlns:p14="http://schemas.microsoft.com/office/powerpoint/2010/main" val="15747917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3"/>
          <p:cNvSpPr>
            <a:spLocks noGrp="1"/>
          </p:cNvSpPr>
          <p:nvPr>
            <p:ph type="title" idx="4294967295"/>
          </p:nvPr>
        </p:nvSpPr>
        <p:spPr>
          <a:xfrm>
            <a:off x="0" y="0"/>
            <a:ext cx="9144000" cy="709447"/>
          </a:xfrm>
        </p:spPr>
        <p:txBody>
          <a:bodyPr lIns="91440" tIns="45720" rIns="91440" bIns="45720"/>
          <a:lstStyle/>
          <a:p>
            <a:r>
              <a:rPr lang="en-US" dirty="0" smtClean="0">
                <a:latin typeface="Arial" pitchFamily="34" charset="0"/>
                <a:cs typeface="Arial" pitchFamily="34" charset="0"/>
              </a:rPr>
              <a:t>Ion Workflow Overview</a:t>
            </a:r>
          </a:p>
        </p:txBody>
      </p:sp>
      <p:sp>
        <p:nvSpPr>
          <p:cNvPr id="18435" name="Rectangle 42"/>
          <p:cNvSpPr>
            <a:spLocks/>
          </p:cNvSpPr>
          <p:nvPr/>
        </p:nvSpPr>
        <p:spPr bwMode="auto">
          <a:xfrm>
            <a:off x="7848600" y="4037112"/>
            <a:ext cx="858838" cy="153888"/>
          </a:xfrm>
          <a:prstGeom prst="rect">
            <a:avLst/>
          </a:prstGeom>
          <a:noFill/>
          <a:ln w="12700" algn="ctr">
            <a:noFill/>
            <a:miter lim="800000"/>
            <a:headEnd/>
            <a:tailEnd/>
          </a:ln>
        </p:spPr>
        <p:txBody>
          <a:bodyPr wrap="square" lIns="0" tIns="0" rIns="0" bIns="0">
            <a:spAutoFit/>
          </a:bodyPr>
          <a:lstStyle/>
          <a:p>
            <a:pPr algn="ctr"/>
            <a:r>
              <a:rPr lang="en-US" sz="1000" dirty="0">
                <a:solidFill>
                  <a:srgbClr val="002060"/>
                </a:solidFill>
                <a:ea typeface="Calibri" pitchFamily="34" charset="0"/>
                <a:cs typeface="Arial" pitchFamily="34" charset="0"/>
                <a:sym typeface="Calibri" pitchFamily="34" charset="0"/>
              </a:rPr>
              <a:t>Data </a:t>
            </a:r>
            <a:r>
              <a:rPr lang="en-US" sz="1000" dirty="0" smtClean="0">
                <a:solidFill>
                  <a:srgbClr val="002060"/>
                </a:solidFill>
                <a:ea typeface="Calibri" pitchFamily="34" charset="0"/>
                <a:cs typeface="Arial" pitchFamily="34" charset="0"/>
                <a:sym typeface="Calibri" pitchFamily="34" charset="0"/>
              </a:rPr>
              <a:t> Analysis</a:t>
            </a:r>
            <a:endParaRPr lang="en-US" sz="1000" dirty="0">
              <a:solidFill>
                <a:srgbClr val="002060"/>
              </a:solidFill>
              <a:ea typeface="Calibri" pitchFamily="34" charset="0"/>
              <a:cs typeface="Arial" pitchFamily="34" charset="0"/>
              <a:sym typeface="Calibri" pitchFamily="34" charset="0"/>
            </a:endParaRPr>
          </a:p>
        </p:txBody>
      </p:sp>
      <p:grpSp>
        <p:nvGrpSpPr>
          <p:cNvPr id="2" name="Group 46"/>
          <p:cNvGrpSpPr>
            <a:grpSpLocks/>
          </p:cNvGrpSpPr>
          <p:nvPr/>
        </p:nvGrpSpPr>
        <p:grpSpPr bwMode="auto">
          <a:xfrm>
            <a:off x="3840163" y="2820988"/>
            <a:ext cx="836612" cy="1046162"/>
            <a:chOff x="3949700" y="911225"/>
            <a:chExt cx="2159000" cy="2860675"/>
          </a:xfrm>
        </p:grpSpPr>
        <p:pic>
          <p:nvPicPr>
            <p:cNvPr id="18502" name="Picture 2"/>
            <p:cNvPicPr>
              <a:picLocks noChangeAspect="1" noChangeArrowheads="1"/>
            </p:cNvPicPr>
            <p:nvPr/>
          </p:nvPicPr>
          <p:blipFill>
            <a:blip r:embed="rId3" cstate="screen"/>
            <a:srcRect/>
            <a:stretch>
              <a:fillRect/>
            </a:stretch>
          </p:blipFill>
          <p:spPr bwMode="auto">
            <a:xfrm>
              <a:off x="3949700" y="911225"/>
              <a:ext cx="2159000" cy="2860675"/>
            </a:xfrm>
            <a:prstGeom prst="rect">
              <a:avLst/>
            </a:prstGeom>
            <a:noFill/>
            <a:ln w="12700">
              <a:noFill/>
              <a:miter lim="800000"/>
              <a:headEnd/>
              <a:tailEnd/>
            </a:ln>
          </p:spPr>
        </p:pic>
        <p:pic>
          <p:nvPicPr>
            <p:cNvPr id="221204" name="Picture 18"/>
            <p:cNvPicPr>
              <a:picLocks noChangeAspect="1" noChangeArrowheads="1"/>
            </p:cNvPicPr>
            <p:nvPr/>
          </p:nvPicPr>
          <p:blipFill>
            <a:blip r:embed="rId4" cstate="screen"/>
            <a:srcRect/>
            <a:stretch>
              <a:fillRect/>
            </a:stretch>
          </p:blipFill>
          <p:spPr bwMode="auto">
            <a:xfrm>
              <a:off x="4609280" y="2842940"/>
              <a:ext cx="266292" cy="256117"/>
            </a:xfrm>
            <a:prstGeom prst="rect">
              <a:avLst/>
            </a:prstGeom>
            <a:solidFill>
              <a:schemeClr val="bg1">
                <a:lumMod val="65000"/>
                <a:alpha val="94000"/>
              </a:schemeClr>
            </a:solidFill>
            <a:ln w="12700">
              <a:noFill/>
              <a:miter lim="800000"/>
              <a:headEnd/>
              <a:tailEnd/>
            </a:ln>
          </p:spPr>
        </p:pic>
        <p:pic>
          <p:nvPicPr>
            <p:cNvPr id="221205" name="Picture 19"/>
            <p:cNvPicPr>
              <a:picLocks noChangeAspect="1" noChangeArrowheads="1"/>
            </p:cNvPicPr>
            <p:nvPr/>
          </p:nvPicPr>
          <p:blipFill>
            <a:blip r:embed="rId4" cstate="screen"/>
            <a:srcRect/>
            <a:stretch>
              <a:fillRect/>
            </a:stretch>
          </p:blipFill>
          <p:spPr bwMode="auto">
            <a:xfrm>
              <a:off x="4814119" y="2413189"/>
              <a:ext cx="266292" cy="256114"/>
            </a:xfrm>
            <a:prstGeom prst="rect">
              <a:avLst/>
            </a:prstGeom>
            <a:solidFill>
              <a:schemeClr val="bg1">
                <a:lumMod val="65000"/>
                <a:alpha val="94000"/>
              </a:schemeClr>
            </a:solidFill>
            <a:ln w="12700">
              <a:noFill/>
              <a:miter lim="800000"/>
              <a:headEnd/>
              <a:tailEnd/>
            </a:ln>
          </p:spPr>
        </p:pic>
        <p:pic>
          <p:nvPicPr>
            <p:cNvPr id="221206" name="Picture 20"/>
            <p:cNvPicPr>
              <a:picLocks noChangeAspect="1" noChangeArrowheads="1"/>
            </p:cNvPicPr>
            <p:nvPr/>
          </p:nvPicPr>
          <p:blipFill>
            <a:blip r:embed="rId4" cstate="screen"/>
            <a:srcRect/>
            <a:stretch>
              <a:fillRect/>
            </a:stretch>
          </p:blipFill>
          <p:spPr bwMode="auto">
            <a:xfrm>
              <a:off x="4547829" y="2552099"/>
              <a:ext cx="266289" cy="256114"/>
            </a:xfrm>
            <a:prstGeom prst="rect">
              <a:avLst/>
            </a:prstGeom>
            <a:solidFill>
              <a:schemeClr val="bg1">
                <a:lumMod val="65000"/>
                <a:alpha val="94000"/>
              </a:schemeClr>
            </a:solidFill>
            <a:ln w="12700">
              <a:noFill/>
              <a:miter lim="800000"/>
              <a:headEnd/>
              <a:tailEnd/>
            </a:ln>
          </p:spPr>
        </p:pic>
        <p:pic>
          <p:nvPicPr>
            <p:cNvPr id="221207" name="Picture 21"/>
            <p:cNvPicPr>
              <a:picLocks noChangeAspect="1" noChangeArrowheads="1"/>
            </p:cNvPicPr>
            <p:nvPr/>
          </p:nvPicPr>
          <p:blipFill>
            <a:blip r:embed="rId4" cstate="screen"/>
            <a:srcRect/>
            <a:stretch>
              <a:fillRect/>
            </a:stretch>
          </p:blipFill>
          <p:spPr bwMode="auto">
            <a:xfrm>
              <a:off x="4748570" y="2157072"/>
              <a:ext cx="266292" cy="256117"/>
            </a:xfrm>
            <a:prstGeom prst="rect">
              <a:avLst/>
            </a:prstGeom>
            <a:solidFill>
              <a:schemeClr val="bg1">
                <a:lumMod val="65000"/>
                <a:alpha val="94000"/>
              </a:schemeClr>
            </a:solidFill>
            <a:ln w="12700">
              <a:noFill/>
              <a:miter lim="800000"/>
              <a:headEnd/>
              <a:tailEnd/>
            </a:ln>
          </p:spPr>
        </p:pic>
      </p:grpSp>
      <p:sp>
        <p:nvSpPr>
          <p:cNvPr id="18437" name="Rectangle 41"/>
          <p:cNvSpPr>
            <a:spLocks/>
          </p:cNvSpPr>
          <p:nvPr/>
        </p:nvSpPr>
        <p:spPr bwMode="auto">
          <a:xfrm>
            <a:off x="3854450" y="3998913"/>
            <a:ext cx="717550" cy="304800"/>
          </a:xfrm>
          <a:prstGeom prst="rect">
            <a:avLst/>
          </a:prstGeom>
          <a:noFill/>
          <a:ln w="12700" algn="ctr">
            <a:noFill/>
            <a:miter lim="800000"/>
            <a:headEnd/>
            <a:tailEnd/>
          </a:ln>
        </p:spPr>
        <p:txBody>
          <a:bodyPr wrap="none" lIns="0" tIns="0" rIns="0" bIns="0">
            <a:spAutoFit/>
          </a:bodyPr>
          <a:lstStyle/>
          <a:p>
            <a:pPr algn="ctr"/>
            <a:r>
              <a:rPr lang="en-US" sz="1000" dirty="0" err="1">
                <a:solidFill>
                  <a:srgbClr val="002060"/>
                </a:solidFill>
                <a:ea typeface="Calibri" pitchFamily="34" charset="0"/>
                <a:cs typeface="Arial" pitchFamily="34" charset="0"/>
                <a:sym typeface="Calibri" pitchFamily="34" charset="0"/>
              </a:rPr>
              <a:t>Clonal</a:t>
            </a:r>
            <a:r>
              <a:rPr lang="en-US" sz="1000" dirty="0">
                <a:solidFill>
                  <a:srgbClr val="002060"/>
                </a:solidFill>
                <a:ea typeface="Calibri" pitchFamily="34" charset="0"/>
                <a:cs typeface="Arial" pitchFamily="34" charset="0"/>
                <a:sym typeface="Calibri" pitchFamily="34" charset="0"/>
              </a:rPr>
              <a:t> </a:t>
            </a:r>
          </a:p>
          <a:p>
            <a:pPr algn="ctr"/>
            <a:r>
              <a:rPr lang="en-US" sz="1000" dirty="0">
                <a:solidFill>
                  <a:srgbClr val="002060"/>
                </a:solidFill>
                <a:ea typeface="Calibri" pitchFamily="34" charset="0"/>
                <a:cs typeface="Arial" pitchFamily="34" charset="0"/>
                <a:sym typeface="Calibri" pitchFamily="34" charset="0"/>
              </a:rPr>
              <a:t>Amplification</a:t>
            </a:r>
          </a:p>
        </p:txBody>
      </p:sp>
      <p:sp>
        <p:nvSpPr>
          <p:cNvPr id="18438" name="Line 23"/>
          <p:cNvSpPr>
            <a:spLocks noChangeShapeType="1"/>
          </p:cNvSpPr>
          <p:nvPr/>
        </p:nvSpPr>
        <p:spPr bwMode="auto">
          <a:xfrm flipH="1">
            <a:off x="589915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39" name="Rectangle 41"/>
          <p:cNvSpPr>
            <a:spLocks/>
          </p:cNvSpPr>
          <p:nvPr/>
        </p:nvSpPr>
        <p:spPr bwMode="auto">
          <a:xfrm>
            <a:off x="4572000" y="3881735"/>
            <a:ext cx="1585912" cy="461665"/>
          </a:xfrm>
          <a:prstGeom prst="rect">
            <a:avLst/>
          </a:prstGeom>
          <a:noFill/>
          <a:ln w="12700" algn="ctr">
            <a:noFill/>
            <a:miter lim="800000"/>
            <a:headEnd/>
            <a:tailEnd/>
          </a:ln>
        </p:spPr>
        <p:txBody>
          <a:bodyPr wrap="square" lIns="0" tIns="0" rIns="0" bIns="0">
            <a:spAutoFit/>
          </a:bodyPr>
          <a:lstStyle/>
          <a:p>
            <a:pPr algn="ctr"/>
            <a:r>
              <a:rPr lang="en-US" sz="1000" dirty="0">
                <a:solidFill>
                  <a:srgbClr val="002060"/>
                </a:solidFill>
                <a:ea typeface="Calibri" pitchFamily="34" charset="0"/>
                <a:cs typeface="Arial" pitchFamily="34" charset="0"/>
                <a:sym typeface="Calibri" pitchFamily="34" charset="0"/>
              </a:rPr>
              <a:t> </a:t>
            </a:r>
            <a:r>
              <a:rPr lang="en-US" sz="1000" dirty="0" smtClean="0">
                <a:solidFill>
                  <a:srgbClr val="002060"/>
                </a:solidFill>
                <a:ea typeface="Calibri" pitchFamily="34" charset="0"/>
                <a:cs typeface="Arial" pitchFamily="34" charset="0"/>
                <a:sym typeface="Calibri" pitchFamily="34" charset="0"/>
              </a:rPr>
              <a:t>Isolate Positive </a:t>
            </a:r>
            <a:endParaRPr lang="en-US" sz="1000" dirty="0">
              <a:solidFill>
                <a:srgbClr val="002060"/>
              </a:solidFill>
              <a:ea typeface="Calibri" pitchFamily="34" charset="0"/>
              <a:cs typeface="Arial" pitchFamily="34" charset="0"/>
              <a:sym typeface="Calibri" pitchFamily="34" charset="0"/>
            </a:endParaRPr>
          </a:p>
          <a:p>
            <a:pPr algn="ctr"/>
            <a:r>
              <a:rPr lang="en-US" sz="1000" dirty="0">
                <a:solidFill>
                  <a:srgbClr val="002060"/>
                </a:solidFill>
                <a:ea typeface="Calibri" pitchFamily="34" charset="0"/>
                <a:cs typeface="Arial" pitchFamily="34" charset="0"/>
                <a:sym typeface="Calibri" pitchFamily="34" charset="0"/>
              </a:rPr>
              <a:t>Ion Sphere™</a:t>
            </a:r>
            <a:r>
              <a:rPr lang="en-US" sz="1000" dirty="0">
                <a:solidFill>
                  <a:srgbClr val="002060"/>
                </a:solidFill>
                <a:ea typeface="Calibri" pitchFamily="34" charset="0"/>
                <a:cs typeface="Arial" pitchFamily="34" charset="0"/>
              </a:rPr>
              <a:t> </a:t>
            </a:r>
            <a:endParaRPr lang="en-US" sz="1000" dirty="0" smtClean="0">
              <a:solidFill>
                <a:srgbClr val="002060"/>
              </a:solidFill>
              <a:ea typeface="Calibri" pitchFamily="34" charset="0"/>
              <a:cs typeface="Arial" pitchFamily="34" charset="0"/>
            </a:endParaRPr>
          </a:p>
          <a:p>
            <a:pPr algn="ctr"/>
            <a:r>
              <a:rPr lang="en-US" sz="1000" dirty="0" smtClean="0">
                <a:solidFill>
                  <a:srgbClr val="002060"/>
                </a:solidFill>
                <a:ea typeface="Calibri" pitchFamily="34" charset="0"/>
                <a:cs typeface="Arial" pitchFamily="34" charset="0"/>
              </a:rPr>
              <a:t>Particles</a:t>
            </a:r>
            <a:endParaRPr lang="en-US" sz="1000" dirty="0">
              <a:solidFill>
                <a:srgbClr val="002060"/>
              </a:solidFill>
              <a:ea typeface="Calibri" pitchFamily="34" charset="0"/>
              <a:cs typeface="Arial" pitchFamily="34" charset="0"/>
              <a:sym typeface="Calibri" pitchFamily="34" charset="0"/>
            </a:endParaRPr>
          </a:p>
        </p:txBody>
      </p:sp>
      <p:grpSp>
        <p:nvGrpSpPr>
          <p:cNvPr id="3" name="Group 94"/>
          <p:cNvGrpSpPr>
            <a:grpSpLocks/>
          </p:cNvGrpSpPr>
          <p:nvPr/>
        </p:nvGrpSpPr>
        <p:grpSpPr bwMode="auto">
          <a:xfrm>
            <a:off x="4800600" y="2987675"/>
            <a:ext cx="939800" cy="711200"/>
            <a:chOff x="3024" y="3052"/>
            <a:chExt cx="592" cy="448"/>
          </a:xfrm>
        </p:grpSpPr>
        <p:pic>
          <p:nvPicPr>
            <p:cNvPr id="18500" name="Picture 43"/>
            <p:cNvPicPr>
              <a:picLocks noChangeArrowheads="1"/>
            </p:cNvPicPr>
            <p:nvPr/>
          </p:nvPicPr>
          <p:blipFill>
            <a:blip r:embed="rId5" cstate="screen"/>
            <a:srcRect/>
            <a:stretch>
              <a:fillRect/>
            </a:stretch>
          </p:blipFill>
          <p:spPr bwMode="auto">
            <a:xfrm>
              <a:off x="3024" y="3150"/>
              <a:ext cx="350" cy="350"/>
            </a:xfrm>
            <a:prstGeom prst="rect">
              <a:avLst/>
            </a:prstGeom>
            <a:noFill/>
            <a:ln w="12700">
              <a:noFill/>
              <a:miter lim="800000"/>
              <a:headEnd/>
              <a:tailEnd/>
            </a:ln>
          </p:spPr>
        </p:pic>
        <p:pic>
          <p:nvPicPr>
            <p:cNvPr id="18501" name="Picture 43"/>
            <p:cNvPicPr>
              <a:picLocks noChangeArrowheads="1"/>
            </p:cNvPicPr>
            <p:nvPr/>
          </p:nvPicPr>
          <p:blipFill>
            <a:blip r:embed="rId6" cstate="screen"/>
            <a:srcRect/>
            <a:stretch>
              <a:fillRect/>
            </a:stretch>
          </p:blipFill>
          <p:spPr bwMode="auto">
            <a:xfrm>
              <a:off x="3260" y="3052"/>
              <a:ext cx="356" cy="356"/>
            </a:xfrm>
            <a:prstGeom prst="rect">
              <a:avLst/>
            </a:prstGeom>
            <a:noFill/>
            <a:ln w="12700">
              <a:noFill/>
              <a:miter lim="800000"/>
              <a:headEnd/>
              <a:tailEnd/>
            </a:ln>
          </p:spPr>
        </p:pic>
      </p:grpSp>
      <p:pic>
        <p:nvPicPr>
          <p:cNvPr id="18441" name="Picture 1"/>
          <p:cNvPicPr>
            <a:picLocks noChangeAspect="1" noChangeArrowheads="1"/>
          </p:cNvPicPr>
          <p:nvPr/>
        </p:nvPicPr>
        <p:blipFill>
          <a:blip r:embed="rId7" cstate="screen"/>
          <a:srcRect/>
          <a:stretch>
            <a:fillRect/>
          </a:stretch>
        </p:blipFill>
        <p:spPr bwMode="auto">
          <a:xfrm>
            <a:off x="7543800" y="2994025"/>
            <a:ext cx="1479550" cy="698500"/>
          </a:xfrm>
          <a:prstGeom prst="rect">
            <a:avLst/>
          </a:prstGeom>
          <a:noFill/>
          <a:ln w="9525">
            <a:noFill/>
            <a:miter lim="800000"/>
            <a:headEnd/>
            <a:tailEnd/>
          </a:ln>
        </p:spPr>
      </p:pic>
      <p:sp>
        <p:nvSpPr>
          <p:cNvPr id="18442" name="Line 23"/>
          <p:cNvSpPr>
            <a:spLocks noChangeShapeType="1"/>
          </p:cNvSpPr>
          <p:nvPr/>
        </p:nvSpPr>
        <p:spPr bwMode="auto">
          <a:xfrm flipH="1">
            <a:off x="44958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3" name="Line 23"/>
          <p:cNvSpPr>
            <a:spLocks noChangeShapeType="1"/>
          </p:cNvSpPr>
          <p:nvPr/>
        </p:nvSpPr>
        <p:spPr bwMode="auto">
          <a:xfrm flipH="1">
            <a:off x="7239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sp>
        <p:nvSpPr>
          <p:cNvPr id="18444" name="Rectangle 41"/>
          <p:cNvSpPr>
            <a:spLocks/>
          </p:cNvSpPr>
          <p:nvPr/>
        </p:nvSpPr>
        <p:spPr bwMode="auto">
          <a:xfrm>
            <a:off x="6419865" y="3998913"/>
            <a:ext cx="819135" cy="307777"/>
          </a:xfrm>
          <a:prstGeom prst="rect">
            <a:avLst/>
          </a:prstGeom>
          <a:noFill/>
          <a:ln w="12700">
            <a:noFill/>
            <a:miter lim="800000"/>
            <a:headEnd/>
            <a:tailEnd/>
          </a:ln>
        </p:spPr>
        <p:txBody>
          <a:bodyPr wrap="none" lIns="0" tIns="0" rIns="0" bIns="0">
            <a:spAutoFit/>
          </a:bodyPr>
          <a:lstStyle/>
          <a:p>
            <a:pPr algn="ctr"/>
            <a:r>
              <a:rPr lang="en-US" sz="1000" dirty="0">
                <a:solidFill>
                  <a:srgbClr val="002060"/>
                </a:solidFill>
                <a:ea typeface="Calibri" pitchFamily="34" charset="0"/>
                <a:cs typeface="Arial" pitchFamily="34" charset="0"/>
                <a:sym typeface="Calibri" pitchFamily="34" charset="0"/>
              </a:rPr>
              <a:t>Load Chip </a:t>
            </a:r>
          </a:p>
          <a:p>
            <a:pPr algn="ctr"/>
            <a:r>
              <a:rPr lang="en-US" sz="1000" dirty="0">
                <a:solidFill>
                  <a:srgbClr val="002060"/>
                </a:solidFill>
                <a:ea typeface="Calibri" pitchFamily="34" charset="0"/>
                <a:cs typeface="Arial" pitchFamily="34" charset="0"/>
                <a:sym typeface="Calibri" pitchFamily="34" charset="0"/>
              </a:rPr>
              <a:t>and Sequence</a:t>
            </a:r>
          </a:p>
        </p:txBody>
      </p:sp>
      <p:sp>
        <p:nvSpPr>
          <p:cNvPr id="18445" name="Rectangle 39"/>
          <p:cNvSpPr>
            <a:spLocks/>
          </p:cNvSpPr>
          <p:nvPr/>
        </p:nvSpPr>
        <p:spPr bwMode="auto">
          <a:xfrm>
            <a:off x="2958324" y="3997325"/>
            <a:ext cx="488916" cy="307777"/>
          </a:xfrm>
          <a:prstGeom prst="rect">
            <a:avLst/>
          </a:prstGeom>
          <a:noFill/>
          <a:ln w="12700" algn="ctr">
            <a:noFill/>
            <a:miter lim="800000"/>
            <a:headEnd/>
            <a:tailEnd/>
          </a:ln>
        </p:spPr>
        <p:txBody>
          <a:bodyPr wrap="none" lIns="0" tIns="0" rIns="0" bIns="0">
            <a:spAutoFit/>
          </a:bodyPr>
          <a:lstStyle/>
          <a:p>
            <a:pPr algn="ctr"/>
            <a:r>
              <a:rPr lang="en-US" sz="1000" dirty="0">
                <a:solidFill>
                  <a:srgbClr val="002060"/>
                </a:solidFill>
                <a:ea typeface="Calibri" pitchFamily="34" charset="0"/>
                <a:cs typeface="Arial" pitchFamily="34" charset="0"/>
                <a:sym typeface="Calibri" pitchFamily="34" charset="0"/>
              </a:rPr>
              <a:t>Prepare </a:t>
            </a:r>
          </a:p>
          <a:p>
            <a:pPr algn="ctr"/>
            <a:r>
              <a:rPr lang="en-US" sz="1000" dirty="0">
                <a:solidFill>
                  <a:srgbClr val="002060"/>
                </a:solidFill>
                <a:ea typeface="Calibri" pitchFamily="34" charset="0"/>
                <a:cs typeface="Arial" pitchFamily="34" charset="0"/>
                <a:sym typeface="Calibri" pitchFamily="34" charset="0"/>
              </a:rPr>
              <a:t>Library</a:t>
            </a:r>
          </a:p>
        </p:txBody>
      </p:sp>
      <p:grpSp>
        <p:nvGrpSpPr>
          <p:cNvPr id="4" name="Group 93"/>
          <p:cNvGrpSpPr>
            <a:grpSpLocks/>
          </p:cNvGrpSpPr>
          <p:nvPr/>
        </p:nvGrpSpPr>
        <p:grpSpPr bwMode="auto">
          <a:xfrm>
            <a:off x="2794000" y="2905125"/>
            <a:ext cx="701675" cy="877888"/>
            <a:chOff x="1983" y="1204"/>
            <a:chExt cx="720" cy="703"/>
          </a:xfrm>
        </p:grpSpPr>
        <p:grpSp>
          <p:nvGrpSpPr>
            <p:cNvPr id="5" name="Group 74"/>
            <p:cNvGrpSpPr>
              <a:grpSpLocks/>
            </p:cNvGrpSpPr>
            <p:nvPr/>
          </p:nvGrpSpPr>
          <p:grpSpPr bwMode="auto">
            <a:xfrm>
              <a:off x="1983" y="1437"/>
              <a:ext cx="346" cy="199"/>
              <a:chOff x="-331878" y="4219448"/>
              <a:chExt cx="1295400" cy="391506"/>
            </a:xfrm>
          </p:grpSpPr>
          <p:sp>
            <p:nvSpPr>
              <p:cNvPr id="87" name="Freeform 86"/>
              <p:cNvSpPr/>
              <p:nvPr/>
            </p:nvSpPr>
            <p:spPr>
              <a:xfrm>
                <a:off x="-209904" y="4243748"/>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9" name="Rectangle 88"/>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0" name="Rectangle 89"/>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7" name="Group 57"/>
            <p:cNvGrpSpPr>
              <a:grpSpLocks/>
            </p:cNvGrpSpPr>
            <p:nvPr/>
          </p:nvGrpSpPr>
          <p:grpSpPr bwMode="auto">
            <a:xfrm>
              <a:off x="2350" y="1499"/>
              <a:ext cx="353" cy="174"/>
              <a:chOff x="734922" y="4495800"/>
              <a:chExt cx="560478" cy="277206"/>
            </a:xfrm>
          </p:grpSpPr>
          <p:sp>
            <p:nvSpPr>
              <p:cNvPr id="62" name="Freeform 61"/>
              <p:cNvSpPr/>
              <p:nvPr/>
            </p:nvSpPr>
            <p:spPr>
              <a:xfrm>
                <a:off x="788468" y="4513916"/>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3" name="Rectangle 62"/>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68" name="Rectangle 6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8" name="Group 74"/>
            <p:cNvGrpSpPr>
              <a:grpSpLocks/>
            </p:cNvGrpSpPr>
            <p:nvPr/>
          </p:nvGrpSpPr>
          <p:grpSpPr bwMode="auto">
            <a:xfrm>
              <a:off x="2319" y="1293"/>
              <a:ext cx="346" cy="199"/>
              <a:chOff x="-331878" y="4219448"/>
              <a:chExt cx="1295400" cy="391506"/>
            </a:xfrm>
          </p:grpSpPr>
          <p:sp>
            <p:nvSpPr>
              <p:cNvPr id="76" name="Freeform 75"/>
              <p:cNvSpPr/>
              <p:nvPr/>
            </p:nvSpPr>
            <p:spPr>
              <a:xfrm>
                <a:off x="-211529" y="4244433"/>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7" name="Rectangle 76"/>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8" name="Rectangle 77"/>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10</a:t>
                </a:r>
              </a:p>
            </p:txBody>
          </p:sp>
        </p:grpSp>
        <p:grpSp>
          <p:nvGrpSpPr>
            <p:cNvPr id="9" name="Group 78"/>
            <p:cNvGrpSpPr>
              <a:grpSpLocks/>
            </p:cNvGrpSpPr>
            <p:nvPr/>
          </p:nvGrpSpPr>
          <p:grpSpPr bwMode="auto">
            <a:xfrm>
              <a:off x="2319" y="1204"/>
              <a:ext cx="346" cy="199"/>
              <a:chOff x="-331878" y="4219448"/>
              <a:chExt cx="1295400" cy="391506"/>
            </a:xfrm>
          </p:grpSpPr>
          <p:sp>
            <p:nvSpPr>
              <p:cNvPr id="80" name="Freeform 79"/>
              <p:cNvSpPr/>
              <p:nvPr/>
            </p:nvSpPr>
            <p:spPr>
              <a:xfrm>
                <a:off x="-211529" y="4244458"/>
                <a:ext cx="1006289" cy="367649"/>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81" name="Rectangle 80"/>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2" name="Rectangle 81"/>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0" name="Group 70"/>
            <p:cNvGrpSpPr>
              <a:grpSpLocks/>
            </p:cNvGrpSpPr>
            <p:nvPr/>
          </p:nvGrpSpPr>
          <p:grpSpPr bwMode="auto">
            <a:xfrm>
              <a:off x="2350" y="1588"/>
              <a:ext cx="353" cy="175"/>
              <a:chOff x="734922" y="4495800"/>
              <a:chExt cx="560478" cy="277206"/>
            </a:xfrm>
          </p:grpSpPr>
          <p:sp>
            <p:nvSpPr>
              <p:cNvPr id="75" name="Freeform 74"/>
              <p:cNvSpPr/>
              <p:nvPr/>
            </p:nvSpPr>
            <p:spPr>
              <a:xfrm>
                <a:off x="788468" y="4513792"/>
                <a:ext cx="431928" cy="259767"/>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79" name="Rectangle 7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85" name="Rectangle 84"/>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1" name="Group 65"/>
            <p:cNvGrpSpPr>
              <a:grpSpLocks/>
            </p:cNvGrpSpPr>
            <p:nvPr/>
          </p:nvGrpSpPr>
          <p:grpSpPr bwMode="auto">
            <a:xfrm>
              <a:off x="2014" y="1643"/>
              <a:ext cx="353" cy="174"/>
              <a:chOff x="734922" y="4495800"/>
              <a:chExt cx="560478" cy="277206"/>
            </a:xfrm>
          </p:grpSpPr>
          <p:sp>
            <p:nvSpPr>
              <p:cNvPr id="67" name="Freeform 66"/>
              <p:cNvSpPr/>
              <p:nvPr/>
            </p:nvSpPr>
            <p:spPr>
              <a:xfrm>
                <a:off x="789157" y="4513358"/>
                <a:ext cx="431928" cy="259234"/>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69" name="Rectangle 68"/>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72" name="Rectangle 71"/>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2" name="Group 78"/>
            <p:cNvGrpSpPr>
              <a:grpSpLocks/>
            </p:cNvGrpSpPr>
            <p:nvPr/>
          </p:nvGrpSpPr>
          <p:grpSpPr bwMode="auto">
            <a:xfrm>
              <a:off x="1983" y="1348"/>
              <a:ext cx="346" cy="199"/>
              <a:chOff x="-331878" y="4219448"/>
              <a:chExt cx="1295400" cy="391506"/>
            </a:xfrm>
          </p:grpSpPr>
          <p:sp>
            <p:nvSpPr>
              <p:cNvPr id="92" name="Freeform 91"/>
              <p:cNvSpPr/>
              <p:nvPr/>
            </p:nvSpPr>
            <p:spPr>
              <a:xfrm>
                <a:off x="-209904" y="4243773"/>
                <a:ext cx="1000188" cy="36764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3" name="Rectangle 92"/>
              <p:cNvSpPr/>
              <p:nvPr/>
            </p:nvSpPr>
            <p:spPr>
              <a:xfrm>
                <a:off x="734922" y="4295648"/>
                <a:ext cx="228600" cy="76200"/>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4" name="Rectangle 93"/>
              <p:cNvSpPr/>
              <p:nvPr/>
            </p:nvSpPr>
            <p:spPr>
              <a:xfrm>
                <a:off x="-331878" y="4219448"/>
                <a:ext cx="228600" cy="76200"/>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nvGrpSpPr>
            <p:cNvPr id="13" name="Group 94"/>
            <p:cNvGrpSpPr>
              <a:grpSpLocks/>
            </p:cNvGrpSpPr>
            <p:nvPr/>
          </p:nvGrpSpPr>
          <p:grpSpPr bwMode="auto">
            <a:xfrm>
              <a:off x="2014" y="1732"/>
              <a:ext cx="353" cy="175"/>
              <a:chOff x="734922" y="4495800"/>
              <a:chExt cx="560478" cy="277206"/>
            </a:xfrm>
          </p:grpSpPr>
          <p:sp>
            <p:nvSpPr>
              <p:cNvPr id="96" name="Freeform 95"/>
              <p:cNvSpPr/>
              <p:nvPr/>
            </p:nvSpPr>
            <p:spPr>
              <a:xfrm>
                <a:off x="789157" y="4513238"/>
                <a:ext cx="431928" cy="259768"/>
              </a:xfrm>
              <a:custGeom>
                <a:avLst/>
                <a:gdLst>
                  <a:gd name="connsiteX0" fmla="*/ 0 w 562707"/>
                  <a:gd name="connsiteY0" fmla="*/ 0 h 221566"/>
                  <a:gd name="connsiteX1" fmla="*/ 182880 w 562707"/>
                  <a:gd name="connsiteY1" fmla="*/ 211015 h 221566"/>
                  <a:gd name="connsiteX2" fmla="*/ 337624 w 562707"/>
                  <a:gd name="connsiteY2" fmla="*/ 63305 h 221566"/>
                  <a:gd name="connsiteX3" fmla="*/ 464234 w 562707"/>
                  <a:gd name="connsiteY3" fmla="*/ 175846 h 221566"/>
                  <a:gd name="connsiteX4" fmla="*/ 562707 w 562707"/>
                  <a:gd name="connsiteY4" fmla="*/ 77372 h 22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07" h="221566">
                    <a:moveTo>
                      <a:pt x="0" y="0"/>
                    </a:moveTo>
                    <a:cubicBezTo>
                      <a:pt x="63304" y="100232"/>
                      <a:pt x="126609" y="200464"/>
                      <a:pt x="182880" y="211015"/>
                    </a:cubicBezTo>
                    <a:cubicBezTo>
                      <a:pt x="239151" y="221566"/>
                      <a:pt x="290732" y="69166"/>
                      <a:pt x="337624" y="63305"/>
                    </a:cubicBezTo>
                    <a:cubicBezTo>
                      <a:pt x="384516" y="57444"/>
                      <a:pt x="426720" y="173502"/>
                      <a:pt x="464234" y="175846"/>
                    </a:cubicBezTo>
                    <a:cubicBezTo>
                      <a:pt x="501748" y="178190"/>
                      <a:pt x="514643" y="101991"/>
                      <a:pt x="562707" y="77372"/>
                    </a:cubicBezTo>
                  </a:path>
                </a:pathLst>
              </a:custGeom>
              <a:ln w="2222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a:solidFill>
                    <a:schemeClr val="bg1"/>
                  </a:solidFill>
                  <a:latin typeface="Arial" pitchFamily="34" charset="0"/>
                  <a:cs typeface="Arial" pitchFamily="34" charset="0"/>
                </a:endParaRPr>
              </a:p>
            </p:txBody>
          </p:sp>
          <p:sp>
            <p:nvSpPr>
              <p:cNvPr id="97" name="Rectangle 96"/>
              <p:cNvSpPr/>
              <p:nvPr/>
            </p:nvSpPr>
            <p:spPr>
              <a:xfrm>
                <a:off x="1196492" y="4549753"/>
                <a:ext cx="98908" cy="53953"/>
              </a:xfrm>
              <a:prstGeom prst="rect">
                <a:avLst/>
              </a:prstGeom>
              <a:solidFill>
                <a:schemeClr val="accent2"/>
              </a:solidFill>
              <a:ln>
                <a:solidFill>
                  <a:schemeClr val="accent2"/>
                </a:solidFill>
              </a:ln>
              <a:scene3d>
                <a:camera prst="orthographicFront">
                  <a:rot lat="0" lon="0"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sp>
            <p:nvSpPr>
              <p:cNvPr id="98" name="Rectangle 97"/>
              <p:cNvSpPr/>
              <p:nvPr/>
            </p:nvSpPr>
            <p:spPr>
              <a:xfrm>
                <a:off x="734922" y="4495800"/>
                <a:ext cx="98908" cy="53953"/>
              </a:xfrm>
              <a:prstGeom prst="rect">
                <a:avLst/>
              </a:prstGeom>
              <a:solidFill>
                <a:schemeClr val="accent3"/>
              </a:solidFill>
              <a:ln>
                <a:solidFill>
                  <a:schemeClr val="accent3"/>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chemeClr val="bg1"/>
                  </a:solidFill>
                  <a:latin typeface="Arial" pitchFamily="34" charset="0"/>
                  <a:cs typeface="Arial" pitchFamily="34" charset="0"/>
                </a:endParaRPr>
              </a:p>
            </p:txBody>
          </p:sp>
        </p:grpSp>
      </p:grpSp>
      <p:grpSp>
        <p:nvGrpSpPr>
          <p:cNvPr id="14" name="Group 37"/>
          <p:cNvGrpSpPr>
            <a:grpSpLocks/>
          </p:cNvGrpSpPr>
          <p:nvPr/>
        </p:nvGrpSpPr>
        <p:grpSpPr bwMode="auto">
          <a:xfrm>
            <a:off x="6350" y="1038225"/>
            <a:ext cx="2543175" cy="839788"/>
            <a:chOff x="961002" y="1371600"/>
            <a:chExt cx="2544198" cy="839703"/>
          </a:xfrm>
        </p:grpSpPr>
        <p:sp>
          <p:nvSpPr>
            <p:cNvPr id="31" name="Rounded Rectangle 30"/>
            <p:cNvSpPr/>
            <p:nvPr/>
          </p:nvSpPr>
          <p:spPr bwMode="auto">
            <a:xfrm>
              <a:off x="1067408" y="1479539"/>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DNA</a:t>
              </a:r>
            </a:p>
          </p:txBody>
        </p:sp>
        <p:sp>
          <p:nvSpPr>
            <p:cNvPr id="32" name="Rounded Rectangle 31"/>
            <p:cNvSpPr/>
            <p:nvPr/>
          </p:nvSpPr>
          <p:spPr>
            <a:xfrm>
              <a:off x="961002" y="1371600"/>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A</a:t>
              </a:r>
            </a:p>
          </p:txBody>
        </p:sp>
        <p:pic>
          <p:nvPicPr>
            <p:cNvPr id="6" name="Picture 5" descr="human genome DNA.png"/>
            <p:cNvPicPr>
              <a:picLocks noChangeAspect="1"/>
            </p:cNvPicPr>
            <p:nvPr/>
          </p:nvPicPr>
          <p:blipFill>
            <a:blip r:embed="rId8" cstate="email">
              <a:duotone>
                <a:prstClr val="black"/>
                <a:schemeClr val="accent1">
                  <a:tint val="45000"/>
                  <a:satMod val="400000"/>
                </a:schemeClr>
              </a:duotone>
            </a:blip>
            <a:srcRect/>
            <a:stretch>
              <a:fillRect/>
            </a:stretch>
          </p:blipFill>
          <p:spPr>
            <a:xfrm>
              <a:off x="2479994" y="1584960"/>
              <a:ext cx="949006" cy="548640"/>
            </a:xfrm>
            <a:prstGeom prst="rect">
              <a:avLst/>
            </a:prstGeom>
          </p:spPr>
        </p:pic>
      </p:grpSp>
      <p:sp>
        <p:nvSpPr>
          <p:cNvPr id="25" name="Rounded Rectangle 24"/>
          <p:cNvSpPr/>
          <p:nvPr/>
        </p:nvSpPr>
        <p:spPr bwMode="auto">
          <a:xfrm>
            <a:off x="112713" y="417195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Sequencing</a:t>
            </a:r>
          </a:p>
        </p:txBody>
      </p:sp>
      <p:sp>
        <p:nvSpPr>
          <p:cNvPr id="26" name="Rounded Rectangle 25"/>
          <p:cNvSpPr/>
          <p:nvPr/>
        </p:nvSpPr>
        <p:spPr>
          <a:xfrm>
            <a:off x="6350" y="406400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D</a:t>
            </a:r>
          </a:p>
        </p:txBody>
      </p:sp>
      <p:sp>
        <p:nvSpPr>
          <p:cNvPr id="22" name="Rounded Rectangle 21"/>
          <p:cNvSpPr/>
          <p:nvPr/>
        </p:nvSpPr>
        <p:spPr bwMode="auto">
          <a:xfrm>
            <a:off x="112713" y="3162300"/>
            <a:ext cx="2436812"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Template Prep</a:t>
            </a:r>
          </a:p>
        </p:txBody>
      </p:sp>
      <p:sp>
        <p:nvSpPr>
          <p:cNvPr id="23" name="Rounded Rectangle 22"/>
          <p:cNvSpPr/>
          <p:nvPr/>
        </p:nvSpPr>
        <p:spPr>
          <a:xfrm>
            <a:off x="6350" y="3054350"/>
            <a:ext cx="228600"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C</a:t>
            </a:r>
          </a:p>
        </p:txBody>
      </p:sp>
      <p:grpSp>
        <p:nvGrpSpPr>
          <p:cNvPr id="15" name="Group 36"/>
          <p:cNvGrpSpPr>
            <a:grpSpLocks/>
          </p:cNvGrpSpPr>
          <p:nvPr/>
        </p:nvGrpSpPr>
        <p:grpSpPr bwMode="auto">
          <a:xfrm>
            <a:off x="6350" y="2046288"/>
            <a:ext cx="2543175" cy="839787"/>
            <a:chOff x="961002" y="2428954"/>
            <a:chExt cx="2544198" cy="839703"/>
          </a:xfrm>
        </p:grpSpPr>
        <p:sp>
          <p:nvSpPr>
            <p:cNvPr id="19" name="Rounded Rectangle 18"/>
            <p:cNvSpPr/>
            <p:nvPr/>
          </p:nvSpPr>
          <p:spPr bwMode="auto">
            <a:xfrm>
              <a:off x="1067408" y="2536893"/>
              <a:ext cx="2437792"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0" name="Rounded Rectangle 19"/>
            <p:cNvSpPr/>
            <p:nvPr/>
          </p:nvSpPr>
          <p:spPr>
            <a:xfrm>
              <a:off x="961002" y="2428954"/>
              <a:ext cx="228692"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B</a:t>
              </a:r>
            </a:p>
          </p:txBody>
        </p:sp>
        <p:pic>
          <p:nvPicPr>
            <p:cNvPr id="16" name="Picture 15" descr="dna_tami.png"/>
            <p:cNvPicPr>
              <a:picLocks noChangeAspect="1"/>
            </p:cNvPicPr>
            <p:nvPr/>
          </p:nvPicPr>
          <p:blipFill>
            <a:blip r:embed="rId9" cstate="email">
              <a:duotone>
                <a:prstClr val="black"/>
                <a:schemeClr val="accent1">
                  <a:tint val="45000"/>
                  <a:satMod val="400000"/>
                </a:schemeClr>
              </a:duotone>
            </a:blip>
            <a:stretch>
              <a:fillRect/>
            </a:stretch>
          </p:blipFill>
          <p:spPr>
            <a:xfrm flipH="1">
              <a:off x="2732421" y="2667000"/>
              <a:ext cx="772779" cy="548640"/>
            </a:xfrm>
            <a:prstGeom prst="rect">
              <a:avLst/>
            </a:prstGeom>
          </p:spPr>
        </p:pic>
      </p:grpSp>
      <p:grpSp>
        <p:nvGrpSpPr>
          <p:cNvPr id="17" name="Group 33"/>
          <p:cNvGrpSpPr>
            <a:grpSpLocks/>
          </p:cNvGrpSpPr>
          <p:nvPr/>
        </p:nvGrpSpPr>
        <p:grpSpPr bwMode="auto">
          <a:xfrm>
            <a:off x="0" y="5075238"/>
            <a:ext cx="2549525" cy="839787"/>
            <a:chOff x="954860" y="5601015"/>
            <a:chExt cx="2550340" cy="839703"/>
          </a:xfrm>
        </p:grpSpPr>
        <p:sp>
          <p:nvSpPr>
            <p:cNvPr id="28" name="Rounded Rectangle 27"/>
            <p:cNvSpPr/>
            <p:nvPr/>
          </p:nvSpPr>
          <p:spPr bwMode="auto">
            <a:xfrm>
              <a:off x="1066021" y="5708954"/>
              <a:ext cx="2439179" cy="731764"/>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Data</a:t>
              </a:r>
            </a:p>
          </p:txBody>
        </p:sp>
        <p:sp>
          <p:nvSpPr>
            <p:cNvPr id="29" name="Rounded Rectangle 28"/>
            <p:cNvSpPr/>
            <p:nvPr/>
          </p:nvSpPr>
          <p:spPr>
            <a:xfrm>
              <a:off x="954860" y="5601015"/>
              <a:ext cx="228673" cy="228577"/>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Arial" pitchFamily="34" charset="0"/>
                  <a:cs typeface="Arial" pitchFamily="34" charset="0"/>
                </a:rPr>
                <a:t>E</a:t>
              </a:r>
            </a:p>
          </p:txBody>
        </p:sp>
        <p:pic>
          <p:nvPicPr>
            <p:cNvPr id="18461" name="Picture 32"/>
            <p:cNvPicPr>
              <a:picLocks noChangeAspect="1" noChangeArrowheads="1"/>
            </p:cNvPicPr>
            <p:nvPr/>
          </p:nvPicPr>
          <p:blipFill>
            <a:blip r:embed="rId10" cstate="screen"/>
            <a:srcRect/>
            <a:stretch>
              <a:fillRect/>
            </a:stretch>
          </p:blipFill>
          <p:spPr bwMode="auto">
            <a:xfrm>
              <a:off x="2362200" y="5835032"/>
              <a:ext cx="1066799" cy="457200"/>
            </a:xfrm>
            <a:prstGeom prst="rect">
              <a:avLst/>
            </a:prstGeom>
            <a:noFill/>
            <a:ln w="12700">
              <a:noFill/>
              <a:miter lim="800000"/>
              <a:headEnd/>
              <a:tailEnd/>
            </a:ln>
          </p:spPr>
        </p:pic>
      </p:grpSp>
      <p:sp>
        <p:nvSpPr>
          <p:cNvPr id="18455" name="Line 23"/>
          <p:cNvSpPr>
            <a:spLocks noChangeShapeType="1"/>
          </p:cNvSpPr>
          <p:nvPr/>
        </p:nvSpPr>
        <p:spPr bwMode="auto">
          <a:xfrm flipH="1">
            <a:off x="3683000" y="3343275"/>
            <a:ext cx="279400" cy="0"/>
          </a:xfrm>
          <a:prstGeom prst="line">
            <a:avLst/>
          </a:prstGeom>
          <a:noFill/>
          <a:ln w="38100">
            <a:solidFill>
              <a:schemeClr val="accent4">
                <a:lumMod val="75000"/>
              </a:schemeClr>
            </a:solidFill>
            <a:miter lim="800000"/>
            <a:headEnd type="stealth" w="med" len="med"/>
            <a:tailEnd/>
          </a:ln>
        </p:spPr>
        <p:txBody>
          <a:bodyPr lIns="0" tIns="0" rIns="0" bIns="0"/>
          <a:lstStyle/>
          <a:p>
            <a:endParaRPr lang="en-US">
              <a:solidFill>
                <a:srgbClr val="002060"/>
              </a:solidFill>
              <a:cs typeface="Arial" pitchFamily="34" charset="0"/>
            </a:endParaRPr>
          </a:p>
        </p:txBody>
      </p:sp>
      <p:pic>
        <p:nvPicPr>
          <p:cNvPr id="18456" name="Picture 78" descr="proton_200x200"/>
          <p:cNvPicPr>
            <a:picLocks noChangeAspect="1" noChangeArrowheads="1"/>
          </p:cNvPicPr>
          <p:nvPr/>
        </p:nvPicPr>
        <p:blipFill>
          <a:blip r:embed="rId11" cstate="screen"/>
          <a:srcRect/>
          <a:stretch>
            <a:fillRect/>
          </a:stretch>
        </p:blipFill>
        <p:spPr bwMode="auto">
          <a:xfrm>
            <a:off x="1779588" y="4221163"/>
            <a:ext cx="606425" cy="606425"/>
          </a:xfrm>
          <a:prstGeom prst="rect">
            <a:avLst/>
          </a:prstGeom>
          <a:noFill/>
          <a:ln w="9525">
            <a:noFill/>
            <a:miter lim="800000"/>
            <a:headEnd/>
            <a:tailEnd/>
          </a:ln>
        </p:spPr>
      </p:pic>
      <p:pic>
        <p:nvPicPr>
          <p:cNvPr id="18457" name="Picture 79" descr="sequence_kit"/>
          <p:cNvPicPr>
            <a:picLocks noChangeAspect="1" noChangeArrowheads="1"/>
          </p:cNvPicPr>
          <p:nvPr/>
        </p:nvPicPr>
        <p:blipFill>
          <a:blip r:embed="rId12" cstate="screen"/>
          <a:srcRect/>
          <a:stretch>
            <a:fillRect/>
          </a:stretch>
        </p:blipFill>
        <p:spPr bwMode="auto">
          <a:xfrm>
            <a:off x="1673225" y="3190875"/>
            <a:ext cx="739775" cy="684213"/>
          </a:xfrm>
          <a:prstGeom prst="rect">
            <a:avLst/>
          </a:prstGeom>
          <a:noFill/>
          <a:ln w="9525">
            <a:noFill/>
            <a:miter lim="800000"/>
            <a:headEnd/>
            <a:tailEnd/>
          </a:ln>
        </p:spPr>
      </p:pic>
      <p:sp>
        <p:nvSpPr>
          <p:cNvPr id="74" name="AutoShape 81"/>
          <p:cNvSpPr>
            <a:spLocks noChangeArrowheads="1"/>
          </p:cNvSpPr>
          <p:nvPr/>
        </p:nvSpPr>
        <p:spPr bwMode="auto">
          <a:xfrm>
            <a:off x="2690813" y="2168525"/>
            <a:ext cx="966787" cy="2370138"/>
          </a:xfrm>
          <a:prstGeom prst="roundRect">
            <a:avLst>
              <a:gd name="adj" fmla="val 16667"/>
            </a:avLst>
          </a:prstGeom>
          <a:noFill/>
          <a:ln w="57150">
            <a:solidFill>
              <a:srgbClr val="CC3300"/>
            </a:solidFill>
            <a:round/>
            <a:headEnd/>
            <a:tailEnd/>
          </a:ln>
        </p:spPr>
        <p:txBody>
          <a:bodyPr wrap="none" anchor="ctr"/>
          <a:lstStyle/>
          <a:p>
            <a:endParaRPr lang="en-US">
              <a:solidFill>
                <a:srgbClr val="002060"/>
              </a:solidFill>
              <a:cs typeface="Arial" pitchFamily="34" charset="0"/>
            </a:endParaRPr>
          </a:p>
        </p:txBody>
      </p:sp>
      <p:pic>
        <p:nvPicPr>
          <p:cNvPr id="83"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33435" r="2316"/>
          <a:stretch/>
        </p:blipFill>
        <p:spPr bwMode="auto">
          <a:xfrm>
            <a:off x="6219935" y="2865681"/>
            <a:ext cx="1086310" cy="10463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82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p:cNvPicPr>
            <a:picLocks noChangeAspect="1" noChangeArrowheads="1"/>
          </p:cNvPicPr>
          <p:nvPr/>
        </p:nvPicPr>
        <p:blipFill>
          <a:blip r:embed="rId2" cstate="print"/>
          <a:srcRect r="54938"/>
          <a:stretch>
            <a:fillRect/>
          </a:stretch>
        </p:blipFill>
        <p:spPr bwMode="auto">
          <a:xfrm>
            <a:off x="339725" y="762000"/>
            <a:ext cx="4724400" cy="3216275"/>
          </a:xfrm>
          <a:prstGeom prst="rect">
            <a:avLst/>
          </a:prstGeom>
          <a:noFill/>
          <a:ln w="9525">
            <a:noFill/>
            <a:miter lim="800000"/>
            <a:headEnd/>
            <a:tailEnd/>
          </a:ln>
        </p:spPr>
      </p:pic>
      <p:pic>
        <p:nvPicPr>
          <p:cNvPr id="102402" name="Picture 2"/>
          <p:cNvPicPr>
            <a:picLocks noChangeAspect="1" noChangeArrowheads="1"/>
          </p:cNvPicPr>
          <p:nvPr/>
        </p:nvPicPr>
        <p:blipFill>
          <a:blip r:embed="rId2" cstate="print"/>
          <a:srcRect l="46248" t="4878" b="7317"/>
          <a:stretch>
            <a:fillRect/>
          </a:stretch>
        </p:blipFill>
        <p:spPr bwMode="auto">
          <a:xfrm>
            <a:off x="339725" y="3692770"/>
            <a:ext cx="4635500" cy="2322512"/>
          </a:xfrm>
          <a:prstGeom prst="rect">
            <a:avLst/>
          </a:prstGeom>
          <a:noFill/>
          <a:ln w="9525">
            <a:noFill/>
            <a:miter lim="800000"/>
            <a:headEnd/>
            <a:tailEnd/>
          </a:ln>
        </p:spPr>
      </p:pic>
      <p:pic>
        <p:nvPicPr>
          <p:cNvPr id="11" name="Picture 1"/>
          <p:cNvPicPr>
            <a:picLocks noChangeAspect="1" noChangeArrowheads="1"/>
          </p:cNvPicPr>
          <p:nvPr/>
        </p:nvPicPr>
        <p:blipFill>
          <a:blip r:embed="rId3" cstate="print"/>
          <a:srcRect/>
          <a:stretch>
            <a:fillRect/>
          </a:stretch>
        </p:blipFill>
        <p:spPr bwMode="auto">
          <a:xfrm>
            <a:off x="5029200" y="1447800"/>
            <a:ext cx="3395048" cy="2633143"/>
          </a:xfrm>
          <a:prstGeom prst="rect">
            <a:avLst/>
          </a:prstGeom>
          <a:noFill/>
          <a:ln w="9525">
            <a:solidFill>
              <a:schemeClr val="tx2"/>
            </a:solidFill>
            <a:miter lim="800000"/>
            <a:headEnd/>
            <a:tailEnd/>
          </a:ln>
        </p:spPr>
      </p:pic>
      <p:pic>
        <p:nvPicPr>
          <p:cNvPr id="102408" name="Picture 15"/>
          <p:cNvPicPr>
            <a:picLocks noChangeAspect="1" noChangeArrowheads="1"/>
          </p:cNvPicPr>
          <p:nvPr/>
        </p:nvPicPr>
        <p:blipFill>
          <a:blip r:embed="rId4" cstate="print"/>
          <a:srcRect/>
          <a:stretch>
            <a:fillRect/>
          </a:stretch>
        </p:blipFill>
        <p:spPr bwMode="auto">
          <a:xfrm>
            <a:off x="6248400" y="3581400"/>
            <a:ext cx="2526249" cy="1800381"/>
          </a:xfrm>
          <a:prstGeom prst="rect">
            <a:avLst/>
          </a:prstGeom>
          <a:noFill/>
          <a:ln w="9525">
            <a:solidFill>
              <a:schemeClr val="tx2"/>
            </a:solidFill>
            <a:miter lim="800000"/>
            <a:headEnd/>
            <a:tailEnd/>
          </a:ln>
        </p:spPr>
      </p:pic>
      <p:sp>
        <p:nvSpPr>
          <p:cNvPr id="10" name="Text Box 10"/>
          <p:cNvSpPr txBox="1">
            <a:spLocks noChangeArrowheads="1"/>
          </p:cNvSpPr>
          <p:nvPr/>
        </p:nvSpPr>
        <p:spPr bwMode="auto">
          <a:xfrm>
            <a:off x="2299243" y="5927697"/>
            <a:ext cx="4602480" cy="307777"/>
          </a:xfrm>
          <a:prstGeom prst="rect">
            <a:avLst/>
          </a:prstGeom>
          <a:noFill/>
          <a:ln w="9525">
            <a:noFill/>
            <a:miter lim="800000"/>
            <a:headEnd/>
            <a:tailEnd/>
          </a:ln>
        </p:spPr>
        <p:txBody>
          <a:bodyPr wrap="square">
            <a:spAutoFit/>
          </a:bodyPr>
          <a:lstStyle/>
          <a:p>
            <a:pPr algn="ctr"/>
            <a:r>
              <a:rPr lang="en-US" sz="1400" dirty="0">
                <a:latin typeface="DIN Offc Pro" pitchFamily="34" charset="0"/>
              </a:rPr>
              <a:t>NOTE:  </a:t>
            </a:r>
            <a:r>
              <a:rPr lang="en-US" sz="1400" dirty="0" smtClean="0">
                <a:latin typeface="DIN Offc Pro" pitchFamily="34" charset="0"/>
              </a:rPr>
              <a:t>No Ion </a:t>
            </a:r>
            <a:r>
              <a:rPr lang="en-US" sz="1400" dirty="0">
                <a:latin typeface="DIN Offc Pro" pitchFamily="34" charset="0"/>
              </a:rPr>
              <a:t>Library Kit </a:t>
            </a:r>
            <a:r>
              <a:rPr lang="en-US" sz="1400" dirty="0" smtClean="0">
                <a:latin typeface="DIN Offc Pro" pitchFamily="34" charset="0"/>
              </a:rPr>
              <a:t>is needed </a:t>
            </a:r>
            <a:r>
              <a:rPr lang="en-US" sz="1400" dirty="0">
                <a:latin typeface="DIN Offc Pro" pitchFamily="34" charset="0"/>
              </a:rPr>
              <a:t>for </a:t>
            </a:r>
            <a:r>
              <a:rPr lang="en-US" sz="1400" dirty="0" smtClean="0">
                <a:latin typeface="DIN Offc Pro" pitchFamily="34" charset="0"/>
              </a:rPr>
              <a:t>Fusion Method.</a:t>
            </a:r>
            <a:endParaRPr lang="en-US" sz="1400" dirty="0">
              <a:latin typeface="DIN Offc Pro" pitchFamily="34" charset="0"/>
            </a:endParaRPr>
          </a:p>
        </p:txBody>
      </p:sp>
      <p:sp>
        <p:nvSpPr>
          <p:cNvPr id="13" name="Title 12"/>
          <p:cNvSpPr>
            <a:spLocks noGrp="1"/>
          </p:cNvSpPr>
          <p:nvPr>
            <p:ph type="title"/>
          </p:nvPr>
        </p:nvSpPr>
        <p:spPr/>
        <p:txBody>
          <a:bodyPr/>
          <a:lstStyle/>
          <a:p>
            <a:r>
              <a:rPr lang="en-US" dirty="0" smtClean="0"/>
              <a:t>DNA </a:t>
            </a:r>
            <a:r>
              <a:rPr lang="en-US" dirty="0" err="1" smtClean="0"/>
              <a:t>Amplicon</a:t>
            </a:r>
            <a:r>
              <a:rPr lang="en-US" dirty="0" smtClean="0"/>
              <a:t> Library: Fusion Method</a:t>
            </a:r>
            <a:endParaRPr lang="en-US" dirty="0"/>
          </a:p>
        </p:txBody>
      </p:sp>
    </p:spTree>
    <p:extLst>
      <p:ext uri="{BB962C8B-B14F-4D97-AF65-F5344CB8AC3E}">
        <p14:creationId xmlns:p14="http://schemas.microsoft.com/office/powerpoint/2010/main" val="3683588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Targeted Sequencing with </a:t>
            </a:r>
            <a:r>
              <a:rPr lang="en-US" sz="3600" dirty="0" err="1" smtClean="0"/>
              <a:t>Ampliseq</a:t>
            </a:r>
            <a:r>
              <a:rPr lang="en-US" sz="3600" baseline="30000" dirty="0" err="1" smtClean="0"/>
              <a:t>TM</a:t>
            </a:r>
            <a:endParaRPr lang="en-US" sz="3600" dirty="0"/>
          </a:p>
        </p:txBody>
      </p:sp>
    </p:spTree>
    <p:extLst>
      <p:ext uri="{BB962C8B-B14F-4D97-AF65-F5344CB8AC3E}">
        <p14:creationId xmlns:p14="http://schemas.microsoft.com/office/powerpoint/2010/main" val="25429847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2"/>
          <p:cNvSpPr txBox="1">
            <a:spLocks/>
          </p:cNvSpPr>
          <p:nvPr/>
        </p:nvSpPr>
        <p:spPr>
          <a:xfrm>
            <a:off x="0" y="-2605"/>
            <a:ext cx="9143999" cy="533400"/>
          </a:xfrm>
          <a:prstGeom prst="rect">
            <a:avLst/>
          </a:prstGeom>
          <a:solidFill>
            <a:schemeClr val="accent5"/>
          </a:solidFill>
        </p:spPr>
        <p:txBody>
          <a:bodyPr/>
          <a:lstStyle>
            <a:lvl1pPr algn="l" rtl="0" eaLnBrk="1" fontAlgn="base" hangingPunct="1">
              <a:lnSpc>
                <a:spcPct val="95000"/>
              </a:lnSpc>
              <a:spcBef>
                <a:spcPct val="0"/>
              </a:spcBef>
              <a:spcAft>
                <a:spcPct val="0"/>
              </a:spcAft>
              <a:defRPr sz="2400">
                <a:solidFill>
                  <a:schemeClr val="bg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r>
              <a:rPr lang="en-US" dirty="0" smtClean="0"/>
              <a:t>Ampliseq: So How Does it Work?</a:t>
            </a:r>
            <a:endParaRPr lang="en-US" dirty="0"/>
          </a:p>
        </p:txBody>
      </p:sp>
      <p:sp>
        <p:nvSpPr>
          <p:cNvPr id="111" name="Rectangle 110"/>
          <p:cNvSpPr/>
          <p:nvPr/>
        </p:nvSpPr>
        <p:spPr bwMode="auto">
          <a:xfrm>
            <a:off x="2644726" y="0"/>
            <a:ext cx="4135902" cy="14349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ndParaRPr>
          </a:p>
        </p:txBody>
      </p:sp>
      <p:grpSp>
        <p:nvGrpSpPr>
          <p:cNvPr id="112" name="Group 105"/>
          <p:cNvGrpSpPr/>
          <p:nvPr/>
        </p:nvGrpSpPr>
        <p:grpSpPr>
          <a:xfrm>
            <a:off x="533400" y="175064"/>
            <a:ext cx="7736720" cy="6106949"/>
            <a:chOff x="533400" y="175064"/>
            <a:chExt cx="7736720" cy="6106949"/>
          </a:xfrm>
        </p:grpSpPr>
        <p:pic>
          <p:nvPicPr>
            <p:cNvPr id="113" name="Picture 55"/>
            <p:cNvPicPr>
              <a:picLocks noChangeAspect="1" noChangeArrowheads="1"/>
            </p:cNvPicPr>
            <p:nvPr/>
          </p:nvPicPr>
          <p:blipFill>
            <a:blip r:embed="rId3" cstate="print"/>
            <a:srcRect/>
            <a:stretch>
              <a:fillRect/>
            </a:stretch>
          </p:blipFill>
          <p:spPr bwMode="auto">
            <a:xfrm>
              <a:off x="3042606" y="175064"/>
              <a:ext cx="2509206" cy="1346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4" name="Rectangle 217"/>
            <p:cNvSpPr>
              <a:spLocks noChangeArrowheads="1"/>
            </p:cNvSpPr>
            <p:nvPr/>
          </p:nvSpPr>
          <p:spPr bwMode="auto">
            <a:xfrm>
              <a:off x="1329144" y="1778898"/>
              <a:ext cx="939501" cy="170008"/>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5" name="Rectangle 218"/>
            <p:cNvSpPr>
              <a:spLocks noChangeArrowheads="1"/>
            </p:cNvSpPr>
            <p:nvPr/>
          </p:nvSpPr>
          <p:spPr bwMode="auto">
            <a:xfrm>
              <a:off x="3064388" y="1778898"/>
              <a:ext cx="939500" cy="17000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6" name="Rectangle 219"/>
            <p:cNvSpPr>
              <a:spLocks noChangeArrowheads="1"/>
            </p:cNvSpPr>
            <p:nvPr/>
          </p:nvSpPr>
          <p:spPr bwMode="auto">
            <a:xfrm>
              <a:off x="4799632" y="1768273"/>
              <a:ext cx="939501" cy="17107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7" name="Rectangle 220"/>
            <p:cNvSpPr>
              <a:spLocks noChangeArrowheads="1"/>
            </p:cNvSpPr>
            <p:nvPr/>
          </p:nvSpPr>
          <p:spPr bwMode="auto">
            <a:xfrm>
              <a:off x="6534876" y="1778898"/>
              <a:ext cx="939500" cy="17000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8" name="Rectangle 221"/>
            <p:cNvSpPr>
              <a:spLocks noChangeArrowheads="1"/>
            </p:cNvSpPr>
            <p:nvPr/>
          </p:nvSpPr>
          <p:spPr bwMode="auto">
            <a:xfrm>
              <a:off x="2268645"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9" name="Rectangle 222"/>
            <p:cNvSpPr>
              <a:spLocks noChangeArrowheads="1"/>
            </p:cNvSpPr>
            <p:nvPr/>
          </p:nvSpPr>
          <p:spPr bwMode="auto">
            <a:xfrm>
              <a:off x="4003888"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0" name="Rectangle 223"/>
            <p:cNvSpPr>
              <a:spLocks noChangeArrowheads="1"/>
            </p:cNvSpPr>
            <p:nvPr/>
          </p:nvSpPr>
          <p:spPr bwMode="auto">
            <a:xfrm>
              <a:off x="5739133"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1" name="Rectangle 224"/>
            <p:cNvSpPr>
              <a:spLocks noChangeArrowheads="1"/>
            </p:cNvSpPr>
            <p:nvPr/>
          </p:nvSpPr>
          <p:spPr bwMode="auto">
            <a:xfrm>
              <a:off x="7474376"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2" name="Rectangle 225"/>
            <p:cNvSpPr>
              <a:spLocks noChangeArrowheads="1"/>
            </p:cNvSpPr>
            <p:nvPr/>
          </p:nvSpPr>
          <p:spPr bwMode="auto">
            <a:xfrm>
              <a:off x="533400" y="1809712"/>
              <a:ext cx="795744" cy="11156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3" name="Line 226"/>
            <p:cNvSpPr>
              <a:spLocks noChangeShapeType="1"/>
            </p:cNvSpPr>
            <p:nvPr/>
          </p:nvSpPr>
          <p:spPr bwMode="auto">
            <a:xfrm>
              <a:off x="1329144" y="203709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4" name="Line 227"/>
            <p:cNvSpPr>
              <a:spLocks noChangeShapeType="1"/>
            </p:cNvSpPr>
            <p:nvPr/>
          </p:nvSpPr>
          <p:spPr bwMode="auto">
            <a:xfrm>
              <a:off x="1509203" y="208916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5" name="Line 228"/>
            <p:cNvSpPr>
              <a:spLocks noChangeShapeType="1"/>
            </p:cNvSpPr>
            <p:nvPr/>
          </p:nvSpPr>
          <p:spPr bwMode="auto">
            <a:xfrm>
              <a:off x="1642795" y="214122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6" name="Line 229"/>
            <p:cNvSpPr>
              <a:spLocks noChangeShapeType="1"/>
            </p:cNvSpPr>
            <p:nvPr/>
          </p:nvSpPr>
          <p:spPr bwMode="auto">
            <a:xfrm>
              <a:off x="1798168" y="2192229"/>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7" name="Line 230"/>
            <p:cNvSpPr>
              <a:spLocks noChangeShapeType="1"/>
            </p:cNvSpPr>
            <p:nvPr/>
          </p:nvSpPr>
          <p:spPr bwMode="auto">
            <a:xfrm>
              <a:off x="1979679" y="2244295"/>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8" name="Line 231"/>
            <p:cNvSpPr>
              <a:spLocks noChangeShapeType="1"/>
            </p:cNvSpPr>
            <p:nvPr/>
          </p:nvSpPr>
          <p:spPr bwMode="auto">
            <a:xfrm>
              <a:off x="3064388" y="203709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29" name="Line 232"/>
            <p:cNvSpPr>
              <a:spLocks noChangeShapeType="1"/>
            </p:cNvSpPr>
            <p:nvPr/>
          </p:nvSpPr>
          <p:spPr bwMode="auto">
            <a:xfrm>
              <a:off x="3244447" y="2089162"/>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0" name="Line 233"/>
            <p:cNvSpPr>
              <a:spLocks noChangeShapeType="1"/>
            </p:cNvSpPr>
            <p:nvPr/>
          </p:nvSpPr>
          <p:spPr bwMode="auto">
            <a:xfrm>
              <a:off x="3378039" y="214122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1" name="Line 234"/>
            <p:cNvSpPr>
              <a:spLocks noChangeShapeType="1"/>
            </p:cNvSpPr>
            <p:nvPr/>
          </p:nvSpPr>
          <p:spPr bwMode="auto">
            <a:xfrm>
              <a:off x="3533412" y="2192229"/>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2" name="Line 235"/>
            <p:cNvSpPr>
              <a:spLocks noChangeShapeType="1"/>
            </p:cNvSpPr>
            <p:nvPr/>
          </p:nvSpPr>
          <p:spPr bwMode="auto">
            <a:xfrm>
              <a:off x="3714923" y="2244295"/>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3" name="Line 236"/>
            <p:cNvSpPr>
              <a:spLocks noChangeShapeType="1"/>
            </p:cNvSpPr>
            <p:nvPr/>
          </p:nvSpPr>
          <p:spPr bwMode="auto">
            <a:xfrm>
              <a:off x="4811249" y="202647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4" name="Line 237"/>
            <p:cNvSpPr>
              <a:spLocks noChangeShapeType="1"/>
            </p:cNvSpPr>
            <p:nvPr/>
          </p:nvSpPr>
          <p:spPr bwMode="auto">
            <a:xfrm>
              <a:off x="4992760" y="207853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5" name="Line 238"/>
            <p:cNvSpPr>
              <a:spLocks noChangeShapeType="1"/>
            </p:cNvSpPr>
            <p:nvPr/>
          </p:nvSpPr>
          <p:spPr bwMode="auto">
            <a:xfrm>
              <a:off x="5124899" y="2130602"/>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6" name="Line 239"/>
            <p:cNvSpPr>
              <a:spLocks noChangeShapeType="1"/>
            </p:cNvSpPr>
            <p:nvPr/>
          </p:nvSpPr>
          <p:spPr bwMode="auto">
            <a:xfrm>
              <a:off x="5281725" y="2182667"/>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7" name="Line 240"/>
            <p:cNvSpPr>
              <a:spLocks noChangeShapeType="1"/>
            </p:cNvSpPr>
            <p:nvPr/>
          </p:nvSpPr>
          <p:spPr bwMode="auto">
            <a:xfrm>
              <a:off x="5461784" y="2233669"/>
              <a:ext cx="347049"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8" name="Line 241"/>
            <p:cNvSpPr>
              <a:spLocks noChangeShapeType="1"/>
            </p:cNvSpPr>
            <p:nvPr/>
          </p:nvSpPr>
          <p:spPr bwMode="auto">
            <a:xfrm>
              <a:off x="6537781" y="2047723"/>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39" name="Line 242"/>
            <p:cNvSpPr>
              <a:spLocks noChangeShapeType="1"/>
            </p:cNvSpPr>
            <p:nvPr/>
          </p:nvSpPr>
          <p:spPr bwMode="auto">
            <a:xfrm>
              <a:off x="6717839" y="2099788"/>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0" name="Line 243"/>
            <p:cNvSpPr>
              <a:spLocks noChangeShapeType="1"/>
            </p:cNvSpPr>
            <p:nvPr/>
          </p:nvSpPr>
          <p:spPr bwMode="auto">
            <a:xfrm>
              <a:off x="6851431" y="2150790"/>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1" name="Line 244"/>
            <p:cNvSpPr>
              <a:spLocks noChangeShapeType="1"/>
            </p:cNvSpPr>
            <p:nvPr/>
          </p:nvSpPr>
          <p:spPr bwMode="auto">
            <a:xfrm>
              <a:off x="7008257" y="2202855"/>
              <a:ext cx="345597"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2" name="Line 245"/>
            <p:cNvSpPr>
              <a:spLocks noChangeShapeType="1"/>
            </p:cNvSpPr>
            <p:nvPr/>
          </p:nvSpPr>
          <p:spPr bwMode="auto">
            <a:xfrm>
              <a:off x="7188316" y="2254920"/>
              <a:ext cx="347048" cy="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3" name="Line 246"/>
            <p:cNvSpPr>
              <a:spLocks noChangeShapeType="1"/>
            </p:cNvSpPr>
            <p:nvPr/>
          </p:nvSpPr>
          <p:spPr bwMode="auto">
            <a:xfrm>
              <a:off x="4365458" y="2119976"/>
              <a:ext cx="0" cy="43458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4" name="Text Box 247"/>
            <p:cNvSpPr txBox="1">
              <a:spLocks noChangeArrowheads="1"/>
            </p:cNvSpPr>
            <p:nvPr/>
          </p:nvSpPr>
          <p:spPr bwMode="auto">
            <a:xfrm>
              <a:off x="4883369" y="1499447"/>
              <a:ext cx="1517431"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Exon</a:t>
              </a:r>
              <a:endParaRPr lang="en-US" sz="1400" b="1" dirty="0">
                <a:solidFill>
                  <a:srgbClr val="000000"/>
                </a:solidFill>
              </a:endParaRPr>
            </a:p>
          </p:txBody>
        </p:sp>
        <p:sp>
          <p:nvSpPr>
            <p:cNvPr id="145" name="Rectangle 249"/>
            <p:cNvSpPr>
              <a:spLocks noChangeArrowheads="1"/>
            </p:cNvSpPr>
            <p:nvPr/>
          </p:nvSpPr>
          <p:spPr bwMode="auto">
            <a:xfrm>
              <a:off x="3497110" y="2617249"/>
              <a:ext cx="940952" cy="111568"/>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6" name="Rectangle 250"/>
            <p:cNvSpPr>
              <a:spLocks noChangeArrowheads="1"/>
            </p:cNvSpPr>
            <p:nvPr/>
          </p:nvSpPr>
          <p:spPr bwMode="auto">
            <a:xfrm>
              <a:off x="3164582" y="2617249"/>
              <a:ext cx="329624" cy="111568"/>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7" name="Rectangle 251"/>
            <p:cNvSpPr>
              <a:spLocks noChangeArrowheads="1"/>
            </p:cNvSpPr>
            <p:nvPr/>
          </p:nvSpPr>
          <p:spPr bwMode="auto">
            <a:xfrm>
              <a:off x="4445323" y="2617249"/>
              <a:ext cx="329624" cy="111568"/>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8" name="Line 252"/>
            <p:cNvSpPr>
              <a:spLocks noChangeShapeType="1"/>
            </p:cNvSpPr>
            <p:nvPr/>
          </p:nvSpPr>
          <p:spPr bwMode="auto">
            <a:xfrm>
              <a:off x="4365458" y="3176150"/>
              <a:ext cx="0" cy="43458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9" name="Rectangle 254"/>
            <p:cNvSpPr>
              <a:spLocks noChangeArrowheads="1"/>
            </p:cNvSpPr>
            <p:nvPr/>
          </p:nvSpPr>
          <p:spPr bwMode="auto">
            <a:xfrm>
              <a:off x="3868844" y="3589097"/>
              <a:ext cx="939500"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0" name="Rectangle 255"/>
            <p:cNvSpPr>
              <a:spLocks noChangeArrowheads="1"/>
            </p:cNvSpPr>
            <p:nvPr/>
          </p:nvSpPr>
          <p:spPr bwMode="auto">
            <a:xfrm>
              <a:off x="3787528" y="3589097"/>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1" name="Rectangle 256"/>
            <p:cNvSpPr>
              <a:spLocks noChangeArrowheads="1"/>
            </p:cNvSpPr>
            <p:nvPr/>
          </p:nvSpPr>
          <p:spPr bwMode="auto">
            <a:xfrm>
              <a:off x="4808344" y="3589097"/>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52" name="Group 257"/>
            <p:cNvGrpSpPr>
              <a:grpSpLocks/>
            </p:cNvGrpSpPr>
            <p:nvPr/>
          </p:nvGrpSpPr>
          <p:grpSpPr bwMode="auto">
            <a:xfrm>
              <a:off x="3931284" y="3744157"/>
              <a:ext cx="1090518" cy="111568"/>
              <a:chOff x="2658" y="2533"/>
              <a:chExt cx="724" cy="86"/>
            </a:xfrm>
          </p:grpSpPr>
          <p:sp>
            <p:nvSpPr>
              <p:cNvPr id="207" name="Rectangle 258"/>
              <p:cNvSpPr>
                <a:spLocks noChangeArrowheads="1"/>
              </p:cNvSpPr>
              <p:nvPr/>
            </p:nvSpPr>
            <p:spPr bwMode="auto">
              <a:xfrm>
                <a:off x="2712" y="2533"/>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8" name="Rectangle 259"/>
              <p:cNvSpPr>
                <a:spLocks noChangeArrowheads="1"/>
              </p:cNvSpPr>
              <p:nvPr/>
            </p:nvSpPr>
            <p:spPr bwMode="auto">
              <a:xfrm>
                <a:off x="2658" y="2533"/>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9" name="Rectangle 260"/>
              <p:cNvSpPr>
                <a:spLocks noChangeArrowheads="1"/>
              </p:cNvSpPr>
              <p:nvPr/>
            </p:nvSpPr>
            <p:spPr bwMode="auto">
              <a:xfrm>
                <a:off x="3336" y="2533"/>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53" name="Rectangle 262"/>
            <p:cNvSpPr>
              <a:spLocks noChangeArrowheads="1"/>
            </p:cNvSpPr>
            <p:nvPr/>
          </p:nvSpPr>
          <p:spPr bwMode="auto">
            <a:xfrm>
              <a:off x="4157809" y="3889121"/>
              <a:ext cx="939501"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4" name="Rectangle 263"/>
            <p:cNvSpPr>
              <a:spLocks noChangeArrowheads="1"/>
            </p:cNvSpPr>
            <p:nvPr/>
          </p:nvSpPr>
          <p:spPr bwMode="auto">
            <a:xfrm>
              <a:off x="4085205" y="3889121"/>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5" name="Rectangle 264"/>
            <p:cNvSpPr>
              <a:spLocks noChangeArrowheads="1"/>
            </p:cNvSpPr>
            <p:nvPr/>
          </p:nvSpPr>
          <p:spPr bwMode="auto">
            <a:xfrm>
              <a:off x="5097310" y="3889121"/>
              <a:ext cx="69700"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56" name="Group 265"/>
            <p:cNvGrpSpPr>
              <a:grpSpLocks/>
            </p:cNvGrpSpPr>
            <p:nvPr/>
          </p:nvGrpSpPr>
          <p:grpSpPr bwMode="auto">
            <a:xfrm>
              <a:off x="4221701" y="4032565"/>
              <a:ext cx="1090518" cy="111568"/>
              <a:chOff x="2658" y="2544"/>
              <a:chExt cx="724" cy="86"/>
            </a:xfrm>
          </p:grpSpPr>
          <p:sp>
            <p:nvSpPr>
              <p:cNvPr id="204" name="Rectangle 266"/>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5" name="Rectangle 267"/>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6" name="Rectangle 268"/>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57" name="Group 269"/>
            <p:cNvGrpSpPr>
              <a:grpSpLocks/>
            </p:cNvGrpSpPr>
            <p:nvPr/>
          </p:nvGrpSpPr>
          <p:grpSpPr bwMode="auto">
            <a:xfrm>
              <a:off x="3301080" y="2754318"/>
              <a:ext cx="1619078" cy="111567"/>
              <a:chOff x="2029" y="1680"/>
              <a:chExt cx="1075" cy="86"/>
            </a:xfrm>
          </p:grpSpPr>
          <p:sp>
            <p:nvSpPr>
              <p:cNvPr id="201" name="Rectangle 270"/>
              <p:cNvSpPr>
                <a:spLocks noChangeArrowheads="1"/>
              </p:cNvSpPr>
              <p:nvPr/>
            </p:nvSpPr>
            <p:spPr bwMode="auto">
              <a:xfrm>
                <a:off x="2256" y="1680"/>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2" name="Rectangle 271"/>
              <p:cNvSpPr>
                <a:spLocks noChangeArrowheads="1"/>
              </p:cNvSpPr>
              <p:nvPr/>
            </p:nvSpPr>
            <p:spPr bwMode="auto">
              <a:xfrm>
                <a:off x="2029"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3" name="Rectangle 272"/>
              <p:cNvSpPr>
                <a:spLocks noChangeArrowheads="1"/>
              </p:cNvSpPr>
              <p:nvPr/>
            </p:nvSpPr>
            <p:spPr bwMode="auto">
              <a:xfrm>
                <a:off x="2885"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58" name="Group 273"/>
            <p:cNvGrpSpPr>
              <a:grpSpLocks/>
            </p:cNvGrpSpPr>
            <p:nvPr/>
          </p:nvGrpSpPr>
          <p:grpSpPr bwMode="auto">
            <a:xfrm>
              <a:off x="3444833" y="2897762"/>
              <a:ext cx="1619076" cy="111568"/>
              <a:chOff x="2029" y="1680"/>
              <a:chExt cx="1075" cy="86"/>
            </a:xfrm>
          </p:grpSpPr>
          <p:sp>
            <p:nvSpPr>
              <p:cNvPr id="198" name="Rectangle 274"/>
              <p:cNvSpPr>
                <a:spLocks noChangeArrowheads="1"/>
              </p:cNvSpPr>
              <p:nvPr/>
            </p:nvSpPr>
            <p:spPr bwMode="auto">
              <a:xfrm>
                <a:off x="2256" y="1680"/>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9" name="Rectangle 275"/>
              <p:cNvSpPr>
                <a:spLocks noChangeArrowheads="1"/>
              </p:cNvSpPr>
              <p:nvPr/>
            </p:nvSpPr>
            <p:spPr bwMode="auto">
              <a:xfrm>
                <a:off x="2029"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0" name="Rectangle 276"/>
              <p:cNvSpPr>
                <a:spLocks noChangeArrowheads="1"/>
              </p:cNvSpPr>
              <p:nvPr/>
            </p:nvSpPr>
            <p:spPr bwMode="auto">
              <a:xfrm>
                <a:off x="2885" y="1680"/>
                <a:ext cx="219"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59" name="Rectangle 278"/>
            <p:cNvSpPr>
              <a:spLocks noChangeArrowheads="1"/>
            </p:cNvSpPr>
            <p:nvPr/>
          </p:nvSpPr>
          <p:spPr bwMode="auto">
            <a:xfrm>
              <a:off x="3931284" y="3041207"/>
              <a:ext cx="940952" cy="111567"/>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0" name="Rectangle 279"/>
            <p:cNvSpPr>
              <a:spLocks noChangeArrowheads="1"/>
            </p:cNvSpPr>
            <p:nvPr/>
          </p:nvSpPr>
          <p:spPr bwMode="auto">
            <a:xfrm>
              <a:off x="3598756" y="3041207"/>
              <a:ext cx="329623"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1" name="Rectangle 280"/>
            <p:cNvSpPr>
              <a:spLocks noChangeArrowheads="1"/>
            </p:cNvSpPr>
            <p:nvPr/>
          </p:nvSpPr>
          <p:spPr bwMode="auto">
            <a:xfrm>
              <a:off x="4879497" y="3041207"/>
              <a:ext cx="329623" cy="111567"/>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2" name="Line 281"/>
            <p:cNvSpPr>
              <a:spLocks noChangeShapeType="1"/>
            </p:cNvSpPr>
            <p:nvPr/>
          </p:nvSpPr>
          <p:spPr bwMode="auto">
            <a:xfrm>
              <a:off x="4365458" y="4221699"/>
              <a:ext cx="0" cy="87979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3" name="Rectangle 283"/>
            <p:cNvSpPr>
              <a:spLocks noChangeArrowheads="1"/>
            </p:cNvSpPr>
            <p:nvPr/>
          </p:nvSpPr>
          <p:spPr bwMode="auto">
            <a:xfrm>
              <a:off x="3424373" y="4170183"/>
              <a:ext cx="415297" cy="11156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4" name="Rectangle 284"/>
            <p:cNvSpPr>
              <a:spLocks noChangeArrowheads="1"/>
            </p:cNvSpPr>
            <p:nvPr/>
          </p:nvSpPr>
          <p:spPr bwMode="auto">
            <a:xfrm>
              <a:off x="3362066" y="4346018"/>
              <a:ext cx="591000" cy="111567"/>
            </a:xfrm>
            <a:prstGeom prst="rect">
              <a:avLst/>
            </a:prstGeom>
            <a:solidFill>
              <a:srgbClr val="339966"/>
            </a:solidFill>
            <a:ln w="952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5" name="Text Box 285"/>
            <p:cNvSpPr txBox="1">
              <a:spLocks noChangeArrowheads="1"/>
            </p:cNvSpPr>
            <p:nvPr/>
          </p:nvSpPr>
          <p:spPr bwMode="auto">
            <a:xfrm>
              <a:off x="2955481" y="4071932"/>
              <a:ext cx="290417"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A</a:t>
              </a:r>
            </a:p>
          </p:txBody>
        </p:sp>
        <p:sp>
          <p:nvSpPr>
            <p:cNvPr id="166" name="Rectangle 288"/>
            <p:cNvSpPr>
              <a:spLocks noChangeArrowheads="1"/>
            </p:cNvSpPr>
            <p:nvPr/>
          </p:nvSpPr>
          <p:spPr bwMode="auto">
            <a:xfrm>
              <a:off x="3353353" y="4856041"/>
              <a:ext cx="591000" cy="110505"/>
            </a:xfrm>
            <a:prstGeom prst="rect">
              <a:avLst/>
            </a:prstGeom>
            <a:solidFill>
              <a:srgbClr val="339966"/>
            </a:solidFill>
            <a:ln w="9525">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7" name="Text Box 290"/>
            <p:cNvSpPr txBox="1">
              <a:spLocks noChangeArrowheads="1"/>
            </p:cNvSpPr>
            <p:nvPr/>
          </p:nvSpPr>
          <p:spPr bwMode="auto">
            <a:xfrm>
              <a:off x="2761224" y="4594140"/>
              <a:ext cx="7347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A-BC</a:t>
              </a:r>
              <a:endParaRPr lang="en-US" sz="1400" b="1" dirty="0">
                <a:solidFill>
                  <a:srgbClr val="000000"/>
                </a:solidFill>
              </a:endParaRPr>
            </a:p>
          </p:txBody>
        </p:sp>
        <p:sp>
          <p:nvSpPr>
            <p:cNvPr id="168" name="Text Box 291"/>
            <p:cNvSpPr txBox="1">
              <a:spLocks noChangeArrowheads="1"/>
            </p:cNvSpPr>
            <p:nvPr/>
          </p:nvSpPr>
          <p:spPr bwMode="auto">
            <a:xfrm>
              <a:off x="2920630" y="4791224"/>
              <a:ext cx="5083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P1</a:t>
              </a:r>
            </a:p>
          </p:txBody>
        </p:sp>
        <p:sp>
          <p:nvSpPr>
            <p:cNvPr id="169" name="Text Box 292"/>
            <p:cNvSpPr txBox="1">
              <a:spLocks noChangeArrowheads="1"/>
            </p:cNvSpPr>
            <p:nvPr/>
          </p:nvSpPr>
          <p:spPr bwMode="auto">
            <a:xfrm>
              <a:off x="1329144" y="4232325"/>
              <a:ext cx="1012105"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a:solidFill>
                    <a:srgbClr val="000000"/>
                  </a:solidFill>
                </a:rPr>
                <a:t>Adapters</a:t>
              </a:r>
            </a:p>
          </p:txBody>
        </p:sp>
        <p:sp>
          <p:nvSpPr>
            <p:cNvPr id="170" name="Text Box 293"/>
            <p:cNvSpPr txBox="1">
              <a:spLocks noChangeArrowheads="1"/>
            </p:cNvSpPr>
            <p:nvPr/>
          </p:nvSpPr>
          <p:spPr bwMode="auto">
            <a:xfrm>
              <a:off x="1548087" y="4484149"/>
              <a:ext cx="1012105" cy="2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i="1" dirty="0">
                  <a:solidFill>
                    <a:srgbClr val="000000"/>
                  </a:solidFill>
                </a:rPr>
                <a:t>OR</a:t>
              </a:r>
            </a:p>
          </p:txBody>
        </p:sp>
        <p:sp>
          <p:nvSpPr>
            <p:cNvPr id="171" name="Text Box 294"/>
            <p:cNvSpPr txBox="1">
              <a:spLocks noChangeArrowheads="1"/>
            </p:cNvSpPr>
            <p:nvPr/>
          </p:nvSpPr>
          <p:spPr bwMode="auto">
            <a:xfrm>
              <a:off x="916058" y="4725476"/>
              <a:ext cx="19530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smtClean="0">
                  <a:solidFill>
                    <a:srgbClr val="000000"/>
                  </a:solidFill>
                </a:rPr>
                <a:t>Barcoded</a:t>
              </a:r>
              <a:r>
                <a:rPr lang="en-US" sz="1400" b="1" dirty="0" smtClean="0">
                  <a:solidFill>
                    <a:srgbClr val="000000"/>
                  </a:solidFill>
                </a:rPr>
                <a:t> </a:t>
              </a:r>
              <a:r>
                <a:rPr lang="en-US" sz="1400" b="1" dirty="0">
                  <a:solidFill>
                    <a:srgbClr val="000000"/>
                  </a:solidFill>
                </a:rPr>
                <a:t>Adapters</a:t>
              </a:r>
            </a:p>
          </p:txBody>
        </p:sp>
        <p:sp>
          <p:nvSpPr>
            <p:cNvPr id="172" name="Line 295"/>
            <p:cNvSpPr>
              <a:spLocks noChangeShapeType="1"/>
            </p:cNvSpPr>
            <p:nvPr/>
          </p:nvSpPr>
          <p:spPr bwMode="auto">
            <a:xfrm>
              <a:off x="4365458" y="5225809"/>
              <a:ext cx="0" cy="43458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73" name="Text Box 311"/>
            <p:cNvSpPr txBox="1">
              <a:spLocks noChangeArrowheads="1"/>
            </p:cNvSpPr>
            <p:nvPr/>
          </p:nvSpPr>
          <p:spPr bwMode="auto">
            <a:xfrm>
              <a:off x="3787528" y="5867589"/>
              <a:ext cx="10121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000" b="1" i="1" dirty="0">
                  <a:solidFill>
                    <a:srgbClr val="000000"/>
                  </a:solidFill>
                </a:rPr>
                <a:t>OR</a:t>
              </a:r>
            </a:p>
          </p:txBody>
        </p:sp>
        <p:sp>
          <p:nvSpPr>
            <p:cNvPr id="174" name="Text Box 312"/>
            <p:cNvSpPr txBox="1">
              <a:spLocks noChangeArrowheads="1"/>
            </p:cNvSpPr>
            <p:nvPr/>
          </p:nvSpPr>
          <p:spPr bwMode="auto">
            <a:xfrm>
              <a:off x="5565634" y="5644242"/>
              <a:ext cx="23371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smtClean="0">
                  <a:solidFill>
                    <a:srgbClr val="000000"/>
                  </a:solidFill>
                </a:rPr>
                <a:t>Non-</a:t>
              </a:r>
              <a:r>
                <a:rPr lang="en-US" sz="1400" b="1" dirty="0" err="1" smtClean="0">
                  <a:solidFill>
                    <a:srgbClr val="000000"/>
                  </a:solidFill>
                </a:rPr>
                <a:t>barcoded</a:t>
              </a:r>
              <a:r>
                <a:rPr lang="en-US" sz="1400" b="1" dirty="0" smtClean="0">
                  <a:solidFill>
                    <a:srgbClr val="000000"/>
                  </a:solidFill>
                </a:rPr>
                <a:t> </a:t>
              </a:r>
              <a:r>
                <a:rPr lang="en-US" sz="1400" b="1" dirty="0">
                  <a:solidFill>
                    <a:srgbClr val="000000"/>
                  </a:solidFill>
                </a:rPr>
                <a:t>library</a:t>
              </a:r>
            </a:p>
          </p:txBody>
        </p:sp>
        <p:sp>
          <p:nvSpPr>
            <p:cNvPr id="175" name="Text Box 313"/>
            <p:cNvSpPr txBox="1">
              <a:spLocks noChangeArrowheads="1"/>
            </p:cNvSpPr>
            <p:nvPr/>
          </p:nvSpPr>
          <p:spPr bwMode="auto">
            <a:xfrm>
              <a:off x="5735840" y="6044520"/>
              <a:ext cx="1662639" cy="204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Barcoded</a:t>
              </a:r>
              <a:r>
                <a:rPr lang="en-US" sz="1400" b="1" dirty="0">
                  <a:solidFill>
                    <a:srgbClr val="000000"/>
                  </a:solidFill>
                </a:rPr>
                <a:t> library</a:t>
              </a:r>
            </a:p>
          </p:txBody>
        </p:sp>
        <p:sp>
          <p:nvSpPr>
            <p:cNvPr id="176" name="Text Box 314"/>
            <p:cNvSpPr txBox="1">
              <a:spLocks noChangeArrowheads="1"/>
            </p:cNvSpPr>
            <p:nvPr/>
          </p:nvSpPr>
          <p:spPr bwMode="auto">
            <a:xfrm>
              <a:off x="4438063" y="5167735"/>
              <a:ext cx="22420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Nick-translate </a:t>
              </a:r>
              <a:r>
                <a:rPr lang="en-US" sz="1400" b="1" dirty="0" smtClean="0">
                  <a:solidFill>
                    <a:srgbClr val="000000"/>
                  </a:solidFill>
                </a:rPr>
                <a:t>&amp; </a:t>
              </a:r>
              <a:r>
                <a:rPr lang="en-US" sz="1400" b="1" dirty="0">
                  <a:solidFill>
                    <a:srgbClr val="000000"/>
                  </a:solidFill>
                </a:rPr>
                <a:t>amplify</a:t>
              </a:r>
            </a:p>
          </p:txBody>
        </p:sp>
        <p:sp>
          <p:nvSpPr>
            <p:cNvPr id="177" name="Text Box 315"/>
            <p:cNvSpPr txBox="1">
              <a:spLocks noChangeArrowheads="1"/>
            </p:cNvSpPr>
            <p:nvPr/>
          </p:nvSpPr>
          <p:spPr bwMode="auto">
            <a:xfrm>
              <a:off x="4740591" y="4542589"/>
              <a:ext cx="1518883" cy="202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000000"/>
                  </a:solidFill>
                </a:rPr>
                <a:t>Ligate</a:t>
              </a:r>
              <a:r>
                <a:rPr lang="en-US" sz="1400" b="1" dirty="0">
                  <a:solidFill>
                    <a:srgbClr val="000000"/>
                  </a:solidFill>
                </a:rPr>
                <a:t> adapters</a:t>
              </a:r>
            </a:p>
          </p:txBody>
        </p:sp>
        <p:sp>
          <p:nvSpPr>
            <p:cNvPr id="178" name="Text Box 316"/>
            <p:cNvSpPr txBox="1">
              <a:spLocks noChangeArrowheads="1"/>
            </p:cNvSpPr>
            <p:nvPr/>
          </p:nvSpPr>
          <p:spPr bwMode="auto">
            <a:xfrm>
              <a:off x="5371372" y="3633047"/>
              <a:ext cx="28199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Partially digest primer sequences</a:t>
              </a:r>
            </a:p>
          </p:txBody>
        </p:sp>
        <p:sp>
          <p:nvSpPr>
            <p:cNvPr id="179" name="Text Box 317"/>
            <p:cNvSpPr txBox="1">
              <a:spLocks noChangeArrowheads="1"/>
            </p:cNvSpPr>
            <p:nvPr/>
          </p:nvSpPr>
          <p:spPr bwMode="auto">
            <a:xfrm>
              <a:off x="5257800" y="2718647"/>
              <a:ext cx="26021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algn="ctr" eaLnBrk="1" hangingPunct="1">
                <a:spcBef>
                  <a:spcPct val="50000"/>
                </a:spcBef>
              </a:pPr>
              <a:r>
                <a:rPr lang="en-US" sz="1400" b="1" dirty="0">
                  <a:solidFill>
                    <a:srgbClr val="000000"/>
                  </a:solidFill>
                </a:rPr>
                <a:t>Multiplex PCR Ion </a:t>
              </a:r>
              <a:r>
                <a:rPr lang="en-US" sz="1400" b="1" dirty="0" err="1">
                  <a:solidFill>
                    <a:srgbClr val="000000"/>
                  </a:solidFill>
                </a:rPr>
                <a:t>AmpliSeq</a:t>
              </a:r>
              <a:r>
                <a:rPr lang="en-US" sz="1400" b="1" dirty="0">
                  <a:solidFill>
                    <a:srgbClr val="000000"/>
                  </a:solidFill>
                </a:rPr>
                <a:t>™ Primer Pool</a:t>
              </a:r>
            </a:p>
          </p:txBody>
        </p:sp>
        <p:sp>
          <p:nvSpPr>
            <p:cNvPr id="180" name="Text Box 5212"/>
            <p:cNvSpPr txBox="1">
              <a:spLocks noChangeArrowheads="1"/>
            </p:cNvSpPr>
            <p:nvPr/>
          </p:nvSpPr>
          <p:spPr bwMode="auto">
            <a:xfrm>
              <a:off x="2326243" y="1499447"/>
              <a:ext cx="95035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2193925" eaLnBrk="0" hangingPunct="0">
                <a:defRPr sz="10600">
                  <a:solidFill>
                    <a:schemeClr val="tx2"/>
                  </a:solidFill>
                  <a:latin typeface="Arial" charset="0"/>
                  <a:ea typeface="ＭＳ Ｐゴシック" pitchFamily="34" charset="-128"/>
                </a:defRPr>
              </a:lvl1pPr>
              <a:lvl2pPr marL="742950" indent="-285750" defTabSz="2193925" eaLnBrk="0" hangingPunct="0">
                <a:defRPr sz="10600">
                  <a:solidFill>
                    <a:schemeClr val="tx2"/>
                  </a:solidFill>
                  <a:latin typeface="Arial" charset="0"/>
                  <a:ea typeface="ＭＳ Ｐゴシック" pitchFamily="34" charset="-128"/>
                </a:defRPr>
              </a:lvl2pPr>
              <a:lvl3pPr marL="1143000" indent="-228600" defTabSz="2193925" eaLnBrk="0" hangingPunct="0">
                <a:defRPr sz="10600">
                  <a:solidFill>
                    <a:schemeClr val="tx2"/>
                  </a:solidFill>
                  <a:latin typeface="Arial" charset="0"/>
                  <a:ea typeface="ＭＳ Ｐゴシック" pitchFamily="34" charset="-128"/>
                </a:defRPr>
              </a:lvl3pPr>
              <a:lvl4pPr marL="1600200" indent="-228600" defTabSz="2193925" eaLnBrk="0" hangingPunct="0">
                <a:defRPr sz="10600">
                  <a:solidFill>
                    <a:schemeClr val="tx2"/>
                  </a:solidFill>
                  <a:latin typeface="Arial" charset="0"/>
                  <a:ea typeface="ＭＳ Ｐゴシック" pitchFamily="34" charset="-128"/>
                </a:defRPr>
              </a:lvl4pPr>
              <a:lvl5pPr marL="2057400" indent="-228600" defTabSz="2193925" eaLnBrk="0" hangingPunct="0">
                <a:defRPr sz="10600">
                  <a:solidFill>
                    <a:schemeClr val="tx2"/>
                  </a:solidFill>
                  <a:latin typeface="Arial" charset="0"/>
                  <a:ea typeface="ＭＳ Ｐゴシック" pitchFamily="34" charset="-128"/>
                </a:defRPr>
              </a:lvl5pPr>
              <a:lvl6pPr marL="25146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defTabSz="2193925"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400" b="1" dirty="0" err="1">
                  <a:solidFill>
                    <a:srgbClr val="293E6B"/>
                  </a:solidFill>
                </a:rPr>
                <a:t>Intron</a:t>
              </a:r>
              <a:endParaRPr lang="en-US" sz="1400" b="1" dirty="0">
                <a:solidFill>
                  <a:srgbClr val="293E6B"/>
                </a:solidFill>
              </a:endParaRPr>
            </a:p>
          </p:txBody>
        </p:sp>
        <p:sp>
          <p:nvSpPr>
            <p:cNvPr id="181" name="Rectangle 5220"/>
            <p:cNvSpPr>
              <a:spLocks noChangeArrowheads="1"/>
            </p:cNvSpPr>
            <p:nvPr/>
          </p:nvSpPr>
          <p:spPr bwMode="auto">
            <a:xfrm>
              <a:off x="3629025" y="4686297"/>
              <a:ext cx="350426" cy="10441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82" name="Group 5248"/>
            <p:cNvGrpSpPr>
              <a:grpSpLocks/>
            </p:cNvGrpSpPr>
            <p:nvPr/>
          </p:nvGrpSpPr>
          <p:grpSpPr bwMode="auto">
            <a:xfrm>
              <a:off x="3356264" y="5723145"/>
              <a:ext cx="2117144" cy="112631"/>
              <a:chOff x="8424" y="10163"/>
              <a:chExt cx="1458" cy="106"/>
            </a:xfrm>
          </p:grpSpPr>
          <p:grpSp>
            <p:nvGrpSpPr>
              <p:cNvPr id="192" name="Group 297"/>
              <p:cNvGrpSpPr>
                <a:grpSpLocks/>
              </p:cNvGrpSpPr>
              <p:nvPr/>
            </p:nvGrpSpPr>
            <p:grpSpPr bwMode="auto">
              <a:xfrm>
                <a:off x="8721" y="10163"/>
                <a:ext cx="751" cy="105"/>
                <a:chOff x="2658" y="2544"/>
                <a:chExt cx="724" cy="86"/>
              </a:xfrm>
            </p:grpSpPr>
            <p:sp>
              <p:nvSpPr>
                <p:cNvPr id="195" name="Rectangle 298"/>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6" name="Rectangle 299"/>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7" name="Rectangle 300"/>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93" name="Rectangle 5240"/>
              <p:cNvSpPr>
                <a:spLocks noChangeArrowheads="1"/>
              </p:cNvSpPr>
              <p:nvPr/>
            </p:nvSpPr>
            <p:spPr bwMode="auto">
              <a:xfrm>
                <a:off x="9475" y="10164"/>
                <a:ext cx="407" cy="105"/>
              </a:xfrm>
              <a:prstGeom prst="rect">
                <a:avLst/>
              </a:prstGeom>
              <a:solidFill>
                <a:srgbClr val="339966"/>
              </a:solidFill>
              <a:ln w="19050">
                <a:solidFill>
                  <a:srgbClr val="3399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4" name="Rectangle 5247"/>
              <p:cNvSpPr>
                <a:spLocks noChangeArrowheads="1"/>
              </p:cNvSpPr>
              <p:nvPr/>
            </p:nvSpPr>
            <p:spPr bwMode="auto">
              <a:xfrm>
                <a:off x="8424" y="10164"/>
                <a:ext cx="288" cy="105"/>
              </a:xfrm>
              <a:prstGeom prst="rect">
                <a:avLst/>
              </a:prstGeom>
              <a:solidFill>
                <a:srgbClr val="FF0000"/>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83" name="Group 5251"/>
            <p:cNvGrpSpPr>
              <a:grpSpLocks/>
            </p:cNvGrpSpPr>
            <p:nvPr/>
          </p:nvGrpSpPr>
          <p:grpSpPr bwMode="auto">
            <a:xfrm>
              <a:off x="3285165" y="6157694"/>
              <a:ext cx="2262353" cy="124319"/>
              <a:chOff x="8316" y="10572"/>
              <a:chExt cx="1558" cy="117"/>
            </a:xfrm>
          </p:grpSpPr>
          <p:grpSp>
            <p:nvGrpSpPr>
              <p:cNvPr id="185" name="Group 304"/>
              <p:cNvGrpSpPr>
                <a:grpSpLocks/>
              </p:cNvGrpSpPr>
              <p:nvPr/>
            </p:nvGrpSpPr>
            <p:grpSpPr bwMode="auto">
              <a:xfrm>
                <a:off x="8720" y="10572"/>
                <a:ext cx="751" cy="105"/>
                <a:chOff x="2658" y="2544"/>
                <a:chExt cx="724" cy="86"/>
              </a:xfrm>
            </p:grpSpPr>
            <p:sp>
              <p:nvSpPr>
                <p:cNvPr id="189" name="Rectangle 305"/>
                <p:cNvSpPr>
                  <a:spLocks noChangeArrowheads="1"/>
                </p:cNvSpPr>
                <p:nvPr/>
              </p:nvSpPr>
              <p:spPr bwMode="auto">
                <a:xfrm>
                  <a:off x="2712" y="2544"/>
                  <a:ext cx="624" cy="86"/>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0" name="Rectangle 306"/>
                <p:cNvSpPr>
                  <a:spLocks noChangeArrowheads="1"/>
                </p:cNvSpPr>
                <p:nvPr/>
              </p:nvSpPr>
              <p:spPr bwMode="auto">
                <a:xfrm>
                  <a:off x="2658"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1" name="Rectangle 307"/>
                <p:cNvSpPr>
                  <a:spLocks noChangeArrowheads="1"/>
                </p:cNvSpPr>
                <p:nvPr/>
              </p:nvSpPr>
              <p:spPr bwMode="auto">
                <a:xfrm>
                  <a:off x="3336" y="2544"/>
                  <a:ext cx="46" cy="86"/>
                </a:xfrm>
                <a:prstGeom prst="rect">
                  <a:avLst/>
                </a:prstGeom>
                <a:solidFill>
                  <a:srgbClr val="FF6600"/>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86" name="Rectangle 310"/>
              <p:cNvSpPr>
                <a:spLocks noChangeArrowheads="1"/>
              </p:cNvSpPr>
              <p:nvPr/>
            </p:nvSpPr>
            <p:spPr bwMode="auto">
              <a:xfrm>
                <a:off x="9467" y="10572"/>
                <a:ext cx="407" cy="117"/>
              </a:xfrm>
              <a:prstGeom prst="rect">
                <a:avLst/>
              </a:prstGeom>
              <a:solidFill>
                <a:srgbClr val="33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7" name="Rectangle 5249"/>
              <p:cNvSpPr>
                <a:spLocks noChangeArrowheads="1"/>
              </p:cNvSpPr>
              <p:nvPr/>
            </p:nvSpPr>
            <p:spPr bwMode="auto">
              <a:xfrm>
                <a:off x="8316" y="10577"/>
                <a:ext cx="286" cy="104"/>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8" name="Rectangle 5250"/>
              <p:cNvSpPr>
                <a:spLocks noChangeArrowheads="1"/>
              </p:cNvSpPr>
              <p:nvPr/>
            </p:nvSpPr>
            <p:spPr bwMode="auto">
              <a:xfrm>
                <a:off x="8601" y="10576"/>
                <a:ext cx="119" cy="105"/>
              </a:xfrm>
              <a:prstGeom prst="rect">
                <a:avLst/>
              </a:prstGeom>
              <a:solidFill>
                <a:srgbClr val="33CCCC"/>
              </a:solidFill>
              <a:ln w="9525">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84" name="Rectangle 287"/>
            <p:cNvSpPr>
              <a:spLocks noChangeArrowheads="1"/>
            </p:cNvSpPr>
            <p:nvPr/>
          </p:nvSpPr>
          <p:spPr bwMode="auto">
            <a:xfrm>
              <a:off x="3377024" y="4680206"/>
              <a:ext cx="415297" cy="11050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210" name="Rectangle 209"/>
          <p:cNvSpPr/>
          <p:nvPr/>
        </p:nvSpPr>
        <p:spPr>
          <a:xfrm>
            <a:off x="2928790" y="4348564"/>
            <a:ext cx="404278" cy="307777"/>
          </a:xfrm>
          <a:prstGeom prst="rect">
            <a:avLst/>
          </a:prstGeom>
        </p:spPr>
        <p:txBody>
          <a:bodyPr wrap="none">
            <a:spAutoFit/>
          </a:bodyPr>
          <a:lstStyle/>
          <a:p>
            <a:pPr>
              <a:spcBef>
                <a:spcPct val="50000"/>
              </a:spcBef>
            </a:pPr>
            <a:r>
              <a:rPr lang="en-US" sz="1400" b="1" dirty="0">
                <a:solidFill>
                  <a:prstClr val="black"/>
                </a:solidFill>
                <a:cs typeface="Arial" pitchFamily="34" charset="0"/>
              </a:rPr>
              <a:t>P1</a:t>
            </a:r>
          </a:p>
        </p:txBody>
      </p:sp>
      <p:sp>
        <p:nvSpPr>
          <p:cNvPr id="211" name="Text Box 312"/>
          <p:cNvSpPr txBox="1">
            <a:spLocks noChangeArrowheads="1"/>
          </p:cNvSpPr>
          <p:nvPr/>
        </p:nvSpPr>
        <p:spPr bwMode="auto">
          <a:xfrm>
            <a:off x="3015188" y="1359132"/>
            <a:ext cx="1893001" cy="2545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0600">
                <a:solidFill>
                  <a:schemeClr val="tx2"/>
                </a:solidFill>
                <a:latin typeface="Arial" charset="0"/>
                <a:ea typeface="ＭＳ Ｐゴシック" pitchFamily="34" charset="-128"/>
              </a:defRPr>
            </a:lvl1pPr>
            <a:lvl2pPr marL="742950" indent="-285750" eaLnBrk="0" hangingPunct="0">
              <a:defRPr sz="10600">
                <a:solidFill>
                  <a:schemeClr val="tx2"/>
                </a:solidFill>
                <a:latin typeface="Arial" charset="0"/>
                <a:ea typeface="ＭＳ Ｐゴシック" pitchFamily="34" charset="-128"/>
              </a:defRPr>
            </a:lvl2pPr>
            <a:lvl3pPr marL="1143000" indent="-228600" eaLnBrk="0" hangingPunct="0">
              <a:defRPr sz="10600">
                <a:solidFill>
                  <a:schemeClr val="tx2"/>
                </a:solidFill>
                <a:latin typeface="Arial" charset="0"/>
                <a:ea typeface="ＭＳ Ｐゴシック" pitchFamily="34" charset="-128"/>
              </a:defRPr>
            </a:lvl3pPr>
            <a:lvl4pPr marL="1600200" indent="-228600" eaLnBrk="0" hangingPunct="0">
              <a:defRPr sz="10600">
                <a:solidFill>
                  <a:schemeClr val="tx2"/>
                </a:solidFill>
                <a:latin typeface="Arial" charset="0"/>
                <a:ea typeface="ＭＳ Ｐゴシック" pitchFamily="34" charset="-128"/>
              </a:defRPr>
            </a:lvl4pPr>
            <a:lvl5pPr marL="2057400" indent="-228600" eaLnBrk="0" hangingPunct="0">
              <a:defRPr sz="10600">
                <a:solidFill>
                  <a:schemeClr val="tx2"/>
                </a:solidFill>
                <a:latin typeface="Arial" charset="0"/>
                <a:ea typeface="ＭＳ Ｐゴシック" pitchFamily="34" charset="-128"/>
              </a:defRPr>
            </a:lvl5pPr>
            <a:lvl6pPr marL="2514600" indent="-228600" algn="ctr" eaLnBrk="0" fontAlgn="base" hangingPunct="0">
              <a:spcBef>
                <a:spcPct val="0"/>
              </a:spcBef>
              <a:spcAft>
                <a:spcPct val="0"/>
              </a:spcAft>
              <a:defRPr sz="10600">
                <a:solidFill>
                  <a:schemeClr val="tx2"/>
                </a:solidFill>
                <a:latin typeface="Arial" charset="0"/>
                <a:ea typeface="ＭＳ Ｐゴシック" pitchFamily="34" charset="-128"/>
              </a:defRPr>
            </a:lvl6pPr>
            <a:lvl7pPr marL="2971800" indent="-228600" algn="ctr" eaLnBrk="0" fontAlgn="base" hangingPunct="0">
              <a:spcBef>
                <a:spcPct val="0"/>
              </a:spcBef>
              <a:spcAft>
                <a:spcPct val="0"/>
              </a:spcAft>
              <a:defRPr sz="10600">
                <a:solidFill>
                  <a:schemeClr val="tx2"/>
                </a:solidFill>
                <a:latin typeface="Arial" charset="0"/>
                <a:ea typeface="ＭＳ Ｐゴシック" pitchFamily="34" charset="-128"/>
              </a:defRPr>
            </a:lvl7pPr>
            <a:lvl8pPr marL="3429000" indent="-228600" algn="ctr" eaLnBrk="0" fontAlgn="base" hangingPunct="0">
              <a:spcBef>
                <a:spcPct val="0"/>
              </a:spcBef>
              <a:spcAft>
                <a:spcPct val="0"/>
              </a:spcAft>
              <a:defRPr sz="10600">
                <a:solidFill>
                  <a:schemeClr val="tx2"/>
                </a:solidFill>
                <a:latin typeface="Arial" charset="0"/>
                <a:ea typeface="ＭＳ Ｐゴシック" pitchFamily="34" charset="-128"/>
              </a:defRPr>
            </a:lvl8pPr>
            <a:lvl9pPr marL="3886200" indent="-228600" algn="ctr" eaLnBrk="0" fontAlgn="base" hangingPunct="0">
              <a:spcBef>
                <a:spcPct val="0"/>
              </a:spcBef>
              <a:spcAft>
                <a:spcPct val="0"/>
              </a:spcAft>
              <a:defRPr sz="10600">
                <a:solidFill>
                  <a:schemeClr val="tx2"/>
                </a:solidFill>
                <a:latin typeface="Arial" charset="0"/>
                <a:ea typeface="ＭＳ Ｐゴシック" pitchFamily="34" charset="-128"/>
              </a:defRPr>
            </a:lvl9pPr>
          </a:lstStyle>
          <a:p>
            <a:pPr eaLnBrk="1" hangingPunct="1">
              <a:spcBef>
                <a:spcPct val="50000"/>
              </a:spcBef>
            </a:pPr>
            <a:r>
              <a:rPr lang="en-US" sz="1000" b="1" dirty="0" smtClean="0">
                <a:solidFill>
                  <a:srgbClr val="000000"/>
                </a:solidFill>
              </a:rPr>
              <a:t>(up to 6000 primer pairs)</a:t>
            </a:r>
            <a:endParaRPr lang="en-US" sz="1000" b="1" dirty="0">
              <a:solidFill>
                <a:srgbClr val="000000"/>
              </a:solidFill>
            </a:endParaRPr>
          </a:p>
        </p:txBody>
      </p:sp>
      <p:cxnSp>
        <p:nvCxnSpPr>
          <p:cNvPr id="212" name="Straight Connector 211"/>
          <p:cNvCxnSpPr/>
          <p:nvPr/>
        </p:nvCxnSpPr>
        <p:spPr bwMode="auto">
          <a:xfrm>
            <a:off x="0" y="3352800"/>
            <a:ext cx="9144000" cy="0"/>
          </a:xfrm>
          <a:prstGeom prst="line">
            <a:avLst/>
          </a:prstGeom>
          <a:solidFill>
            <a:schemeClr val="accent1"/>
          </a:solidFill>
          <a:ln w="38100" cap="flat" cmpd="sng" algn="ctr">
            <a:solidFill>
              <a:srgbClr val="00B0F0"/>
            </a:solidFill>
            <a:prstDash val="dash"/>
            <a:round/>
            <a:headEnd type="none" w="med" len="med"/>
            <a:tailEnd type="none" w="med" len="med"/>
          </a:ln>
          <a:effectLst/>
        </p:spPr>
      </p:cxnSp>
      <p:sp>
        <p:nvSpPr>
          <p:cNvPr id="213" name="TextBox 212"/>
          <p:cNvSpPr txBox="1"/>
          <p:nvPr/>
        </p:nvSpPr>
        <p:spPr>
          <a:xfrm>
            <a:off x="228600" y="335280"/>
            <a:ext cx="1645920" cy="830997"/>
          </a:xfrm>
          <a:prstGeom prst="rect">
            <a:avLst/>
          </a:prstGeom>
          <a:solidFill>
            <a:srgbClr val="FFFF00"/>
          </a:solidFill>
          <a:ln w="38100">
            <a:solidFill>
              <a:srgbClr val="0070C0"/>
            </a:solidFill>
          </a:ln>
        </p:spPr>
        <p:txBody>
          <a:bodyPr wrap="square" rtlCol="0">
            <a:spAutoFit/>
          </a:bodyPr>
          <a:lstStyle/>
          <a:p>
            <a:r>
              <a:rPr lang="en-US" dirty="0" smtClean="0">
                <a:solidFill>
                  <a:srgbClr val="000000"/>
                </a:solidFill>
              </a:rPr>
              <a:t>Ampliseq Panels</a:t>
            </a:r>
          </a:p>
        </p:txBody>
      </p:sp>
      <p:sp>
        <p:nvSpPr>
          <p:cNvPr id="214" name="TextBox 213"/>
          <p:cNvSpPr txBox="1"/>
          <p:nvPr/>
        </p:nvSpPr>
        <p:spPr>
          <a:xfrm>
            <a:off x="228600" y="3413760"/>
            <a:ext cx="1571264" cy="830997"/>
          </a:xfrm>
          <a:prstGeom prst="rect">
            <a:avLst/>
          </a:prstGeom>
          <a:solidFill>
            <a:srgbClr val="FFFF00"/>
          </a:solidFill>
          <a:ln w="38100">
            <a:solidFill>
              <a:srgbClr val="0070C0"/>
            </a:solidFill>
          </a:ln>
        </p:spPr>
        <p:txBody>
          <a:bodyPr wrap="none" rtlCol="0">
            <a:spAutoFit/>
          </a:bodyPr>
          <a:lstStyle/>
          <a:p>
            <a:r>
              <a:rPr lang="en-US" dirty="0" smtClean="0">
                <a:solidFill>
                  <a:srgbClr val="000000"/>
                </a:solidFill>
              </a:rPr>
              <a:t>Ampliseq </a:t>
            </a:r>
          </a:p>
          <a:p>
            <a:r>
              <a:rPr lang="en-US" dirty="0" smtClean="0">
                <a:solidFill>
                  <a:srgbClr val="000000"/>
                </a:solidFill>
              </a:rPr>
              <a:t>Library Kit</a:t>
            </a:r>
          </a:p>
        </p:txBody>
      </p:sp>
      <p:sp>
        <p:nvSpPr>
          <p:cNvPr id="2" name="TextBox 1"/>
          <p:cNvSpPr txBox="1"/>
          <p:nvPr/>
        </p:nvSpPr>
        <p:spPr>
          <a:xfrm>
            <a:off x="3118493" y="5153992"/>
            <a:ext cx="1018227" cy="338554"/>
          </a:xfrm>
          <a:prstGeom prst="rect">
            <a:avLst/>
          </a:prstGeom>
          <a:noFill/>
        </p:spPr>
        <p:txBody>
          <a:bodyPr wrap="none" rtlCol="0">
            <a:spAutoFit/>
          </a:bodyPr>
          <a:lstStyle/>
          <a:p>
            <a:r>
              <a:rPr lang="en-US" sz="1600" b="1" dirty="0" smtClean="0"/>
              <a:t>Optional</a:t>
            </a:r>
            <a:endParaRPr lang="en-US" sz="1600" b="1" dirty="0"/>
          </a:p>
        </p:txBody>
      </p:sp>
      <p:sp>
        <p:nvSpPr>
          <p:cNvPr id="3" name="Rounded Rectangle 2"/>
          <p:cNvSpPr/>
          <p:nvPr/>
        </p:nvSpPr>
        <p:spPr bwMode="auto">
          <a:xfrm>
            <a:off x="3030954" y="5210043"/>
            <a:ext cx="3696117" cy="266737"/>
          </a:xfrm>
          <a:prstGeom prst="round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4" name="Rectangle 3"/>
          <p:cNvSpPr/>
          <p:nvPr/>
        </p:nvSpPr>
        <p:spPr bwMode="auto">
          <a:xfrm>
            <a:off x="0" y="5167736"/>
            <a:ext cx="9144000" cy="11142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5" name="Rectangle 214"/>
          <p:cNvSpPr/>
          <p:nvPr/>
        </p:nvSpPr>
        <p:spPr bwMode="auto">
          <a:xfrm>
            <a:off x="-5260" y="4156267"/>
            <a:ext cx="9144000" cy="21129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6" name="Rectangle 215"/>
          <p:cNvSpPr/>
          <p:nvPr/>
        </p:nvSpPr>
        <p:spPr bwMode="auto">
          <a:xfrm>
            <a:off x="5246" y="3241867"/>
            <a:ext cx="9144000" cy="303164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
        <p:nvSpPr>
          <p:cNvPr id="217" name="Rectangle 216"/>
          <p:cNvSpPr/>
          <p:nvPr/>
        </p:nvSpPr>
        <p:spPr bwMode="auto">
          <a:xfrm>
            <a:off x="-14" y="1601452"/>
            <a:ext cx="9144000" cy="468256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smtClean="0">
              <a:latin typeface="Arial" pitchFamily="124" charset="0"/>
            </a:endParaRPr>
          </a:p>
        </p:txBody>
      </p:sp>
    </p:spTree>
    <p:extLst>
      <p:ext uri="{BB962C8B-B14F-4D97-AF65-F5344CB8AC3E}">
        <p14:creationId xmlns:p14="http://schemas.microsoft.com/office/powerpoint/2010/main" val="3363718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0"/>
                                        </p:tgtEl>
                                      </p:cBhvr>
                                    </p:animEffect>
                                    <p:set>
                                      <p:cBhvr>
                                        <p:cTn id="7" dur="1" fill="hold">
                                          <p:stCondLst>
                                            <p:cond delay="499"/>
                                          </p:stCondLst>
                                        </p:cTn>
                                        <p:tgtEl>
                                          <p:spTgt spid="11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0"/>
                                        </p:tgtEl>
                                        <p:attrNameLst>
                                          <p:attrName>style.visibility</p:attrName>
                                        </p:attrNameLst>
                                      </p:cBhvr>
                                      <p:to>
                                        <p:strVal val="visible"/>
                                      </p:to>
                                    </p:set>
                                    <p:animEffect transition="in" filter="fade">
                                      <p:cBhvr>
                                        <p:cTn id="16" dur="500"/>
                                        <p:tgtEl>
                                          <p:spTgt spid="2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500"/>
                                        <p:tgtEl>
                                          <p:spTgt spid="211"/>
                                        </p:tgtEl>
                                      </p:cBhvr>
                                    </p:animEffect>
                                  </p:childTnLst>
                                </p:cTn>
                              </p:par>
                              <p:par>
                                <p:cTn id="20" presetID="10" presetClass="entr" presetSubtype="0" fill="hold"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3"/>
                                        </p:tgtEl>
                                        <p:attrNameLst>
                                          <p:attrName>style.visibility</p:attrName>
                                        </p:attrNameLst>
                                      </p:cBhvr>
                                      <p:to>
                                        <p:strVal val="visible"/>
                                      </p:to>
                                    </p:set>
                                    <p:animEffect transition="in" filter="fade">
                                      <p:cBhvr>
                                        <p:cTn id="25" dur="500"/>
                                        <p:tgtEl>
                                          <p:spTgt spid="2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500"/>
                                        <p:tgtEl>
                                          <p:spTgt spid="2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17"/>
                                        </p:tgtEl>
                                      </p:cBhvr>
                                    </p:animEffect>
                                    <p:set>
                                      <p:cBhvr>
                                        <p:cTn id="33" dur="1" fill="hold">
                                          <p:stCondLst>
                                            <p:cond delay="499"/>
                                          </p:stCondLst>
                                        </p:cTn>
                                        <p:tgtEl>
                                          <p:spTgt spid="2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216"/>
                                        </p:tgtEl>
                                      </p:cBhvr>
                                    </p:animEffect>
                                    <p:set>
                                      <p:cBhvr>
                                        <p:cTn id="38" dur="1" fill="hold">
                                          <p:stCondLst>
                                            <p:cond delay="499"/>
                                          </p:stCondLst>
                                        </p:cTn>
                                        <p:tgtEl>
                                          <p:spTgt spid="2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15"/>
                                        </p:tgtEl>
                                      </p:cBhvr>
                                    </p:animEffect>
                                    <p:set>
                                      <p:cBhvr>
                                        <p:cTn id="43" dur="1" fill="hold">
                                          <p:stCondLst>
                                            <p:cond delay="499"/>
                                          </p:stCondLst>
                                        </p:cTn>
                                        <p:tgtEl>
                                          <p:spTgt spid="2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4"/>
                                        </p:tgtEl>
                                      </p:cBhvr>
                                    </p:animEffect>
                                    <p:set>
                                      <p:cBhvr>
                                        <p:cTn id="4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210" grpId="0"/>
      <p:bldP spid="211" grpId="0" animBg="1"/>
      <p:bldP spid="213" grpId="0" animBg="1"/>
      <p:bldP spid="214" grpId="0" animBg="1"/>
      <p:bldP spid="4" grpId="0" animBg="1"/>
      <p:bldP spid="215" grpId="0" animBg="1"/>
      <p:bldP spid="216" grpId="0" animBg="1"/>
      <p:bldP spid="2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Workflow Comparison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832233"/>
            <a:ext cx="8852011" cy="53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439681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00088"/>
          </a:xfrm>
        </p:spPr>
        <p:txBody>
          <a:bodyPr/>
          <a:lstStyle/>
          <a:p>
            <a:r>
              <a:rPr lang="en-US" dirty="0" smtClean="0"/>
              <a:t>Variety of Research Applications</a:t>
            </a:r>
            <a:endParaRPr lang="en-US" dirty="0"/>
          </a:p>
        </p:txBody>
      </p:sp>
      <p:pic>
        <p:nvPicPr>
          <p:cNvPr id="1029" name="Picture 5"/>
          <p:cNvPicPr>
            <a:picLocks noGrp="1" noChangeAspect="1" noChangeArrowheads="1"/>
          </p:cNvPicPr>
          <p:nvPr>
            <p:ph idx="1"/>
          </p:nvPr>
        </p:nvPicPr>
        <p:blipFill>
          <a:blip r:embed="rId3"/>
          <a:srcRect/>
          <a:stretch>
            <a:fillRect/>
          </a:stretch>
        </p:blipFill>
        <p:spPr bwMode="auto">
          <a:xfrm>
            <a:off x="174576" y="805380"/>
            <a:ext cx="5481945" cy="5506777"/>
          </a:xfrm>
          <a:prstGeom prst="rect">
            <a:avLst/>
          </a:prstGeom>
          <a:noFill/>
          <a:ln w="9525">
            <a:noFill/>
            <a:miter lim="800000"/>
            <a:headEnd/>
            <a:tailEnd/>
          </a:ln>
        </p:spPr>
      </p:pic>
      <p:sp>
        <p:nvSpPr>
          <p:cNvPr id="8" name="TextBox 7"/>
          <p:cNvSpPr txBox="1"/>
          <p:nvPr/>
        </p:nvSpPr>
        <p:spPr>
          <a:xfrm>
            <a:off x="5209953" y="1095153"/>
            <a:ext cx="3934047" cy="3785652"/>
          </a:xfrm>
          <a:prstGeom prst="rect">
            <a:avLst/>
          </a:prstGeom>
          <a:noFill/>
        </p:spPr>
        <p:txBody>
          <a:bodyPr wrap="square" rtlCol="0">
            <a:spAutoFit/>
          </a:bodyPr>
          <a:lstStyle/>
          <a:p>
            <a:pPr lvl="1">
              <a:buFont typeface="Arial" pitchFamily="34" charset="0"/>
              <a:buChar char="•"/>
            </a:pPr>
            <a:r>
              <a:rPr lang="en-US" sz="1600" dirty="0" err="1" smtClean="0">
                <a:solidFill>
                  <a:srgbClr val="000000"/>
                </a:solidFill>
              </a:rPr>
              <a:t>Mendelian</a:t>
            </a:r>
            <a:r>
              <a:rPr lang="en-US" sz="1600" dirty="0" smtClean="0">
                <a:solidFill>
                  <a:srgbClr val="000000"/>
                </a:solidFill>
              </a:rPr>
              <a:t> Disease Research - Germ Line Mutation Detection</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Cancer Research - Somatic Mutation Detection</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Copy Number Variation/</a:t>
            </a:r>
            <a:r>
              <a:rPr lang="en-US" sz="1600" dirty="0" err="1" smtClean="0">
                <a:solidFill>
                  <a:srgbClr val="000000"/>
                </a:solidFill>
              </a:rPr>
              <a:t>Aneuploidy</a:t>
            </a:r>
            <a:r>
              <a:rPr lang="en-US" sz="1600" dirty="0" smtClean="0">
                <a:solidFill>
                  <a:srgbClr val="000000"/>
                </a:solidFill>
              </a:rPr>
              <a:t> </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Genotyping by Sequencing</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Quantitative Gene Expression</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Fusion Transcript Detection</a:t>
            </a:r>
          </a:p>
          <a:p>
            <a:pPr lvl="1">
              <a:buFont typeface="Arial" pitchFamily="34" charset="0"/>
              <a:buChar char="•"/>
            </a:pPr>
            <a:endParaRPr lang="en-US" sz="1600" dirty="0" smtClean="0">
              <a:solidFill>
                <a:srgbClr val="000000"/>
              </a:solidFill>
            </a:endParaRPr>
          </a:p>
          <a:p>
            <a:pPr lvl="1">
              <a:buFont typeface="Arial" pitchFamily="34" charset="0"/>
              <a:buChar char="•"/>
            </a:pPr>
            <a:r>
              <a:rPr lang="en-US" sz="1600" dirty="0" smtClean="0">
                <a:solidFill>
                  <a:srgbClr val="000000"/>
                </a:solidFill>
              </a:rPr>
              <a:t>Biomarker Discovery</a:t>
            </a:r>
          </a:p>
        </p:txBody>
      </p:sp>
    </p:spTree>
    <p:extLst>
      <p:ext uri="{BB962C8B-B14F-4D97-AF65-F5344CB8AC3E}">
        <p14:creationId xmlns:p14="http://schemas.microsoft.com/office/powerpoint/2010/main" val="52595153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962801" y="2091105"/>
            <a:ext cx="2359163" cy="3470843"/>
          </a:xfrm>
          <a:prstGeom prst="roundRect">
            <a:avLst>
              <a:gd name="adj" fmla="val 1004"/>
            </a:avLst>
          </a:prstGeom>
          <a:solidFill>
            <a:srgbClr val="009EDB"/>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Design </a:t>
            </a:r>
            <a:r>
              <a:rPr lang="en-US" sz="1400" dirty="0">
                <a:solidFill>
                  <a:srgbClr val="D7F1FF"/>
                </a:solidFill>
                <a:latin typeface="Arial" pitchFamily="124" charset="0"/>
              </a:rPr>
              <a:t>and </a:t>
            </a:r>
            <a:r>
              <a:rPr lang="en-US" sz="1400" dirty="0" smtClean="0">
                <a:solidFill>
                  <a:srgbClr val="D7F1FF"/>
                </a:solidFill>
                <a:latin typeface="Arial" pitchFamily="124" charset="0"/>
              </a:rPr>
              <a:t/>
            </a:r>
            <a:br>
              <a:rPr lang="en-US" sz="1400" dirty="0" smtClean="0">
                <a:solidFill>
                  <a:srgbClr val="D7F1FF"/>
                </a:solidFill>
                <a:latin typeface="Arial" pitchFamily="124" charset="0"/>
              </a:rPr>
            </a:br>
            <a:r>
              <a:rPr lang="en-US" sz="1400" dirty="0" smtClean="0">
                <a:solidFill>
                  <a:srgbClr val="D7F1FF"/>
                </a:solidFill>
                <a:latin typeface="Arial" pitchFamily="124" charset="0"/>
              </a:rPr>
              <a:t>verification with </a:t>
            </a:r>
            <a:r>
              <a:rPr lang="en-US" sz="1400" dirty="0">
                <a:solidFill>
                  <a:srgbClr val="D7F1FF"/>
                </a:solidFill>
                <a:latin typeface="Arial" pitchFamily="124" charset="0"/>
              </a:rPr>
              <a:t>leading researchers</a:t>
            </a:r>
          </a:p>
        </p:txBody>
      </p:sp>
      <p:sp>
        <p:nvSpPr>
          <p:cNvPr id="5" name="Rounded Rectangle 4"/>
          <p:cNvSpPr/>
          <p:nvPr/>
        </p:nvSpPr>
        <p:spPr bwMode="auto">
          <a:xfrm>
            <a:off x="3392419" y="2091105"/>
            <a:ext cx="2359163" cy="3470843"/>
          </a:xfrm>
          <a:prstGeom prst="roundRect">
            <a:avLst>
              <a:gd name="adj" fmla="val 1004"/>
            </a:avLst>
          </a:prstGeom>
          <a:solidFill>
            <a:schemeClr val="accent3">
              <a:lumMod val="75000"/>
            </a:schemeClr>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Up </a:t>
            </a:r>
            <a:r>
              <a:rPr lang="en-US" sz="1400" dirty="0">
                <a:solidFill>
                  <a:srgbClr val="D7F1FF"/>
                </a:solidFill>
                <a:latin typeface="Arial" pitchFamily="124" charset="0"/>
              </a:rPr>
              <a:t>to 6,144 </a:t>
            </a:r>
            <a:r>
              <a:rPr lang="en-US" sz="1400" dirty="0" err="1">
                <a:solidFill>
                  <a:srgbClr val="D7F1FF"/>
                </a:solidFill>
                <a:latin typeface="Arial" pitchFamily="124" charset="0"/>
              </a:rPr>
              <a:t>plex</a:t>
            </a:r>
            <a:r>
              <a:rPr lang="en-US" sz="1400" dirty="0">
                <a:solidFill>
                  <a:srgbClr val="D7F1FF"/>
                </a:solidFill>
                <a:latin typeface="Arial" pitchFamily="124" charset="0"/>
              </a:rPr>
              <a:t> </a:t>
            </a:r>
            <a:r>
              <a:rPr lang="en-US" sz="1400" dirty="0" smtClean="0">
                <a:solidFill>
                  <a:srgbClr val="D7F1FF"/>
                </a:solidFill>
                <a:latin typeface="Arial" pitchFamily="124" charset="0"/>
              </a:rPr>
              <a:t>per</a:t>
            </a:r>
            <a:br>
              <a:rPr lang="en-US" sz="1400" dirty="0" smtClean="0">
                <a:solidFill>
                  <a:srgbClr val="D7F1FF"/>
                </a:solidFill>
                <a:latin typeface="Arial" pitchFamily="124" charset="0"/>
              </a:rPr>
            </a:br>
            <a:r>
              <a:rPr lang="en-US" sz="1400" dirty="0" smtClean="0">
                <a:solidFill>
                  <a:srgbClr val="D7F1FF"/>
                </a:solidFill>
                <a:latin typeface="Arial" pitchFamily="124" charset="0"/>
              </a:rPr>
              <a:t> </a:t>
            </a:r>
            <a:r>
              <a:rPr lang="en-US" sz="1400" dirty="0">
                <a:solidFill>
                  <a:srgbClr val="D7F1FF"/>
                </a:solidFill>
                <a:latin typeface="Arial" pitchFamily="124" charset="0"/>
              </a:rPr>
              <a:t>tube </a:t>
            </a:r>
            <a:r>
              <a:rPr lang="en-US" sz="1400" dirty="0" smtClean="0">
                <a:solidFill>
                  <a:srgbClr val="D7F1FF"/>
                </a:solidFill>
                <a:latin typeface="Arial" pitchFamily="124" charset="0"/>
              </a:rPr>
              <a:t>using just 10 </a:t>
            </a:r>
            <a:r>
              <a:rPr lang="en-US" sz="1400" dirty="0" err="1" smtClean="0">
                <a:solidFill>
                  <a:srgbClr val="D7F1FF"/>
                </a:solidFill>
                <a:latin typeface="Arial" pitchFamily="124" charset="0"/>
              </a:rPr>
              <a:t>ng</a:t>
            </a:r>
            <a:r>
              <a:rPr lang="en-US" sz="1400" dirty="0" smtClean="0">
                <a:solidFill>
                  <a:srgbClr val="D7F1FF"/>
                </a:solidFill>
                <a:latin typeface="Arial" pitchFamily="124" charset="0"/>
              </a:rPr>
              <a:t> </a:t>
            </a:r>
            <a:r>
              <a:rPr lang="en-US" sz="1400" dirty="0">
                <a:solidFill>
                  <a:srgbClr val="D7F1FF"/>
                </a:solidFill>
                <a:latin typeface="Arial" pitchFamily="124" charset="0"/>
              </a:rPr>
              <a:t>DNA or </a:t>
            </a:r>
            <a:r>
              <a:rPr lang="en-US" sz="1400" dirty="0" smtClean="0">
                <a:solidFill>
                  <a:srgbClr val="D7F1FF"/>
                </a:solidFill>
                <a:latin typeface="Arial" pitchFamily="124" charset="0"/>
              </a:rPr>
              <a:t>5 </a:t>
            </a:r>
            <a:r>
              <a:rPr lang="en-US" sz="1400" dirty="0" err="1" smtClean="0">
                <a:solidFill>
                  <a:srgbClr val="D7F1FF"/>
                </a:solidFill>
                <a:latin typeface="Arial" pitchFamily="124" charset="0"/>
              </a:rPr>
              <a:t>ng</a:t>
            </a:r>
            <a:r>
              <a:rPr lang="en-US" sz="1400" dirty="0" smtClean="0">
                <a:solidFill>
                  <a:srgbClr val="D7F1FF"/>
                </a:solidFill>
                <a:latin typeface="Arial" pitchFamily="124" charset="0"/>
              </a:rPr>
              <a:t> </a:t>
            </a:r>
            <a:r>
              <a:rPr lang="en-US" sz="1400" dirty="0">
                <a:solidFill>
                  <a:srgbClr val="D7F1FF"/>
                </a:solidFill>
                <a:latin typeface="Arial" pitchFamily="124" charset="0"/>
              </a:rPr>
              <a:t>RNA</a:t>
            </a:r>
          </a:p>
          <a:p>
            <a:pPr algn="ctr">
              <a:lnSpc>
                <a:spcPct val="110000"/>
              </a:lnSpc>
              <a:spcBef>
                <a:spcPts val="1200"/>
              </a:spcBef>
            </a:pPr>
            <a:endParaRPr lang="en-US" sz="1400" dirty="0" smtClean="0">
              <a:solidFill>
                <a:srgbClr val="D7F1FF"/>
              </a:solidFill>
              <a:latin typeface="Arial" pitchFamily="124" charset="0"/>
            </a:endParaRPr>
          </a:p>
        </p:txBody>
      </p:sp>
      <p:sp>
        <p:nvSpPr>
          <p:cNvPr id="6" name="Rounded Rectangle 5"/>
          <p:cNvSpPr/>
          <p:nvPr/>
        </p:nvSpPr>
        <p:spPr bwMode="auto">
          <a:xfrm>
            <a:off x="822037" y="2091105"/>
            <a:ext cx="2359163" cy="3470843"/>
          </a:xfrm>
          <a:prstGeom prst="roundRect">
            <a:avLst>
              <a:gd name="adj" fmla="val 1004"/>
            </a:avLst>
          </a:prstGeom>
          <a:solidFill>
            <a:srgbClr val="1FAECD"/>
          </a:solidFill>
          <a:ln w="3175" cap="flat" cmpd="sng" algn="ctr">
            <a:solidFill>
              <a:schemeClr val="bg1">
                <a:lumMod val="65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t" anchorCtr="0" compatLnSpc="1">
            <a:prstTxWarp prst="textNoShape">
              <a:avLst/>
            </a:prstTxWarp>
          </a:bodyPr>
          <a:lstStyle/>
          <a:p>
            <a:pPr algn="ctr">
              <a:spcBef>
                <a:spcPts val="1200"/>
              </a:spcBef>
            </a:pPr>
            <a:endParaRPr lang="en-US" sz="1400" dirty="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smtClean="0">
              <a:solidFill>
                <a:srgbClr val="D7F1FF"/>
              </a:solidFill>
              <a:latin typeface="Arial" pitchFamily="124" charset="0"/>
            </a:endParaRPr>
          </a:p>
          <a:p>
            <a:pPr algn="ctr">
              <a:spcBef>
                <a:spcPts val="1200"/>
              </a:spcBef>
            </a:pPr>
            <a:endParaRPr lang="en-US" sz="1400" dirty="0">
              <a:solidFill>
                <a:srgbClr val="D7F1FF"/>
              </a:solidFill>
              <a:latin typeface="Arial" pitchFamily="124" charset="0"/>
            </a:endParaRPr>
          </a:p>
          <a:p>
            <a:pPr algn="ctr">
              <a:spcBef>
                <a:spcPts val="1200"/>
              </a:spcBef>
            </a:pPr>
            <a:endParaRPr lang="en-US" sz="1400" dirty="0" smtClean="0">
              <a:solidFill>
                <a:srgbClr val="D7F1FF"/>
              </a:solidFill>
              <a:latin typeface="Arial" pitchFamily="124" charset="0"/>
            </a:endParaRPr>
          </a:p>
          <a:p>
            <a:pPr algn="ctr">
              <a:lnSpc>
                <a:spcPct val="110000"/>
              </a:lnSpc>
              <a:spcBef>
                <a:spcPts val="1200"/>
              </a:spcBef>
            </a:pPr>
            <a:endParaRPr lang="en-US" sz="1400" dirty="0">
              <a:solidFill>
                <a:srgbClr val="D7F1FF"/>
              </a:solidFill>
              <a:latin typeface="Arial" pitchFamily="124" charset="0"/>
            </a:endParaRPr>
          </a:p>
          <a:p>
            <a:pPr algn="ctr">
              <a:lnSpc>
                <a:spcPct val="110000"/>
              </a:lnSpc>
              <a:spcBef>
                <a:spcPts val="1200"/>
              </a:spcBef>
            </a:pPr>
            <a:r>
              <a:rPr lang="en-US" sz="1400" dirty="0" smtClean="0">
                <a:solidFill>
                  <a:srgbClr val="D7F1FF"/>
                </a:solidFill>
                <a:latin typeface="Arial" pitchFamily="124" charset="0"/>
              </a:rPr>
              <a:t>Panels for DNA </a:t>
            </a:r>
            <a:br>
              <a:rPr lang="en-US" sz="1400" dirty="0" smtClean="0">
                <a:solidFill>
                  <a:srgbClr val="D7F1FF"/>
                </a:solidFill>
                <a:latin typeface="Arial" pitchFamily="124" charset="0"/>
              </a:rPr>
            </a:br>
            <a:r>
              <a:rPr lang="en-US" sz="1400" dirty="0" smtClean="0">
                <a:solidFill>
                  <a:srgbClr val="D7F1FF"/>
                </a:solidFill>
                <a:latin typeface="Arial" pitchFamily="124" charset="0"/>
              </a:rPr>
              <a:t>mutation, CNV </a:t>
            </a:r>
            <a:r>
              <a:rPr lang="en-US" sz="1400" dirty="0">
                <a:solidFill>
                  <a:srgbClr val="D7F1FF"/>
                </a:solidFill>
                <a:latin typeface="Arial" pitchFamily="124" charset="0"/>
              </a:rPr>
              <a:t>analysis </a:t>
            </a:r>
            <a:r>
              <a:rPr lang="en-US" sz="1400" dirty="0" smtClean="0">
                <a:solidFill>
                  <a:srgbClr val="D7F1FF"/>
                </a:solidFill>
                <a:latin typeface="Arial" pitchFamily="124" charset="0"/>
              </a:rPr>
              <a:t>and </a:t>
            </a:r>
            <a:r>
              <a:rPr lang="en-US" sz="1400" dirty="0">
                <a:solidFill>
                  <a:srgbClr val="D7F1FF"/>
                </a:solidFill>
                <a:latin typeface="Arial" pitchFamily="124" charset="0"/>
              </a:rPr>
              <a:t>RNA expression </a:t>
            </a:r>
            <a:r>
              <a:rPr lang="en-US" sz="1400" dirty="0" smtClean="0">
                <a:solidFill>
                  <a:srgbClr val="D7F1FF"/>
                </a:solidFill>
                <a:latin typeface="Arial" pitchFamily="124" charset="0"/>
              </a:rPr>
              <a:t>measurement</a:t>
            </a:r>
            <a:endParaRPr lang="en-US" sz="1400" dirty="0">
              <a:solidFill>
                <a:srgbClr val="D7F1FF"/>
              </a:solidFill>
              <a:latin typeface="Arial" pitchFamily="124" charset="0"/>
            </a:endParaRPr>
          </a:p>
        </p:txBody>
      </p:sp>
      <p:sp>
        <p:nvSpPr>
          <p:cNvPr id="7" name="Title 2"/>
          <p:cNvSpPr>
            <a:spLocks noGrp="1"/>
          </p:cNvSpPr>
          <p:nvPr>
            <p:ph type="title"/>
          </p:nvPr>
        </p:nvSpPr>
        <p:spPr>
          <a:xfrm>
            <a:off x="0" y="6568"/>
            <a:ext cx="9144000" cy="700088"/>
          </a:xfrm>
        </p:spPr>
        <p:txBody>
          <a:bodyPr/>
          <a:lstStyle/>
          <a:p>
            <a:r>
              <a:rPr lang="en-US" dirty="0" smtClean="0"/>
              <a:t>Ion </a:t>
            </a:r>
            <a:r>
              <a:rPr lang="en-US" dirty="0" err="1" smtClean="0"/>
              <a:t>AmpliSe</a:t>
            </a:r>
            <a:r>
              <a:rPr lang="en-US" spc="-150" dirty="0" err="1" smtClean="0"/>
              <a:t>q</a:t>
            </a:r>
            <a:r>
              <a:rPr lang="en-US" spc="-150" baseline="30000" dirty="0" smtClean="0"/>
              <a:t>™</a:t>
            </a:r>
            <a:r>
              <a:rPr lang="en-US" dirty="0" smtClean="0"/>
              <a:t> technology</a:t>
            </a:r>
            <a:endParaRPr lang="en-US" dirty="0"/>
          </a:p>
        </p:txBody>
      </p:sp>
      <p:sp>
        <p:nvSpPr>
          <p:cNvPr id="10" name="Content Placeholder 1"/>
          <p:cNvSpPr txBox="1">
            <a:spLocks/>
          </p:cNvSpPr>
          <p:nvPr/>
        </p:nvSpPr>
        <p:spPr bwMode="auto">
          <a:xfrm>
            <a:off x="733882" y="1003983"/>
            <a:ext cx="6778726" cy="97758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marL="0" indent="0">
              <a:buClr>
                <a:srgbClr val="5381AC"/>
              </a:buClr>
              <a:buFontTx/>
              <a:buNone/>
            </a:pPr>
            <a:r>
              <a:rPr lang="en-US" dirty="0">
                <a:solidFill>
                  <a:srgbClr val="002060"/>
                </a:solidFill>
              </a:rPr>
              <a:t>Ultra-high </a:t>
            </a:r>
            <a:r>
              <a:rPr lang="en-US" dirty="0" smtClean="0">
                <a:solidFill>
                  <a:srgbClr val="002060"/>
                </a:solidFill>
              </a:rPr>
              <a:t>multiplex </a:t>
            </a:r>
            <a:r>
              <a:rPr lang="en-US" dirty="0">
                <a:solidFill>
                  <a:srgbClr val="002060"/>
                </a:solidFill>
              </a:rPr>
              <a:t>PCR for </a:t>
            </a:r>
            <a:r>
              <a:rPr lang="en-US" dirty="0" smtClean="0">
                <a:solidFill>
                  <a:srgbClr val="002060"/>
                </a:solidFill>
              </a:rPr>
              <a:t>targeted sequencing and expression</a:t>
            </a:r>
            <a:endParaRPr lang="en-US" dirty="0">
              <a:solidFill>
                <a:srgbClr val="002060"/>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613039037"/>
              </p:ext>
            </p:extLst>
          </p:nvPr>
        </p:nvGraphicFramePr>
        <p:xfrm>
          <a:off x="625335" y="3606134"/>
          <a:ext cx="7797634" cy="640080"/>
        </p:xfrm>
        <a:graphic>
          <a:graphicData uri="http://schemas.openxmlformats.org/drawingml/2006/table">
            <a:tbl>
              <a:tblPr firstRow="1" bandRow="1">
                <a:tableStyleId>{5C22544A-7EE6-4342-B048-85BDC9FD1C3A}</a:tableStyleId>
              </a:tblPr>
              <a:tblGrid>
                <a:gridCol w="2623389"/>
                <a:gridCol w="2623389"/>
                <a:gridCol w="2550856"/>
              </a:tblGrid>
              <a:tr h="545099">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Ready-to-use</a:t>
                      </a:r>
                      <a:r>
                        <a:rPr kumimoji="0" lang="en-US" sz="1800" b="1" i="0" u="none" strike="noStrike" cap="none" spc="0" normalizeH="0" dirty="0" smtClean="0">
                          <a:ln>
                            <a:noFill/>
                          </a:ln>
                          <a:solidFill>
                            <a:schemeClr val="bg1"/>
                          </a:solidFill>
                          <a:effectLst/>
                          <a:latin typeface="Arial" pitchFamily="124"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dirty="0" smtClean="0">
                          <a:ln>
                            <a:noFill/>
                          </a:ln>
                          <a:solidFill>
                            <a:schemeClr val="bg1"/>
                          </a:solidFill>
                          <a:effectLst/>
                          <a:latin typeface="Arial" pitchFamily="124" charset="0"/>
                        </a:rPr>
                        <a:t>panels</a:t>
                      </a:r>
                      <a:endParaRPr kumimoji="0" lang="en-US" sz="1800" b="1" i="0" u="none" strike="noStrike" cap="none" spc="0" normalizeH="0" baseline="0" dirty="0" smtClean="0">
                        <a:ln>
                          <a:noFill/>
                        </a:ln>
                        <a:solidFill>
                          <a:schemeClr val="bg1"/>
                        </a:solidFill>
                        <a:effectLst/>
                        <a:latin typeface="Arial" pitchFamily="124" charset="0"/>
                      </a:endParaRP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Custom</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design</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Community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spc="0" normalizeH="0" baseline="0" dirty="0" smtClean="0">
                          <a:ln>
                            <a:noFill/>
                          </a:ln>
                          <a:solidFill>
                            <a:schemeClr val="bg1"/>
                          </a:solidFill>
                          <a:effectLst/>
                          <a:latin typeface="Arial" pitchFamily="124" charset="0"/>
                        </a:rPr>
                        <a:t>panels</a:t>
                      </a:r>
                    </a:p>
                  </a:txBody>
                  <a:tcPr marL="45720" marR="45720">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0257" y="2621586"/>
            <a:ext cx="1638730" cy="810260"/>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141536">
            <a:off x="3915339" y="2349510"/>
            <a:ext cx="1150762" cy="1236458"/>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61455" y="2477380"/>
            <a:ext cx="1273220" cy="1051148"/>
          </a:xfrm>
          <a:prstGeom prst="rect">
            <a:avLst/>
          </a:prstGeom>
        </p:spPr>
      </p:pic>
    </p:spTree>
    <p:extLst>
      <p:ext uri="{BB962C8B-B14F-4D97-AF65-F5344CB8AC3E}">
        <p14:creationId xmlns:p14="http://schemas.microsoft.com/office/powerpoint/2010/main" val="280427778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background-2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04334"/>
            <a:ext cx="9144000" cy="5486399"/>
          </a:xfrm>
          <a:prstGeom prst="rect">
            <a:avLst/>
          </a:prstGeom>
        </p:spPr>
      </p:pic>
      <p:sp>
        <p:nvSpPr>
          <p:cNvPr id="7" name="Rounded Rectangle 6"/>
          <p:cNvSpPr/>
          <p:nvPr/>
        </p:nvSpPr>
        <p:spPr bwMode="auto">
          <a:xfrm>
            <a:off x="450717"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Select/ Customize targets</a:t>
            </a:r>
            <a:endParaRPr lang="en-US" sz="1700" b="1" dirty="0">
              <a:solidFill>
                <a:srgbClr val="002060"/>
              </a:solidFill>
              <a:latin typeface="Arial" pitchFamily="124" charset="0"/>
            </a:endParaRPr>
          </a:p>
        </p:txBody>
      </p:sp>
      <p:sp>
        <p:nvSpPr>
          <p:cNvPr id="13" name="Rounded Rectangle 12"/>
          <p:cNvSpPr/>
          <p:nvPr/>
        </p:nvSpPr>
        <p:spPr bwMode="auto">
          <a:xfrm>
            <a:off x="2087134"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Construct library</a:t>
            </a:r>
            <a:endParaRPr lang="en-US" sz="1700" b="1" dirty="0">
              <a:solidFill>
                <a:srgbClr val="002060"/>
              </a:solidFill>
              <a:latin typeface="Arial" pitchFamily="124" charset="0"/>
            </a:endParaRPr>
          </a:p>
        </p:txBody>
      </p:sp>
      <p:sp>
        <p:nvSpPr>
          <p:cNvPr id="14" name="Rounded Rectangle 13"/>
          <p:cNvSpPr/>
          <p:nvPr/>
        </p:nvSpPr>
        <p:spPr bwMode="auto">
          <a:xfrm>
            <a:off x="3723551"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Prepare template</a:t>
            </a:r>
            <a:endParaRPr lang="en-US" sz="1700" b="1" dirty="0">
              <a:solidFill>
                <a:srgbClr val="002060"/>
              </a:solidFill>
              <a:latin typeface="Arial" pitchFamily="124" charset="0"/>
            </a:endParaRPr>
          </a:p>
        </p:txBody>
      </p:sp>
      <p:sp>
        <p:nvSpPr>
          <p:cNvPr id="15" name="Rounded Rectangle 14"/>
          <p:cNvSpPr/>
          <p:nvPr/>
        </p:nvSpPr>
        <p:spPr bwMode="auto">
          <a:xfrm>
            <a:off x="5359968"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Run </a:t>
            </a:r>
            <a:br>
              <a:rPr lang="en-US" sz="1700" b="1" dirty="0" smtClean="0">
                <a:solidFill>
                  <a:srgbClr val="002060"/>
                </a:solidFill>
                <a:latin typeface="Arial" pitchFamily="124" charset="0"/>
              </a:rPr>
            </a:br>
            <a:r>
              <a:rPr lang="en-US" sz="1700" b="1" dirty="0" smtClean="0">
                <a:solidFill>
                  <a:srgbClr val="002060"/>
                </a:solidFill>
                <a:latin typeface="Arial" pitchFamily="124" charset="0"/>
              </a:rPr>
              <a:t>sequence</a:t>
            </a:r>
            <a:endParaRPr lang="en-US" sz="1700" b="1" dirty="0">
              <a:solidFill>
                <a:srgbClr val="002060"/>
              </a:solidFill>
              <a:latin typeface="Arial" pitchFamily="124" charset="0"/>
            </a:endParaRPr>
          </a:p>
        </p:txBody>
      </p:sp>
      <p:sp>
        <p:nvSpPr>
          <p:cNvPr id="17" name="Rounded Rectangle 16"/>
          <p:cNvSpPr/>
          <p:nvPr/>
        </p:nvSpPr>
        <p:spPr bwMode="auto">
          <a:xfrm>
            <a:off x="6996387" y="1188062"/>
            <a:ext cx="1568350" cy="4724728"/>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en-US" sz="1500" b="1" dirty="0" smtClean="0">
              <a:solidFill>
                <a:srgbClr val="002060"/>
              </a:solidFill>
              <a:latin typeface="Arial" pitchFamily="124" charset="0"/>
            </a:endParaRPr>
          </a:p>
          <a:p>
            <a:pPr algn="ctr"/>
            <a:r>
              <a:rPr lang="en-US" sz="1700" b="1" dirty="0" smtClean="0">
                <a:solidFill>
                  <a:srgbClr val="002060"/>
                </a:solidFill>
                <a:latin typeface="Arial" pitchFamily="124" charset="0"/>
              </a:rPr>
              <a:t>Analyze </a:t>
            </a:r>
            <a:br>
              <a:rPr lang="en-US" sz="1700" b="1" dirty="0" smtClean="0">
                <a:solidFill>
                  <a:srgbClr val="002060"/>
                </a:solidFill>
                <a:latin typeface="Arial" pitchFamily="124" charset="0"/>
              </a:rPr>
            </a:br>
            <a:r>
              <a:rPr lang="en-US" sz="1700" b="1" dirty="0" smtClean="0">
                <a:solidFill>
                  <a:srgbClr val="002060"/>
                </a:solidFill>
                <a:latin typeface="Arial" pitchFamily="124" charset="0"/>
              </a:rPr>
              <a:t>data</a:t>
            </a:r>
            <a:endParaRPr lang="en-US" sz="1700" b="1" dirty="0">
              <a:solidFill>
                <a:srgbClr val="002060"/>
              </a:solidFill>
              <a:latin typeface="Arial" pitchFamily="124" charset="0"/>
            </a:endParaRPr>
          </a:p>
        </p:txBody>
      </p:sp>
      <p:sp>
        <p:nvSpPr>
          <p:cNvPr id="3" name="Title 2"/>
          <p:cNvSpPr>
            <a:spLocks noGrp="1"/>
          </p:cNvSpPr>
          <p:nvPr>
            <p:ph type="title"/>
          </p:nvPr>
        </p:nvSpPr>
        <p:spPr/>
        <p:txBody>
          <a:bodyPr/>
          <a:lstStyle/>
          <a:p>
            <a:pPr marL="0" indent="0"/>
            <a:r>
              <a:rPr lang="en-US" dirty="0"/>
              <a:t>Complete </a:t>
            </a:r>
            <a:r>
              <a:rPr lang="en-US" dirty="0" smtClean="0"/>
              <a:t>workflow </a:t>
            </a:r>
            <a:r>
              <a:rPr lang="en-US" dirty="0"/>
              <a:t>for targeted </a:t>
            </a:r>
            <a:r>
              <a:rPr lang="en-US" dirty="0" err="1"/>
              <a:t>resequencing</a:t>
            </a:r>
            <a:endParaRPr lang="en-US" dirty="0"/>
          </a:p>
        </p:txBody>
      </p:sp>
      <p:pic>
        <p:nvPicPr>
          <p:cNvPr id="8" name="Picture 7" descr="Icons_Exome-Brochur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3474" y="3657521"/>
            <a:ext cx="1136366" cy="1114722"/>
          </a:xfrm>
          <a:prstGeom prst="rect">
            <a:avLst/>
          </a:prstGeom>
        </p:spPr>
      </p:pic>
      <p:pic>
        <p:nvPicPr>
          <p:cNvPr id="10" name="Picture 9" descr="Icons_Exome-Brochure-3.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84116" y="3655276"/>
            <a:ext cx="1149634" cy="1127736"/>
          </a:xfrm>
          <a:prstGeom prst="rect">
            <a:avLst/>
          </a:prstGeom>
        </p:spPr>
      </p:pic>
      <p:pic>
        <p:nvPicPr>
          <p:cNvPr id="11" name="Picture 10" descr="Icons_Exome-Brochure-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5754" y="3693324"/>
            <a:ext cx="1049464" cy="1029474"/>
          </a:xfrm>
          <a:prstGeom prst="rect">
            <a:avLst/>
          </a:prstGeom>
        </p:spPr>
      </p:pic>
      <p:pic>
        <p:nvPicPr>
          <p:cNvPr id="18" name="Picture 17" descr="Icons_Exome-Brochure-5.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0410" y="3671555"/>
            <a:ext cx="1554480" cy="1168696"/>
          </a:xfrm>
          <a:prstGeom prst="rect">
            <a:avLst/>
          </a:prstGeom>
        </p:spPr>
      </p:pic>
      <p:sp>
        <p:nvSpPr>
          <p:cNvPr id="23" name="Pentagon 22"/>
          <p:cNvSpPr/>
          <p:nvPr/>
        </p:nvSpPr>
        <p:spPr bwMode="auto">
          <a:xfrm>
            <a:off x="311359" y="2493704"/>
            <a:ext cx="8693354" cy="1097935"/>
          </a:xfrm>
          <a:prstGeom prst="homePlate">
            <a:avLst>
              <a:gd name="adj" fmla="val 32107"/>
            </a:avLst>
          </a:prstGeom>
          <a:solidFill>
            <a:srgbClr val="00195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4400" dirty="0">
              <a:solidFill>
                <a:srgbClr val="FFFFFF"/>
              </a:solidFill>
              <a:latin typeface="Arial" pitchFamily="124" charset="0"/>
            </a:endParaRPr>
          </a:p>
        </p:txBody>
      </p:sp>
      <p:sp>
        <p:nvSpPr>
          <p:cNvPr id="24" name="Pentagon 23"/>
          <p:cNvSpPr/>
          <p:nvPr/>
        </p:nvSpPr>
        <p:spPr bwMode="auto">
          <a:xfrm>
            <a:off x="368713" y="2548976"/>
            <a:ext cx="8570744" cy="987390"/>
          </a:xfrm>
          <a:prstGeom prst="homePlate">
            <a:avLst>
              <a:gd name="adj" fmla="val 32107"/>
            </a:avLst>
          </a:prstGeom>
          <a:solidFill>
            <a:srgbClr val="001950">
              <a:alpha val="88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4400" dirty="0">
              <a:solidFill>
                <a:srgbClr val="FFFFFF"/>
              </a:solidFill>
              <a:latin typeface="Arial" pitchFamily="124" charset="0"/>
            </a:endParaRPr>
          </a:p>
        </p:txBody>
      </p:sp>
      <p:sp>
        <p:nvSpPr>
          <p:cNvPr id="19" name="Rectangle 18"/>
          <p:cNvSpPr/>
          <p:nvPr/>
        </p:nvSpPr>
        <p:spPr>
          <a:xfrm>
            <a:off x="901024" y="2636415"/>
            <a:ext cx="7571303" cy="707886"/>
          </a:xfrm>
          <a:prstGeom prst="rect">
            <a:avLst/>
          </a:prstGeom>
        </p:spPr>
        <p:txBody>
          <a:bodyPr wrap="none">
            <a:spAutoFit/>
          </a:bodyPr>
          <a:lstStyle/>
          <a:p>
            <a:r>
              <a:rPr lang="en-US" sz="4000" dirty="0" smtClean="0">
                <a:solidFill>
                  <a:srgbClr val="FFFFFF"/>
                </a:solidFill>
                <a:latin typeface="Arial" pitchFamily="124" charset="0"/>
              </a:rPr>
              <a:t>Sample to results in a single day</a:t>
            </a:r>
            <a:endParaRPr lang="en-US" sz="4000" dirty="0">
              <a:solidFill>
                <a:srgbClr val="FFFFFF"/>
              </a:solidFill>
              <a:latin typeface="Arial" pitchFamily="124" charset="0"/>
            </a:endParaRPr>
          </a:p>
        </p:txBody>
      </p:sp>
      <p:sp>
        <p:nvSpPr>
          <p:cNvPr id="12" name="TextBox 11"/>
          <p:cNvSpPr txBox="1"/>
          <p:nvPr/>
        </p:nvSpPr>
        <p:spPr>
          <a:xfrm>
            <a:off x="561792" y="4771182"/>
            <a:ext cx="1346200" cy="461665"/>
          </a:xfrm>
          <a:prstGeom prst="rect">
            <a:avLst/>
          </a:prstGeom>
          <a:noFill/>
        </p:spPr>
        <p:txBody>
          <a:bodyPr wrap="square" rtlCol="0">
            <a:spAutoFit/>
          </a:bodyPr>
          <a:lstStyle/>
          <a:p>
            <a:pPr algn="ctr"/>
            <a:r>
              <a:rPr lang="en-US" sz="1200" b="1" dirty="0" smtClean="0">
                <a:solidFill>
                  <a:srgbClr val="002060"/>
                </a:solidFill>
              </a:rPr>
              <a:t>Ion </a:t>
            </a:r>
            <a:r>
              <a:rPr lang="en-US" sz="1200" b="1" dirty="0" err="1" smtClean="0">
                <a:solidFill>
                  <a:srgbClr val="002060"/>
                </a:solidFill>
              </a:rPr>
              <a:t>AmpliSeq</a:t>
            </a:r>
            <a:r>
              <a:rPr lang="en-US" sz="1200" b="1" baseline="30000" dirty="0">
                <a:solidFill>
                  <a:srgbClr val="002060"/>
                </a:solidFill>
              </a:rPr>
              <a:t>™</a:t>
            </a:r>
            <a:r>
              <a:rPr lang="en-US" sz="1200" b="1" dirty="0" smtClean="0">
                <a:solidFill>
                  <a:srgbClr val="002060"/>
                </a:solidFill>
              </a:rPr>
              <a:t> Designer</a:t>
            </a:r>
          </a:p>
        </p:txBody>
      </p:sp>
      <p:sp>
        <p:nvSpPr>
          <p:cNvPr id="25" name="TextBox 24"/>
          <p:cNvSpPr txBox="1"/>
          <p:nvPr/>
        </p:nvSpPr>
        <p:spPr>
          <a:xfrm>
            <a:off x="2094848" y="4773309"/>
            <a:ext cx="1552922" cy="1015663"/>
          </a:xfrm>
          <a:prstGeom prst="rect">
            <a:avLst/>
          </a:prstGeom>
          <a:noFill/>
        </p:spPr>
        <p:txBody>
          <a:bodyPr wrap="square" rtlCol="0">
            <a:spAutoFit/>
          </a:bodyPr>
          <a:lstStyle/>
          <a:p>
            <a:pPr algn="ctr"/>
            <a:r>
              <a:rPr lang="en-US" sz="1200" b="1" dirty="0" smtClean="0">
                <a:solidFill>
                  <a:srgbClr val="002060"/>
                </a:solidFill>
              </a:rPr>
              <a:t>   Ion AmpliSeq</a:t>
            </a:r>
            <a:r>
              <a:rPr lang="en-US" sz="1200" b="1" baseline="30000" dirty="0">
                <a:solidFill>
                  <a:srgbClr val="002060"/>
                </a:solidFill>
              </a:rPr>
              <a:t>™</a:t>
            </a:r>
            <a:r>
              <a:rPr lang="en-US" sz="1200" b="1" dirty="0" smtClean="0">
                <a:solidFill>
                  <a:srgbClr val="002060"/>
                </a:solidFill>
              </a:rPr>
              <a:t> DNA Library Kit</a:t>
            </a:r>
          </a:p>
          <a:p>
            <a:pPr algn="ctr"/>
            <a:r>
              <a:rPr lang="en-US" sz="1200" b="1" dirty="0" smtClean="0">
                <a:solidFill>
                  <a:srgbClr val="002060"/>
                </a:solidFill>
              </a:rPr>
              <a:t>Or</a:t>
            </a:r>
          </a:p>
          <a:p>
            <a:pPr algn="ctr"/>
            <a:r>
              <a:rPr lang="en-US" sz="1200" b="1" dirty="0" smtClean="0">
                <a:solidFill>
                  <a:srgbClr val="002060"/>
                </a:solidFill>
              </a:rPr>
              <a:t> Ion AmpliSeq</a:t>
            </a:r>
            <a:r>
              <a:rPr lang="en-US" sz="1200" b="1" baseline="30000" dirty="0" smtClean="0">
                <a:solidFill>
                  <a:srgbClr val="002060"/>
                </a:solidFill>
              </a:rPr>
              <a:t>™</a:t>
            </a:r>
            <a:r>
              <a:rPr lang="en-US" sz="1200" b="1" dirty="0" smtClean="0">
                <a:solidFill>
                  <a:srgbClr val="002060"/>
                </a:solidFill>
              </a:rPr>
              <a:t> RNA Library Kit</a:t>
            </a:r>
            <a:endParaRPr lang="en-US" sz="1200" b="1" dirty="0">
              <a:solidFill>
                <a:srgbClr val="002060"/>
              </a:solidFill>
            </a:endParaRPr>
          </a:p>
        </p:txBody>
      </p:sp>
      <p:sp>
        <p:nvSpPr>
          <p:cNvPr id="26" name="TextBox 25"/>
          <p:cNvSpPr txBox="1"/>
          <p:nvPr/>
        </p:nvSpPr>
        <p:spPr>
          <a:xfrm>
            <a:off x="3834626" y="4771182"/>
            <a:ext cx="1346200" cy="461665"/>
          </a:xfrm>
          <a:prstGeom prst="rect">
            <a:avLst/>
          </a:prstGeom>
          <a:noFill/>
        </p:spPr>
        <p:txBody>
          <a:bodyPr wrap="square" rtlCol="0">
            <a:spAutoFit/>
          </a:bodyPr>
          <a:lstStyle/>
          <a:p>
            <a:pPr algn="ctr"/>
            <a:r>
              <a:rPr lang="en-US" sz="1200" b="1" dirty="0" smtClean="0">
                <a:solidFill>
                  <a:srgbClr val="002060"/>
                </a:solidFill>
              </a:rPr>
              <a:t>  Ion Chef</a:t>
            </a:r>
            <a:r>
              <a:rPr lang="en-US" sz="1200" b="1" baseline="30000" dirty="0" smtClean="0">
                <a:solidFill>
                  <a:srgbClr val="002060"/>
                </a:solidFill>
              </a:rPr>
              <a:t>™</a:t>
            </a:r>
            <a:r>
              <a:rPr lang="en-US" sz="1200" b="1" dirty="0" smtClean="0">
                <a:solidFill>
                  <a:srgbClr val="002060"/>
                </a:solidFill>
              </a:rPr>
              <a:t> System </a:t>
            </a:r>
          </a:p>
        </p:txBody>
      </p:sp>
      <p:sp>
        <p:nvSpPr>
          <p:cNvPr id="27" name="TextBox 26"/>
          <p:cNvSpPr txBox="1"/>
          <p:nvPr/>
        </p:nvSpPr>
        <p:spPr>
          <a:xfrm>
            <a:off x="5471043" y="4954062"/>
            <a:ext cx="1346200" cy="461665"/>
          </a:xfrm>
          <a:prstGeom prst="rect">
            <a:avLst/>
          </a:prstGeom>
          <a:noFill/>
        </p:spPr>
        <p:txBody>
          <a:bodyPr wrap="square" rtlCol="0">
            <a:spAutoFit/>
          </a:bodyPr>
          <a:lstStyle/>
          <a:p>
            <a:pPr algn="ctr"/>
            <a:r>
              <a:rPr lang="en-US" sz="1200" b="1" dirty="0" smtClean="0">
                <a:solidFill>
                  <a:srgbClr val="002060"/>
                </a:solidFill>
              </a:rPr>
              <a:t>   Ion S5 Sequencer</a:t>
            </a:r>
            <a:endParaRPr lang="en-US" sz="1200" b="1" dirty="0">
              <a:solidFill>
                <a:srgbClr val="002060"/>
              </a:solidFill>
            </a:endParaRPr>
          </a:p>
        </p:txBody>
      </p:sp>
      <p:sp>
        <p:nvSpPr>
          <p:cNvPr id="28" name="TextBox 27"/>
          <p:cNvSpPr txBox="1"/>
          <p:nvPr/>
        </p:nvSpPr>
        <p:spPr>
          <a:xfrm>
            <a:off x="7107462" y="4771182"/>
            <a:ext cx="1346200" cy="461665"/>
          </a:xfrm>
          <a:prstGeom prst="rect">
            <a:avLst/>
          </a:prstGeom>
          <a:noFill/>
        </p:spPr>
        <p:txBody>
          <a:bodyPr wrap="square" rtlCol="0">
            <a:spAutoFit/>
          </a:bodyPr>
          <a:lstStyle/>
          <a:p>
            <a:pPr algn="ctr"/>
            <a:r>
              <a:rPr lang="en-US" sz="1200" b="1" dirty="0" smtClean="0">
                <a:solidFill>
                  <a:srgbClr val="002060"/>
                </a:solidFill>
              </a:rPr>
              <a:t>Torrent Suite</a:t>
            </a:r>
            <a:r>
              <a:rPr lang="en-US" sz="1200" b="1" baseline="30000" dirty="0">
                <a:solidFill>
                  <a:srgbClr val="002060"/>
                </a:solidFill>
              </a:rPr>
              <a:t>™</a:t>
            </a:r>
            <a:r>
              <a:rPr lang="en-US" sz="1200" b="1" dirty="0" smtClean="0">
                <a:solidFill>
                  <a:srgbClr val="002060"/>
                </a:solidFill>
              </a:rPr>
              <a:t> Software </a:t>
            </a:r>
          </a:p>
        </p:txBody>
      </p:sp>
      <p:sp>
        <p:nvSpPr>
          <p:cNvPr id="30" name="TextBox 29"/>
          <p:cNvSpPr txBox="1"/>
          <p:nvPr/>
        </p:nvSpPr>
        <p:spPr>
          <a:xfrm>
            <a:off x="561792" y="5248702"/>
            <a:ext cx="1346200" cy="461665"/>
          </a:xfrm>
          <a:prstGeom prst="rect">
            <a:avLst/>
          </a:prstGeom>
          <a:noFill/>
        </p:spPr>
        <p:txBody>
          <a:bodyPr wrap="square" rtlCol="0">
            <a:spAutoFit/>
          </a:bodyPr>
          <a:lstStyle/>
          <a:p>
            <a:pPr algn="ctr"/>
            <a:r>
              <a:rPr lang="en-US" sz="1200" b="1" dirty="0" smtClean="0">
                <a:solidFill>
                  <a:srgbClr val="002060"/>
                </a:solidFill>
              </a:rPr>
              <a:t>Ion </a:t>
            </a:r>
            <a:r>
              <a:rPr lang="en-US" sz="1200" b="1" dirty="0" err="1" smtClean="0">
                <a:solidFill>
                  <a:srgbClr val="002060"/>
                </a:solidFill>
              </a:rPr>
              <a:t>AmpliSeq</a:t>
            </a:r>
            <a:r>
              <a:rPr lang="en-US" sz="1200" b="1" baseline="30000" dirty="0">
                <a:solidFill>
                  <a:srgbClr val="002060"/>
                </a:solidFill>
              </a:rPr>
              <a:t>™</a:t>
            </a:r>
            <a:r>
              <a:rPr lang="en-US" sz="1200" b="1" dirty="0" smtClean="0">
                <a:solidFill>
                  <a:srgbClr val="002060"/>
                </a:solidFill>
              </a:rPr>
              <a:t> Panels</a:t>
            </a:r>
            <a:endParaRPr lang="en-US" sz="1200" b="1" dirty="0">
              <a:solidFill>
                <a:srgbClr val="002060"/>
              </a:solidFill>
            </a:endParaRPr>
          </a:p>
        </p:txBody>
      </p:sp>
      <p:sp>
        <p:nvSpPr>
          <p:cNvPr id="31" name="TextBox 30"/>
          <p:cNvSpPr txBox="1"/>
          <p:nvPr/>
        </p:nvSpPr>
        <p:spPr>
          <a:xfrm>
            <a:off x="7107462" y="5248702"/>
            <a:ext cx="1346200" cy="461665"/>
          </a:xfrm>
          <a:prstGeom prst="rect">
            <a:avLst/>
          </a:prstGeom>
          <a:noFill/>
        </p:spPr>
        <p:txBody>
          <a:bodyPr wrap="square" rtlCol="0">
            <a:spAutoFit/>
          </a:bodyPr>
          <a:lstStyle/>
          <a:p>
            <a:pPr algn="ctr"/>
            <a:r>
              <a:rPr lang="en-US" sz="1200" b="1" dirty="0">
                <a:solidFill>
                  <a:srgbClr val="002060"/>
                </a:solidFill>
              </a:rPr>
              <a:t>Ion Reporter</a:t>
            </a:r>
            <a:r>
              <a:rPr lang="en-US" sz="1200" b="1" baseline="30000" dirty="0">
                <a:solidFill>
                  <a:srgbClr val="002060"/>
                </a:solidFill>
              </a:rPr>
              <a:t>™</a:t>
            </a:r>
            <a:r>
              <a:rPr lang="en-US" sz="1200" b="1" dirty="0">
                <a:solidFill>
                  <a:srgbClr val="002060"/>
                </a:solidFill>
              </a:rPr>
              <a:t> Software</a:t>
            </a:r>
          </a:p>
        </p:txBody>
      </p:sp>
      <p:sp>
        <p:nvSpPr>
          <p:cNvPr id="32" name="TextBox 31"/>
          <p:cNvSpPr txBox="1"/>
          <p:nvPr/>
        </p:nvSpPr>
        <p:spPr>
          <a:xfrm>
            <a:off x="3834626" y="5248702"/>
            <a:ext cx="1346200" cy="461665"/>
          </a:xfrm>
          <a:prstGeom prst="rect">
            <a:avLst/>
          </a:prstGeom>
          <a:noFill/>
        </p:spPr>
        <p:txBody>
          <a:bodyPr wrap="square" rtlCol="0">
            <a:spAutoFit/>
          </a:bodyPr>
          <a:lstStyle/>
          <a:p>
            <a:pPr algn="ctr"/>
            <a:r>
              <a:rPr lang="en-US" sz="1200" b="1" dirty="0">
                <a:solidFill>
                  <a:srgbClr val="002060"/>
                </a:solidFill>
              </a:rPr>
              <a:t> Ion OneTouch</a:t>
            </a:r>
            <a:r>
              <a:rPr lang="en-US" sz="1200" b="1" baseline="30000" dirty="0">
                <a:solidFill>
                  <a:srgbClr val="002060"/>
                </a:solidFill>
              </a:rPr>
              <a:t>™</a:t>
            </a:r>
            <a:r>
              <a:rPr lang="en-US" sz="1200" b="1" dirty="0">
                <a:solidFill>
                  <a:srgbClr val="002060"/>
                </a:solidFill>
              </a:rPr>
              <a:t> 2 System</a:t>
            </a:r>
          </a:p>
        </p:txBody>
      </p:sp>
      <p:pic>
        <p:nvPicPr>
          <p:cNvPr id="34" name="Picture 33" descr="Icons_Exome-Brochure-1.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613578" y="3745446"/>
            <a:ext cx="1056024" cy="1035908"/>
          </a:xfrm>
          <a:prstGeom prst="rect">
            <a:avLst/>
          </a:prstGeom>
        </p:spPr>
      </p:pic>
      <p:pic>
        <p:nvPicPr>
          <p:cNvPr id="29" name="Picture 28" descr="Icons_Exome-Brochur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03126" y="3675245"/>
            <a:ext cx="1136366" cy="1114722"/>
          </a:xfrm>
          <a:prstGeom prst="rect">
            <a:avLst/>
          </a:prstGeom>
        </p:spPr>
      </p:pic>
    </p:spTree>
    <p:extLst>
      <p:ext uri="{BB962C8B-B14F-4D97-AF65-F5344CB8AC3E}">
        <p14:creationId xmlns:p14="http://schemas.microsoft.com/office/powerpoint/2010/main" val="3075191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Ion AmpliSe</a:t>
            </a:r>
            <a:r>
              <a:rPr lang="en-US" spc="-150" dirty="0" smtClean="0"/>
              <a:t>q</a:t>
            </a:r>
            <a:r>
              <a:rPr lang="en-US" spc="-150" baseline="30000" dirty="0" smtClean="0"/>
              <a:t>™</a:t>
            </a:r>
            <a:r>
              <a:rPr lang="en-US" dirty="0" smtClean="0"/>
              <a:t> Ready to Order Panel Menu</a:t>
            </a:r>
            <a:endParaRPr lang="en-US" dirty="0"/>
          </a:p>
        </p:txBody>
      </p:sp>
      <p:sp>
        <p:nvSpPr>
          <p:cNvPr id="14" name="Rounded Rectangle 13"/>
          <p:cNvSpPr/>
          <p:nvPr/>
        </p:nvSpPr>
        <p:spPr bwMode="auto">
          <a:xfrm>
            <a:off x="7304001" y="2203673"/>
            <a:ext cx="1610608" cy="1009205"/>
          </a:xfrm>
          <a:prstGeom prst="roundRect">
            <a:avLst>
              <a:gd name="adj" fmla="val 1004"/>
            </a:avLst>
          </a:prstGeom>
          <a:solidFill>
            <a:schemeClr val="bg1">
              <a:lumMod val="95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HID – Identity Panel</a:t>
            </a:r>
          </a:p>
          <a:p>
            <a:pPr algn="ctr">
              <a:lnSpc>
                <a:spcPct val="110000"/>
              </a:lnSpc>
            </a:pPr>
            <a:endParaRPr lang="en-US" sz="1250" b="1" dirty="0">
              <a:solidFill>
                <a:srgbClr val="009EDB">
                  <a:lumMod val="75000"/>
                </a:srgbClr>
              </a:solidFill>
              <a:latin typeface="Arial" pitchFamily="124" charset="0"/>
            </a:endParaRPr>
          </a:p>
        </p:txBody>
      </p:sp>
      <p:sp>
        <p:nvSpPr>
          <p:cNvPr id="38" name="Rounded Rectangle 37"/>
          <p:cNvSpPr/>
          <p:nvPr/>
        </p:nvSpPr>
        <p:spPr bwMode="auto">
          <a:xfrm>
            <a:off x="3756271"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RNA Lung Fusion Research Panel</a:t>
            </a:r>
          </a:p>
          <a:p>
            <a:pPr algn="ctr">
              <a:lnSpc>
                <a:spcPct val="110000"/>
              </a:lnSpc>
            </a:pPr>
            <a:endParaRPr lang="en-US" sz="1250" b="1" dirty="0">
              <a:solidFill>
                <a:srgbClr val="009EDB">
                  <a:lumMod val="75000"/>
                </a:srgbClr>
              </a:solidFill>
              <a:latin typeface="Arial" pitchFamily="124" charset="0"/>
            </a:endParaRPr>
          </a:p>
        </p:txBody>
      </p:sp>
      <p:sp>
        <p:nvSpPr>
          <p:cNvPr id="22" name="Rounded Rectangle 21"/>
          <p:cNvSpPr/>
          <p:nvPr/>
        </p:nvSpPr>
        <p:spPr bwMode="auto">
          <a:xfrm>
            <a:off x="2002992"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Cancer </a:t>
            </a:r>
            <a:r>
              <a:rPr lang="en-US" sz="1250" b="1" dirty="0" smtClean="0">
                <a:solidFill>
                  <a:srgbClr val="009EDB">
                    <a:lumMod val="75000"/>
                  </a:srgbClr>
                </a:solidFill>
                <a:latin typeface="Arial" pitchFamily="124" charset="0"/>
              </a:rPr>
              <a:t/>
            </a:r>
            <a:br>
              <a:rPr lang="en-US" sz="1250" b="1" dirty="0" smtClean="0">
                <a:solidFill>
                  <a:srgbClr val="009EDB">
                    <a:lumMod val="75000"/>
                  </a:srgbClr>
                </a:solidFill>
                <a:latin typeface="Arial" pitchFamily="124" charset="0"/>
              </a:rPr>
            </a:br>
            <a:r>
              <a:rPr lang="en-US" sz="1250" b="1" dirty="0" smtClean="0">
                <a:solidFill>
                  <a:srgbClr val="009EDB">
                    <a:lumMod val="75000"/>
                  </a:srgbClr>
                </a:solidFill>
                <a:latin typeface="Arial" pitchFamily="124" charset="0"/>
              </a:rPr>
              <a:t>Hotspot </a:t>
            </a:r>
            <a:r>
              <a:rPr lang="en-US" sz="1250" b="1" dirty="0">
                <a:solidFill>
                  <a:srgbClr val="009EDB">
                    <a:lumMod val="75000"/>
                  </a:srgbClr>
                </a:solidFill>
                <a:latin typeface="Arial" pitchFamily="124" charset="0"/>
              </a:rPr>
              <a:t>Panel </a:t>
            </a:r>
            <a:r>
              <a:rPr lang="en-US" sz="1250" b="1" dirty="0" smtClean="0">
                <a:solidFill>
                  <a:srgbClr val="009EDB">
                    <a:lumMod val="75000"/>
                  </a:srgbClr>
                </a:solidFill>
                <a:latin typeface="Arial" pitchFamily="124" charset="0"/>
              </a:rPr>
              <a:t>v2</a:t>
            </a:r>
            <a:endParaRPr lang="en-US" sz="1250" b="1" dirty="0">
              <a:solidFill>
                <a:srgbClr val="009EDB">
                  <a:lumMod val="75000"/>
                </a:srgbClr>
              </a:solidFill>
              <a:latin typeface="Arial" pitchFamily="124" charset="0"/>
            </a:endParaRPr>
          </a:p>
        </p:txBody>
      </p:sp>
      <p:sp>
        <p:nvSpPr>
          <p:cNvPr id="23" name="Rounded Rectangle 22"/>
          <p:cNvSpPr/>
          <p:nvPr/>
        </p:nvSpPr>
        <p:spPr bwMode="auto">
          <a:xfrm>
            <a:off x="3756271"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Comprehensive Cancer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Panel</a:t>
            </a:r>
            <a:endParaRPr lang="en-US" sz="1250" b="1" dirty="0">
              <a:solidFill>
                <a:srgbClr val="009EDB">
                  <a:lumMod val="75000"/>
                </a:srgbClr>
              </a:solidFill>
              <a:latin typeface="Arial" pitchFamily="124" charset="0"/>
            </a:endParaRPr>
          </a:p>
        </p:txBody>
      </p:sp>
      <p:sp>
        <p:nvSpPr>
          <p:cNvPr id="24" name="Rounded Rectangle 23"/>
          <p:cNvSpPr/>
          <p:nvPr/>
        </p:nvSpPr>
        <p:spPr bwMode="auto">
          <a:xfrm>
            <a:off x="5530815"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Inherited Disease Panel</a:t>
            </a:r>
          </a:p>
        </p:txBody>
      </p:sp>
      <p:sp>
        <p:nvSpPr>
          <p:cNvPr id="25" name="Rounded Rectangle 24"/>
          <p:cNvSpPr/>
          <p:nvPr/>
        </p:nvSpPr>
        <p:spPr bwMode="auto">
          <a:xfrm>
            <a:off x="245076"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Transcriptome Human Gene Research Panel</a:t>
            </a:r>
            <a:endParaRPr lang="en-US" sz="1250" b="1" dirty="0">
              <a:solidFill>
                <a:srgbClr val="009EDB">
                  <a:lumMod val="75000"/>
                </a:srgbClr>
              </a:solidFill>
              <a:latin typeface="Arial" pitchFamily="124" charset="0"/>
            </a:endParaRPr>
          </a:p>
        </p:txBody>
      </p:sp>
      <p:sp>
        <p:nvSpPr>
          <p:cNvPr id="48" name="Rounded Rectangle 47"/>
          <p:cNvSpPr/>
          <p:nvPr/>
        </p:nvSpPr>
        <p:spPr bwMode="auto">
          <a:xfrm>
            <a:off x="245076" y="1029766"/>
            <a:ext cx="1610608" cy="1009205"/>
          </a:xfrm>
          <a:prstGeom prst="roundRect">
            <a:avLst>
              <a:gd name="adj" fmla="val 1004"/>
            </a:avLst>
          </a:prstGeom>
          <a:solidFill>
            <a:schemeClr val="accent5">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err="1" smtClean="0">
                <a:solidFill>
                  <a:srgbClr val="009EDB">
                    <a:lumMod val="75000"/>
                  </a:srgbClr>
                </a:solidFill>
                <a:latin typeface="Arial" pitchFamily="124" charset="0"/>
              </a:rPr>
              <a:t>Exome</a:t>
            </a:r>
            <a:r>
              <a:rPr lang="en-US" sz="1250" b="1" dirty="0" smtClean="0">
                <a:solidFill>
                  <a:srgbClr val="009EDB">
                    <a:lumMod val="75000"/>
                  </a:srgbClr>
                </a:solidFill>
                <a:latin typeface="Arial" pitchFamily="124" charset="0"/>
              </a:rPr>
              <a:t> RDY Panel Kit</a:t>
            </a:r>
            <a:endParaRPr lang="en-US" sz="1250" b="1" dirty="0">
              <a:solidFill>
                <a:srgbClr val="009EDB">
                  <a:lumMod val="75000"/>
                </a:srgbClr>
              </a:solidFill>
              <a:latin typeface="Arial" pitchFamily="124" charset="0"/>
            </a:endParaRPr>
          </a:p>
        </p:txBody>
      </p:sp>
      <p:sp>
        <p:nvSpPr>
          <p:cNvPr id="30" name="Rounded Rectangle 29"/>
          <p:cNvSpPr/>
          <p:nvPr/>
        </p:nvSpPr>
        <p:spPr bwMode="auto">
          <a:xfrm>
            <a:off x="2002992"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AML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3" name="Rounded Rectangle 32"/>
          <p:cNvSpPr/>
          <p:nvPr/>
        </p:nvSpPr>
        <p:spPr bwMode="auto">
          <a:xfrm>
            <a:off x="3756271"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Cardio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6" name="Rounded Rectangle 35"/>
          <p:cNvSpPr/>
          <p:nvPr/>
        </p:nvSpPr>
        <p:spPr bwMode="auto">
          <a:xfrm>
            <a:off x="5530815" y="2203673"/>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TP53 </a:t>
            </a: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9" name="Rounded Rectangle 38"/>
          <p:cNvSpPr/>
          <p:nvPr/>
        </p:nvSpPr>
        <p:spPr bwMode="auto">
          <a:xfrm>
            <a:off x="2002992"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RNA Apoptosis Research Panel</a:t>
            </a:r>
            <a:endParaRPr lang="en-US" sz="1250" b="1" dirty="0">
              <a:solidFill>
                <a:srgbClr val="009EDB">
                  <a:lumMod val="75000"/>
                </a:srgbClr>
              </a:solidFill>
              <a:latin typeface="Arial" pitchFamily="124" charset="0"/>
            </a:endParaRPr>
          </a:p>
        </p:txBody>
      </p:sp>
      <p:sp>
        <p:nvSpPr>
          <p:cNvPr id="50" name="Rounded Rectangle 49"/>
          <p:cNvSpPr/>
          <p:nvPr/>
        </p:nvSpPr>
        <p:spPr bwMode="auto">
          <a:xfrm>
            <a:off x="245076" y="2206382"/>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Dementia Research Gene Panel</a:t>
            </a:r>
            <a:endParaRPr lang="en-US" sz="1250" b="1" dirty="0">
              <a:solidFill>
                <a:srgbClr val="009EDB">
                  <a:lumMod val="75000"/>
                </a:srgbClr>
              </a:solidFill>
              <a:latin typeface="Arial" pitchFamily="124" charset="0"/>
            </a:endParaRPr>
          </a:p>
        </p:txBody>
      </p:sp>
      <p:sp>
        <p:nvSpPr>
          <p:cNvPr id="31" name="Rounded Rectangle 30"/>
          <p:cNvSpPr/>
          <p:nvPr/>
        </p:nvSpPr>
        <p:spPr bwMode="auto">
          <a:xfrm>
            <a:off x="2002992"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BRCA 1 &amp; 2 </a:t>
            </a: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34" name="Rounded Rectangle 33"/>
          <p:cNvSpPr/>
          <p:nvPr/>
        </p:nvSpPr>
        <p:spPr bwMode="auto">
          <a:xfrm>
            <a:off x="3756271"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Colon &amp; Lung </a:t>
            </a:r>
            <a:r>
              <a:rPr lang="en-US" sz="1250" b="1" dirty="0" smtClean="0">
                <a:solidFill>
                  <a:srgbClr val="009EDB">
                    <a:lumMod val="75000"/>
                  </a:srgbClr>
                </a:solidFill>
                <a:latin typeface="Arial" pitchFamily="124" charset="0"/>
              </a:rPr>
              <a:t>Cancer  Panel</a:t>
            </a:r>
            <a:endParaRPr lang="en-US" sz="1250" b="1" dirty="0">
              <a:solidFill>
                <a:srgbClr val="009EDB">
                  <a:lumMod val="75000"/>
                </a:srgbClr>
              </a:solidFill>
              <a:latin typeface="Arial" pitchFamily="124" charset="0"/>
            </a:endParaRPr>
          </a:p>
        </p:txBody>
      </p:sp>
      <p:sp>
        <p:nvSpPr>
          <p:cNvPr id="37" name="Rounded Rectangle 36"/>
          <p:cNvSpPr/>
          <p:nvPr/>
        </p:nvSpPr>
        <p:spPr bwMode="auto">
          <a:xfrm>
            <a:off x="5530815" y="343246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CFTR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a:t>
            </a:r>
            <a:r>
              <a:rPr lang="en-US" sz="1250" b="1" dirty="0">
                <a:solidFill>
                  <a:srgbClr val="009EDB">
                    <a:lumMod val="75000"/>
                  </a:srgbClr>
                </a:solidFill>
                <a:latin typeface="Arial" pitchFamily="124" charset="0"/>
              </a:rPr>
              <a:t>Panel</a:t>
            </a:r>
          </a:p>
        </p:txBody>
      </p:sp>
      <p:sp>
        <p:nvSpPr>
          <p:cNvPr id="40" name="Rounded Rectangle 39"/>
          <p:cNvSpPr/>
          <p:nvPr/>
        </p:nvSpPr>
        <p:spPr bwMode="auto">
          <a:xfrm>
            <a:off x="5530815" y="4700479"/>
            <a:ext cx="1610608" cy="1009205"/>
          </a:xfrm>
          <a:prstGeom prst="roundRect">
            <a:avLst>
              <a:gd name="adj" fmla="val 1004"/>
            </a:avLst>
          </a:prstGeom>
          <a:solidFill>
            <a:schemeClr val="bg2">
              <a:lumMod val="60000"/>
              <a:lumOff val="4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a:solidFill>
                  <a:srgbClr val="009EDB">
                    <a:lumMod val="75000"/>
                  </a:srgbClr>
                </a:solidFill>
                <a:latin typeface="Arial" pitchFamily="124" charset="0"/>
              </a:rPr>
              <a:t>RNA Cancer </a:t>
            </a:r>
            <a:endParaRPr lang="en-US" sz="1250" b="1" dirty="0" smtClean="0">
              <a:solidFill>
                <a:srgbClr val="009EDB">
                  <a:lumMod val="75000"/>
                </a:srgbClr>
              </a:solidFill>
              <a:latin typeface="Arial" pitchFamily="124" charset="0"/>
            </a:endParaRPr>
          </a:p>
          <a:p>
            <a:pPr algn="ctr">
              <a:lnSpc>
                <a:spcPct val="110000"/>
              </a:lnSpc>
            </a:pPr>
            <a:r>
              <a:rPr lang="en-US" sz="1250" b="1" dirty="0" smtClean="0">
                <a:solidFill>
                  <a:srgbClr val="009EDB">
                    <a:lumMod val="75000"/>
                  </a:srgbClr>
                </a:solidFill>
                <a:latin typeface="Arial" pitchFamily="124" charset="0"/>
              </a:rPr>
              <a:t>Research Panel</a:t>
            </a:r>
            <a:endParaRPr lang="en-US" sz="1250" b="1" dirty="0">
              <a:solidFill>
                <a:srgbClr val="009EDB">
                  <a:lumMod val="75000"/>
                </a:srgbClr>
              </a:solidFill>
              <a:latin typeface="Arial" pitchFamily="124" charset="0"/>
            </a:endParaRPr>
          </a:p>
        </p:txBody>
      </p:sp>
      <p:sp>
        <p:nvSpPr>
          <p:cNvPr id="51" name="Rounded Rectangle 50"/>
          <p:cNvSpPr/>
          <p:nvPr/>
        </p:nvSpPr>
        <p:spPr bwMode="auto">
          <a:xfrm>
            <a:off x="245076" y="3432671"/>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Hearing Loss Research Panel</a:t>
            </a:r>
            <a:endParaRPr lang="en-US" sz="1250" b="1" dirty="0">
              <a:solidFill>
                <a:srgbClr val="009EDB">
                  <a:lumMod val="75000"/>
                </a:srgbClr>
              </a:solidFill>
              <a:latin typeface="Arial" pitchFamily="124" charset="0"/>
            </a:endParaRPr>
          </a:p>
        </p:txBody>
      </p:sp>
      <p:sp>
        <p:nvSpPr>
          <p:cNvPr id="59" name="Rounded Rectangle 58"/>
          <p:cNvSpPr/>
          <p:nvPr/>
        </p:nvSpPr>
        <p:spPr bwMode="auto">
          <a:xfrm>
            <a:off x="7304001" y="1029766"/>
            <a:ext cx="1610608" cy="1009205"/>
          </a:xfrm>
          <a:prstGeom prst="roundRect">
            <a:avLst>
              <a:gd name="adj" fmla="val 1004"/>
            </a:avLst>
          </a:prstGeom>
          <a:solidFill>
            <a:schemeClr val="bg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HID – Ancestry Panel</a:t>
            </a:r>
            <a:endParaRPr lang="en-US" sz="1250" b="1" dirty="0">
              <a:solidFill>
                <a:srgbClr val="009EDB">
                  <a:lumMod val="75000"/>
                </a:srgbClr>
              </a:solidFill>
              <a:latin typeface="Arial" pitchFamily="124" charset="0"/>
            </a:endParaRPr>
          </a:p>
        </p:txBody>
      </p:sp>
      <p:sp>
        <p:nvSpPr>
          <p:cNvPr id="21" name="TextBox 20"/>
          <p:cNvSpPr txBox="1"/>
          <p:nvPr/>
        </p:nvSpPr>
        <p:spPr>
          <a:xfrm>
            <a:off x="1733107" y="6368902"/>
            <a:ext cx="1189749" cy="276999"/>
          </a:xfrm>
          <a:prstGeom prst="rect">
            <a:avLst/>
          </a:prstGeom>
          <a:noFill/>
        </p:spPr>
        <p:txBody>
          <a:bodyPr wrap="none" rtlCol="0">
            <a:spAutoFit/>
          </a:bodyPr>
          <a:lstStyle/>
          <a:p>
            <a:r>
              <a:rPr lang="en-US" sz="1200" dirty="0" smtClean="0">
                <a:solidFill>
                  <a:srgbClr val="293E6B"/>
                </a:solidFill>
              </a:rPr>
              <a:t>* Coming soon</a:t>
            </a:r>
            <a:endParaRPr lang="en-US" sz="1200" dirty="0">
              <a:solidFill>
                <a:srgbClr val="293E6B"/>
              </a:solidFill>
            </a:endParaRPr>
          </a:p>
        </p:txBody>
      </p:sp>
      <p:sp>
        <p:nvSpPr>
          <p:cNvPr id="27" name="Rounded Rectangle 26"/>
          <p:cNvSpPr/>
          <p:nvPr/>
        </p:nvSpPr>
        <p:spPr bwMode="auto">
          <a:xfrm>
            <a:off x="7322879" y="3442967"/>
            <a:ext cx="1610608" cy="1009205"/>
          </a:xfrm>
          <a:prstGeom prst="roundRect">
            <a:avLst>
              <a:gd name="adj" fmla="val 1004"/>
            </a:avLst>
          </a:prstGeom>
          <a:solidFill>
            <a:schemeClr val="tx2">
              <a:lumMod val="20000"/>
              <a:lumOff val="80000"/>
            </a:schemeClr>
          </a:solidFill>
          <a:ln w="3175" cap="flat" cmpd="sng" algn="ctr">
            <a:solidFill>
              <a:schemeClr val="bg2">
                <a:lumMod val="60000"/>
                <a:lumOff val="40000"/>
              </a:schemeClr>
            </a:solidFill>
            <a:prstDash val="solid"/>
            <a:round/>
            <a:headEnd type="none" w="med" len="med"/>
            <a:tailEnd type="none" w="med" len="med"/>
          </a:ln>
          <a:effectLst>
            <a:outerShdw blurRad="76200" dist="38100" dir="2700000" algn="tl" rotWithShape="0">
              <a:prstClr val="black">
                <a:alpha val="35000"/>
              </a:prstClr>
            </a:outerShdw>
          </a:effectLst>
        </p:spPr>
        <p:txBody>
          <a:bodyPr vert="horz" wrap="square" lIns="91440" tIns="45720" rIns="91440" bIns="45720" numCol="1" rtlCol="0" anchor="ctr" anchorCtr="0" compatLnSpc="1">
            <a:prstTxWarp prst="textNoShape">
              <a:avLst/>
            </a:prstTxWarp>
          </a:bodyPr>
          <a:lstStyle/>
          <a:p>
            <a:pPr algn="ctr">
              <a:lnSpc>
                <a:spcPct val="110000"/>
              </a:lnSpc>
            </a:pPr>
            <a:r>
              <a:rPr lang="en-US" sz="1250" b="1" dirty="0" smtClean="0">
                <a:solidFill>
                  <a:srgbClr val="009EDB">
                    <a:lumMod val="75000"/>
                  </a:srgbClr>
                </a:solidFill>
                <a:latin typeface="Arial" pitchFamily="124" charset="0"/>
              </a:rPr>
              <a:t>Primary Immune Deficiency Panel</a:t>
            </a:r>
            <a:endParaRPr lang="en-US" sz="1250" b="1" dirty="0">
              <a:solidFill>
                <a:srgbClr val="009EDB">
                  <a:lumMod val="75000"/>
                </a:srgbClr>
              </a:solidFill>
              <a:latin typeface="Arial" pitchFamily="124" charset="0"/>
            </a:endParaRPr>
          </a:p>
        </p:txBody>
      </p:sp>
    </p:spTree>
    <p:extLst>
      <p:ext uri="{BB962C8B-B14F-4D97-AF65-F5344CB8AC3E}">
        <p14:creationId xmlns:p14="http://schemas.microsoft.com/office/powerpoint/2010/main" val="23212959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Title 6"/>
          <p:cNvSpPr>
            <a:spLocks noGrp="1"/>
          </p:cNvSpPr>
          <p:nvPr>
            <p:ph type="title"/>
          </p:nvPr>
        </p:nvSpPr>
        <p:spPr>
          <a:xfrm>
            <a:off x="0" y="0"/>
            <a:ext cx="9144000" cy="585788"/>
          </a:xfrm>
        </p:spPr>
        <p:txBody>
          <a:bodyPr/>
          <a:lstStyle/>
          <a:p>
            <a:r>
              <a:rPr lang="en-US" dirty="0" smtClean="0"/>
              <a:t>Ion </a:t>
            </a:r>
            <a:r>
              <a:rPr lang="en-US" dirty="0" err="1" smtClean="0"/>
              <a:t>AmpliSeq</a:t>
            </a:r>
            <a:r>
              <a:rPr lang="en-US" dirty="0" smtClean="0"/>
              <a:t>™ Cancer Hotspot Panel v2</a:t>
            </a:r>
            <a:endParaRPr lang="en-US" sz="2800" dirty="0" smtClean="0"/>
          </a:p>
        </p:txBody>
      </p:sp>
      <p:sp>
        <p:nvSpPr>
          <p:cNvPr id="62466" name="AutoShape 11" descr="data:image/jpg;base64,/9j/4AAQSkZJRgABAQAAAQABAAD/2wCEAAkGBhESERQUExMWFRIVFCIXFhgUGBQcIBkeHhsXIBocHh4eJycgHSEkGRoXJDsiJCkqLDgsGB8xNTEsPyc3LCkBCQoKDgwOGg8PGSwkHyQsNTU1NS8uNSk0KSw1KSwvLC01LCktKTU0NTAwLC0qLikpNDUpLC0vKSwsLCwtLCkpNP/AABEIAEgAaAMBIgACEQEDEQH/xAAcAAACAgMBAQAAAAAAAAAAAAAABgQHAwUIAgH/xAA/EAACAQMCAwUFBQUGBwAAAAABAgMABBEFEgYhMRMiQVFxBzJhkbEUQnKBoSRidLLxI3OSwtHhFlNUk8HS8P/EABgBAAMBAQAAAAAAAAAAAAAAAAACAwQB/8QAIhEAAgICAgICAwAAAAAAAAAAAAECEQMhEjFBUQRCIjIz/9oADAMBAAIRAxEAPwC8aianq0Fum+aRY083IHy8z8BWt4y4pSwtmmYbmJ2xpn3mPQeg6n4Cq74E4fk1aZ72+YyRo21EPus3UgDwReXIdT16HLKOrZSMLXJ9DvD7RbeXP2eG6uAPvQwOV/xNgV5m9pVrEwW4juLbPQzQuB8xkU1RxhQAoAAGAByA9BUfUtNiuI2ilQPGwwQf/uR+Nc0cuPo+6fqUU6B4ZFkQ/eQgj9Oh+FL+sceRx3AtbdDcXRONikKqee9znGBzOAcUlacX0i11VFPfSdEiY/vr3G9Qpz6ipXsX0kFLi5bBdn7JS3kAGc/mSv8Ahq8caUXN9EsjqfCI5Xep3cUZfdbSOOZhDlPyV2zk+qjPwrBpXHsd3byPaxtJPGuTAxVWz69CPiM1J1GPOe7ZH+9/pVR6revYasJlMQ7wdhbklCrcnX8wDy86fHjU1XknOTiWFwHx+9yk5u+zhEbhQ5IQZbd3O994bfXn0pq/4itP+oh/7sf+terzR7eZNskUboW34ZQQWx73rjxrmniO0WK7uI1GFSd1UeQDNgfkMVJpTk2tGrDi5Kmzpe31u2kYIk8TueirIhJ/IHNTa0ehcLWcKxPHbxpIEGHCjdzUZ59edbypMR14CiiiuHCkPbdqZe8jhz3Yos4/ec5J+QX5VZ/ANiItOtVHjCHPq/eP1qrfbZp7JfJJ92WEYPxQkEfIr86s32camJ9Nt2B5onZt8Cndx8gPnVZfqjTP+caGWiiipGYUPaZofbafOY0HaArKcAZbs/Pzwua0fsVvg1rPFy3JLuwfJ1GP1VqsR7yMSLEWHaMpZV8SF2hj+RYfOq90zQVF9PcaWV2Rt2c8UhxHIx5ssZAJXbyOSMZPLlkVphK8bgyUk1JSGnUYCc/2dmf70/7VT3Etk1zqYt40hViVjxbe55lug6Akn0q39TtpZI8R2UfasOs5iKKfM7dxbHkBz+FROC/Z9FYkyM3a3L9XxgLnqEHhnz+nSmx5FjTfk5OLk6GtFwAB0AxXMvGQ/b7v+If+Y105XMXGB/b7v+Ik/mNRx9m/4/bOmbYYRfwj6VkrxB7q+g+le6kZgooooAXuN+Ek1C2MZIWRTuic+DY8fgRyPz8KqzhDiC40W6aC7jZYZD3h1wegkTwYY5HHgB4jFXpUTUdKhuE2TRpIvk4B+XkfiKZSpUysclLi+j3YahFOgkidZEboynI/r8KNQ1CKCNpJXCRqMlmPIf7/AApbj9mVijFoe3gJ69hPKn0NZT7OrNiDN21wR0+0TSuB6AnFGhaj7NTwZdPqE15e80jZfs1v5qgyWb1LFT6gjwpEstQ1LQ5HVox2bt98Eo5HRlYEEHH/AIyOVWfxdxJDpVoOzjUMe7DGoCrnGSTjwHU+o862GjWr9hE1we1nI3sxVTtLYJVeXIDkPyq8J8FbWmRyVOWtUVsvtnvW921jPp2p+hoh9ttyrYltoyPEKZEP67vpVk3dzjo84/BHn/KaWNehhnQpM966+X2UNj0PZ5H5GqReN/Qm1JfYY+FeMre/QtESHX342xuX/UfEVz5xWf267/iJP52ph4a0lxqot4ZriJWLDeFMcmzbu5qw5dB1HxFPMnsQtGJZri4LE5JJiJJPUnu+JpJxjilrpmr4uVJNyLBtTlF/CPoKyMwAJJwBzJNKg4FmAAGp3wAGB3ov/Sot77NWmUpJqV66HkVLx4PqNvOs9L2FR9kPTOIzqGsAQufstpGxypIEjthcnHUeWfInxore8G8Cw6cJezd3MhGS+3IC5wBgDxJoolXgJtN66GWiiilECiiigBI9qPB8t7DG0POWEsQhONwbbkA9MjaP1r7wfxkjxJb3LG3u41CFJBtL45Bl3dcjHLzp2rFcWqSDa6K6+TAEfI1VZPx4tCcd8kau8c/8y4H4I8/5TWguL7L9mt1f9oeipCuf1TA9SQKaE4ftR0giHoij9BU2GBUGFUKPJQB9KFNI7TYrcJcHvDLJdXLmS6kG0FipMaeC5AALYAyQMcsDzLZRRSSk5O2dSS6CiiilOhRRRQAlara6kZ7rshIQ42wuJVVEVhCp7uCd6t2zbscv3s4GvbTtaJBDsv8AYbCN6kdosEqhx+KQqTy67TgYoooA9TWOpknYtwqm1cRh5lYpIWm27m3DntKY5PjkM8s1PubHURYBA0jzrcNu2vhnj3Psw2QQOaHm2cA8zRRQBAksdXPbbTKshljdCXUrtCAsnveLgg9wdc5PQfI9L1QpOrmftDFD2TCQAZCwCUZD9dwlPu/HdzxXyigCcbDURcDnM0PaybdsqrtG9NjPnO5ezDALg8+uM5Hqxg1FbDDLKbhblGwXXe8avGXzlioLAOMBsePLOAUUARNUg1d2uHRZESVkMaLIm5AjpuGMgAujP0fnt6isUmm6wcjfIG+zqCwkXGdkAwOY74kEzFsDk2M0UUAZBp2rEopaTs1ieNyJQCzN25WQePdIgAJOQCRzySMc2lasAVV5s/ZRhjKCNxiQFeud/b723eXj4UUUAbfQNKvlniM0spjVJN4LAhnWVhEepOGifOMn3FySRklFFAH/2Q=="/>
          <p:cNvSpPr>
            <a:spLocks noChangeAspect="1" noChangeArrowheads="1"/>
          </p:cNvSpPr>
          <p:nvPr/>
        </p:nvSpPr>
        <p:spPr bwMode="auto">
          <a:xfrm>
            <a:off x="63500" y="-336550"/>
            <a:ext cx="990600" cy="685800"/>
          </a:xfrm>
          <a:prstGeom prst="rect">
            <a:avLst/>
          </a:prstGeom>
          <a:noFill/>
          <a:ln w="9525">
            <a:noFill/>
            <a:miter lim="800000"/>
            <a:headEnd/>
            <a:tailEnd/>
          </a:ln>
        </p:spPr>
        <p:txBody>
          <a:bodyPr/>
          <a:lstStyle/>
          <a:p>
            <a:endParaRPr lang="en-US"/>
          </a:p>
        </p:txBody>
      </p:sp>
      <p:sp>
        <p:nvSpPr>
          <p:cNvPr id="62467" name="AutoShape 16" descr="data:image/jpg;base64,/9j/4AAQSkZJRgABAQAAAQABAAD/2wCEAAkGBhQRERQSExMVFRUWGCEaGBcXFxcYGRofGxwdIB8fJBodICYeGyAjHhsXIS8iIycpLSwtFyI1QTAqNSYrLCoBCQoKDgwOGg8PGiokHSIuNSo1Miw1LzMsNTQ0LCk1Kik1KSwuLCwsLiw1NSw1MCksLCwpLy8sKSwsLCk0KS4sLP/AABEIAHgAeAMBIgACEQEDEQH/xAAcAAACAwADAQAAAAAAAAAAAAAABwQFBgIDCAH/xAA7EAACAQMDAwEFBgMGBwAAAAABAgMABBEFEiEGEzFBBxQiUWEjMkJTcYEXUpNUYnKSoeEVFjNjgrHB/8QAGQEBAQEBAQEAAAAAAAAAAAAAAAIBAwQF/8QAKREAAgIBAgUEAgMBAAAAAAAAAAECEQMSIQQTMUGRMlFhcdHhIoGhFP/aAAwDAQACEQMRAD8AeNFFFAFFFFAR9Q1GOCNpZXWNF8sxwP8Ac/T1rPz9Xyuu63s3Kfm3Lrax8+OHzIf8gqp9ofUFuBCyuZJLaYSusQMmxMFXZiAVjKqxYFvVRxVfqkTLua7mA+zPdWJXuJDiJo3kCqCsSyxkEhgR9mCOTQF1Jr90SB7xaRkoJAI4Li5JQ5wchkHO1scc4+lRpeoJAokbUgqsgkUe4kZQnG4AsSRxk/IEH1rrsrVswyW9jdv24+2kk08Mf2ZO4KTlnKjgDjxxzXK80m6dI4zpluyxRtHGTetuVXTYwz2s8rxQEuLqCbIC3ts2U3YktZYxjazZLiXAO1WOMeBmrC26iuMZNvHOgOC9rOsmP/Bwhz9ATWbm6amIYvp7h3QozwXkbvsZNhTEiIAuPQeoz5qM0kbTNKjyQyx3AdkniMKs3B7TzjKYWPaEGRjcTzngBgaVr0VzuCEh0+/G6lJEz80bBA+vg/OrGlrouomPUFF47h4kcd18MuZmBSNpVGxMRoH2k4zJweMUyVYEZByPpQH2iiigCiiigCiiigCoupalHbxtLI2FH7kk+AAOSxPAA5JNVvWl48VnIYztZikYb+XuyKhYfUBiR9cUsde6xMPuNkqSzvC5ZEXO+aMw/YMSBkHD4YgE5jbGPQCY9zHDclIw1laSuPeY5ZIjGyyiQEbfi7LN2z+MefGSKnaZqCxR9m0up5YgMZTTXlL+nxykYkJHBPGag32u9myuT7q3vSotw8s8MfbVt4ijCx7mwFXeqg4wFJ8k1kB7Z9T/ADY/6KVcMcpdCJTjHqPLoy2ljsoY5c7kXaMja20EhMrk7Ts25GTiruvOX8Z9T/Nj/opR/GfU/wA2P+ilXyJkc6B6NpYaXLdQo8Usk8bvJI8i/wDDmmjJdiT8ak7xjABz4AGKwH8Z9T/Nj/opX3+NGp/mx/0UpyJjnQNNe3cUHagtrmWaKd2N1HD24Zcu8MaL9ou6JMSBQuV4X73mmV0nf2xj93t0MPZwDCw2sgPg+TuB5+IEg880s+l+rXv4Lhr2Ezl2S2DwJGkiCXkc5XPxqmOeDj511WHW8lrqEPvMTJKI5VZnXZ3xjMZUAkBndQCBlQzEg/E1cmqdM6p2rQ7qKyfRUrpJPBJJ3G+GZj4CvKziRB/dDIdv0NaysNCiiigCiiigMB1tqjmaeFiGtVt170YH2mWMjGSNvG6JIw+0+QD6gZWHTepXE9/KO2s7KO0JEVzlA5O7ahHwMWzgugOQOQMUyOrNZhWaa5iYF4QEnQjDL2mLB8eSjK8kRYcDug+hrEdLa3GlskFqHZ5SfuISV5xu2gZlkVMKi/dT77HJoDWa1Yxr0/dzKH3TAMzSBFYhZFVRtT4UQKPhVeAP1pOWGj73VXYgMiyDbwcM4XH+v/qnd1TfLN05MyRNAgjCojFSwVJVUZxxyB6E0mOmZDvK8YAB8LnmSP1xk/ua6K1BtHN05pMbmivoawIk0dqJY4IzLuj5GVUE+OfIJI9Dk1D1bTNDea3mQwrEsmJ9hZUIaJ3QsBwBlRyPrU4adBHb2hnvjbiaNXQFEIDbIwxEhBKnbgcnjOfSrrT7WHvWksMrSK88inIAwVS53DGB4ZmH7fWuZ0I6x6EVYBLQhFLMAoJChQ2fmRtIP1GfkaU/XmgRrqDJDtjWSYIAAO2uSoBAHgc5480yLnSdOvCkXvobDmMR4AZZdjonjDJtKtjPBIx61gPag5ju5cH8bKSwU5GFBPIxn1z862LepUTKqdmi9idgJ7PUInUnfsGAdpzsbGG/CQcYPoQDVTrusMIYZ+w7CN1mjeRO0WaJwW+Ebo9+FYMYyu7BJT1Gg9gBIhvdoyQyYGcZ+FsDPpXXq+uQtEyzJLFDdbmVZVIAJJLxluVYBt0iSLzGx5AWqn6mZD0okdK63OtuLnKR7poTcyMM7gSi9pB8ljdXZ/5nIxnJpuUkelNUtfdIInmTsQ47jfzBZO7sCDLNJI4jyoHCQj5057G8WaNJUztkUOuRg4YAjI9Dg1BZ30UUUAUUUUAteoNHRp57afI7zNLA/g4YANsPrJGclo/xxt4OOMn0pfR2NkmWQXMh2KVUtghigchfiMcYwQg+/I58kcb3rGykkuTGZgI3h3xxSRiSIyRk7sbcSq+0owMbZG1jg0u+kohbXkouV7fZJm7hcSArJljIr/jAjSRVYc5nY/eoBhXEYn0CeJY3QRwPGFlwH+xyAW/lY7QcemfNJDQSu8MNqgRgNyM5WRMsR6A5GCT6U7+iOpO87W7xn7QSSsx8b2fc0PyLJHJHu+uR6HCN6i0d9Pu5rc+EJUfJ0PK5z5GMfuKuMdSaREpaabHXbX9tLZ2itfLbkWwjdHCAsHRNwKyjP4cZHnNXN3q9s0tk0c0TIkr7irpgfYS8nnjP1rz+etLv8+T/ADGuH/Nk5+J5HZxntuWXKbl2nGUY+Pky/wD2o5WfvFef0Obj9x76Ve2kMpeTUYZsAhFPaBXc+88ry5yBj/elV19fxvfGUbWRZtxVwRuClSVwRkFgMDcB5qg/50u/z5P8xquvtSknbLlnYn9SxwAPqTwAKqOHLq/kkl9/pGPNCtnuOH2GxiDTrq5K/jJ88kRRjjP6kiqzUNTingktwWjBXvQo4KkI32hTB8SwsTKjD78eQCecam2jGk6Tb20iMzSgiYIDuVXVmlfAySIwef0rD9TXAks4XK75gvu4Vcs3cUCIquOcEtbzoB82xw1Y92WtkdvR+kiCzV1RWu7pXWLA5BkyNkY/DGgO+ST9FyfR3afa9qKOPOdiKufGdoA8ftSs0LRJIorREm7cskixHt4eUxoA0gaY5CqqqRtiAVWIBLHJpt1hoUUUUAUUUUBnuuUh91Mk8crrEwcGE4ljI43qcggrnznxn0pT9XWrxz291MtwII5F7glhC71Lgkl4maJuRuIIXccnkk5e8kYYEEAgjBB8EGsRrHS3uscjxzxRwY+JZg4CL4291GBKDwFkVwBwOOKAzHT+pLEtlKXwkMZnkIOeBB9px6tJPcY+ZK/QVL636WOsWi3kUZS8hBSSHjcSpBaMnxlSSVPru+tZAaLcWDSsqvdQSGMgQRTERiKZZdvMYUodpGV+lbHonrxVJAhlkjm3SF41LOpiEUb5j+9j7p4yefFanTtGNJqmI6SMqSrAgg4IIwQR5BHoa+U/+ouibDWw09tKqXCnDOoPnHAkjODnA8nBpZX3sh1OOXti3EgJwJEddn6ncQV/cV7I54vqeOWCS6GMpm+yjoPe3/EbpdlvD8cYYYDlRnf/AIF8g+p+g5uOn/ZHb2MfveqyxlUwTHn7JTxjcx5kOfTAH61bdYdfCW2eC3tpTHLHIonkUxRgJGzkqrfEwAHyA5HNcsmbVsjrjw6d2dupaw8s1vNIhiZRJGY28q++GVMj/uQowxn1x6UtbdXub1FtUkdLYuH2RvIpIkkVDwVAKw9tcl1yEHPAqZqOvPqEcyxiSCOWVZBcyRzBEVGkYYKI2WPcxngAJ9a3PSHTMrWyJBc2hhUY7kQeXB9SIyViD/3mDEfWvOegs+hIlM8rGO4MsaiNpJlijRBwwiijjYqq4wSB9MkmtxUTS9LS2jEUYOBkkk5ZmPLMzHlmJySTUugCiiigCiiigCuLoGBBAIPBB5BrlRQGOufZnE78TzLH+XiFgvyCu8bOqjwBngVk7CytrG4N1iWxSIyNHFKkg7zbSGLSvlF3jbhV5+FTnIADdqs6l0s3NpPAu3MkbKN3K5I4z9KAxvTF7c2s00l3C0sk0UTuYZUkI2q3PaYq6LltoABA2+TWmbrSIEAw3YJ9PdLg/wCoQispr08j3EEs9nJEYo5EmCq80cwIUxpvjVsx9xVYhgp+nmqPuMgZDIJVa6guuUlQ71OZxtZTjO1SPA5PAFAanqvVvfo0gitbppFlSRN2Lb/psGJ3OQ4+HdyFOKzWvXq3UKtcSF7iDuwyWirJKrgS4O54VDxswRPjxg/y4Jqw0nUnF/PdRWs0izOrbFRxsYR7HyzxqpJwmPiA5b99n0lpksQuHlUR9+dphGGDlNyqCCwABJIJ44GfJoDGWWgWyWS3oe7sYwvxRtFEZVx6BnjMn6HJ+fFbXou5tXtQbQkx5O4tneznlmYnlmJ5Leuan61o0d3C8EoJRxg4OD+xrr6f6fisoRBCCFHPJyST/p+wwBQFlRRRQBRRRQBRRRQCp6q9sNxY3b27WS7d2I3d2QOucBvu4xUy89q8q6dBeraqe67q2ZDsXZnB3bfxY4Bx4NavrLo+HUrcxTDBHKSAfEjfP9PmPBrzt0to0l7dppxmZY+4x5ztG37zBM43ELX1sOLBmxKdVo3l1dr43/zb3s5ttMdHs59pM2qSurWojRFzvVmYZyMA5AAyMn58VQ6/7abmzkMctiinnCtI4bGSAcbfBxTBjitdIsjtAjhhUsfG5iPJ/vMxx+5FebtT1aTUbyW6killDE/DEG+EYIRdwVsAcceuD4zmufDwxZMkssorlrtfhJtrfv526GybSruPj2d+02PVA6MnanQbimdwZfG4HA8HAI9Mj51ddZ69JZWj3EcXdZCMrkgYJAJOATgA58V5g6e1uSwuknjyHiblTlcjwyN4IBGQc+P2r1ZpGsx3VvHcRtlHUEHxj5g/Ig8H9KnjuGXD5bhvB7r8f0IStClj9v0u/a1pGMYPErZbOMAfCckg8frTpryzo8oXWLdmIAFxESSQABlecnxTz6y9p9vYJG67bjexXEcqErgZycZ/Ss4vFFZIxxRq0nSt7tfNmxe25I9oPV8unQpLFB3gSQ2SwCgLnJKg4+XOKwdh7drmYkR2KsRyQrSsQPnhUOBnjNazqvqWO60KWfIj78DbEdlDE/Ic/EePSkL0jLdiV/cpuy+z4j3oocru8ZkYA8+grtw2HHLhpzmlaaVvV3+vwTJuxpT+3O4idBLYqu44wXkVuMZ4ZAfBHpinHSij6j03ZAmqIk92EG5wEmwN7bQZEOGKrgmm7XgytNRahp2+ae733v669i0FFFFcTQooooCDrelLdW8tuxIWRCpIxkZ/XisNo/sVht545hO57bhsduNc7SCBkc4yBRRVxnKKaTaTFGg636Di1MRdx2QxFtpCq3D7cjDf4V5rh0R0BHphmKStJ3QgOVVQAm8jhfOTI3n5Ciis1y06bde3bwKM7f8AsOgllkk77je5bBjjbG4knnHPJNSrL2Owx289uZ5GSYJxsRQpjYsGwBhjk459KKKp5cjSi5Ol8mUiu/gLB/aG/pR0fwFg/tDf0o6KKr/oy3et+WNK9i+1L2YRTWNvZNK+Lf7r7UJOc5yuMeD6VQ/wFg/tDf0o6KKxZskVSk6+2KR9HsGhHi5cfURR5ppUUVMpyn6m39m1QUUUVAP/2Q=="/>
          <p:cNvSpPr>
            <a:spLocks noChangeAspect="1" noChangeArrowheads="1"/>
          </p:cNvSpPr>
          <p:nvPr/>
        </p:nvSpPr>
        <p:spPr bwMode="auto">
          <a:xfrm>
            <a:off x="63500" y="-557213"/>
            <a:ext cx="1143000" cy="1143001"/>
          </a:xfrm>
          <a:prstGeom prst="rect">
            <a:avLst/>
          </a:prstGeom>
          <a:noFill/>
          <a:ln w="9525">
            <a:noFill/>
            <a:miter lim="800000"/>
            <a:headEnd/>
            <a:tailEnd/>
          </a:ln>
        </p:spPr>
        <p:txBody>
          <a:bodyPr/>
          <a:lstStyle/>
          <a:p>
            <a:endParaRPr lang="en-US"/>
          </a:p>
        </p:txBody>
      </p:sp>
      <p:sp>
        <p:nvSpPr>
          <p:cNvPr id="62468" name="AutoShape 18" descr="data:image/jpg;base64,/9j/4AAQSkZJRgABAQAAAQABAAD/2wCEAAkGBhQRERQSExMVFRUWGCEaGBcXFxcYGRofGxwdIB8fJBodICYeGyAjHhsXIS8iIycpLSwtFyI1QTAqNSYrLCoBCQoKDgwOGg8PGiokHSIuNSo1Miw1LzMsNTQ0LCk1Kik1KSwuLCwsLiw1NSw1MCksLCwpLy8sKSwsLCk0KS4sLP/AABEIAHgAeAMBIgACEQEDEQH/xAAcAAACAwADAQAAAAAAAAAAAAAABwQFBgIDCAH/xAA7EAACAQMDAwEFBgMGBwAAAAABAgMABBEFEiEGEzFBBxQiUWEjMkJTcYEXUpNUYnKSoeEVFjNjgrHB/8QAGQEBAQEBAQEAAAAAAAAAAAAAAAIBAwQF/8QAKREAAgIBAgUEAgMBAAAAAAAAAAECEQMSIQQTMUGRMlFhcdHhIoGhFP/aAAwDAQACEQMRAD8AeNFFFAFFFFAR9Q1GOCNpZXWNF8sxwP8Ac/T1rPz9Xyuu63s3Kfm3Lrax8+OHzIf8gqp9ofUFuBCyuZJLaYSusQMmxMFXZiAVjKqxYFvVRxVfqkTLua7mA+zPdWJXuJDiJo3kCqCsSyxkEhgR9mCOTQF1Jr90SB7xaRkoJAI4Li5JQ5wchkHO1scc4+lRpeoJAokbUgqsgkUe4kZQnG4AsSRxk/IEH1rrsrVswyW9jdv24+2kk08Mf2ZO4KTlnKjgDjxxzXK80m6dI4zpluyxRtHGTetuVXTYwz2s8rxQEuLqCbIC3ts2U3YktZYxjazZLiXAO1WOMeBmrC26iuMZNvHOgOC9rOsmP/Bwhz9ATWbm6amIYvp7h3QozwXkbvsZNhTEiIAuPQeoz5qM0kbTNKjyQyx3AdkniMKs3B7TzjKYWPaEGRjcTzngBgaVr0VzuCEh0+/G6lJEz80bBA+vg/OrGlrouomPUFF47h4kcd18MuZmBSNpVGxMRoH2k4zJweMUyVYEZByPpQH2iiigCiiigCiiigCoupalHbxtLI2FH7kk+AAOSxPAA5JNVvWl48VnIYztZikYb+XuyKhYfUBiR9cUsde6xMPuNkqSzvC5ZEXO+aMw/YMSBkHD4YgE5jbGPQCY9zHDclIw1laSuPeY5ZIjGyyiQEbfi7LN2z+MefGSKnaZqCxR9m0up5YgMZTTXlL+nxykYkJHBPGag32u9myuT7q3vSotw8s8MfbVt4ijCx7mwFXeqg4wFJ8k1kB7Z9T/ADY/6KVcMcpdCJTjHqPLoy2ljsoY5c7kXaMja20EhMrk7Ts25GTiruvOX8Z9T/Nj/opR/GfU/wA2P+ilXyJkc6B6NpYaXLdQo8Usk8bvJI8i/wDDmmjJdiT8ak7xjABz4AGKwH8Z9T/Nj/opX3+NGp/mx/0UpyJjnQNNe3cUHagtrmWaKd2N1HD24Zcu8MaL9ou6JMSBQuV4X73mmV0nf2xj93t0MPZwDCw2sgPg+TuB5+IEg880s+l+rXv4Lhr2Ezl2S2DwJGkiCXkc5XPxqmOeDj511WHW8lrqEPvMTJKI5VZnXZ3xjMZUAkBndQCBlQzEg/E1cmqdM6p2rQ7qKyfRUrpJPBJJ3G+GZj4CvKziRB/dDIdv0NaysNCiiigCiiigMB1tqjmaeFiGtVt170YH2mWMjGSNvG6JIw+0+QD6gZWHTepXE9/KO2s7KO0JEVzlA5O7ahHwMWzgugOQOQMUyOrNZhWaa5iYF4QEnQjDL2mLB8eSjK8kRYcDug+hrEdLa3GlskFqHZ5SfuISV5xu2gZlkVMKi/dT77HJoDWa1Yxr0/dzKH3TAMzSBFYhZFVRtT4UQKPhVeAP1pOWGj73VXYgMiyDbwcM4XH+v/qnd1TfLN05MyRNAgjCojFSwVJVUZxxyB6E0mOmZDvK8YAB8LnmSP1xk/ua6K1BtHN05pMbmivoawIk0dqJY4IzLuj5GVUE+OfIJI9Dk1D1bTNDea3mQwrEsmJ9hZUIaJ3QsBwBlRyPrU4adBHb2hnvjbiaNXQFEIDbIwxEhBKnbgcnjOfSrrT7WHvWksMrSK88inIAwVS53DGB4ZmH7fWuZ0I6x6EVYBLQhFLMAoJChQ2fmRtIP1GfkaU/XmgRrqDJDtjWSYIAAO2uSoBAHgc5480yLnSdOvCkXvobDmMR4AZZdjonjDJtKtjPBIx61gPag5ju5cH8bKSwU5GFBPIxn1z862LepUTKqdmi9idgJ7PUInUnfsGAdpzsbGG/CQcYPoQDVTrusMIYZ+w7CN1mjeRO0WaJwW+Ebo9+FYMYyu7BJT1Gg9gBIhvdoyQyYGcZ+FsDPpXXq+uQtEyzJLFDdbmVZVIAJJLxluVYBt0iSLzGx5AWqn6mZD0okdK63OtuLnKR7poTcyMM7gSi9pB8ljdXZ/5nIxnJpuUkelNUtfdIInmTsQ47jfzBZO7sCDLNJI4jyoHCQj5057G8WaNJUztkUOuRg4YAjI9Dg1BZ30UUUAUUUUAteoNHRp57afI7zNLA/g4YANsPrJGclo/xxt4OOMn0pfR2NkmWQXMh2KVUtghigchfiMcYwQg+/I58kcb3rGykkuTGZgI3h3xxSRiSIyRk7sbcSq+0owMbZG1jg0u+kohbXkouV7fZJm7hcSArJljIr/jAjSRVYc5nY/eoBhXEYn0CeJY3QRwPGFlwH+xyAW/lY7QcemfNJDQSu8MNqgRgNyM5WRMsR6A5GCT6U7+iOpO87W7xn7QSSsx8b2fc0PyLJHJHu+uR6HCN6i0d9Pu5rc+EJUfJ0PK5z5GMfuKuMdSaREpaabHXbX9tLZ2itfLbkWwjdHCAsHRNwKyjP4cZHnNXN3q9s0tk0c0TIkr7irpgfYS8nnjP1rz+etLv8+T/ADGuH/Nk5+J5HZxntuWXKbl2nGUY+Pky/wD2o5WfvFef0Obj9x76Ve2kMpeTUYZsAhFPaBXc+88ry5yBj/elV19fxvfGUbWRZtxVwRuClSVwRkFgMDcB5qg/50u/z5P8xquvtSknbLlnYn9SxwAPqTwAKqOHLq/kkl9/pGPNCtnuOH2GxiDTrq5K/jJ88kRRjjP6kiqzUNTingktwWjBXvQo4KkI32hTB8SwsTKjD78eQCecam2jGk6Tb20iMzSgiYIDuVXVmlfAySIwef0rD9TXAks4XK75gvu4Vcs3cUCIquOcEtbzoB82xw1Y92WtkdvR+kiCzV1RWu7pXWLA5BkyNkY/DGgO+ST9FyfR3afa9qKOPOdiKufGdoA8ftSs0LRJIorREm7cskixHt4eUxoA0gaY5CqqqRtiAVWIBLHJpt1hoUUUUAUUUUBnuuUh91Mk8crrEwcGE4ljI43qcggrnznxn0pT9XWrxz291MtwII5F7glhC71Lgkl4maJuRuIIXccnkk5e8kYYEEAgjBB8EGsRrHS3uscjxzxRwY+JZg4CL4291GBKDwFkVwBwOOKAzHT+pLEtlKXwkMZnkIOeBB9px6tJPcY+ZK/QVL636WOsWi3kUZS8hBSSHjcSpBaMnxlSSVPru+tZAaLcWDSsqvdQSGMgQRTERiKZZdvMYUodpGV+lbHonrxVJAhlkjm3SF41LOpiEUb5j+9j7p4yefFanTtGNJqmI6SMqSrAgg4IIwQR5BHoa+U/+ouibDWw09tKqXCnDOoPnHAkjODnA8nBpZX3sh1OOXti3EgJwJEddn6ncQV/cV7I54vqeOWCS6GMpm+yjoPe3/EbpdlvD8cYYYDlRnf/AIF8g+p+g5uOn/ZHb2MfveqyxlUwTHn7JTxjcx5kOfTAH61bdYdfCW2eC3tpTHLHIonkUxRgJGzkqrfEwAHyA5HNcsmbVsjrjw6d2dupaw8s1vNIhiZRJGY28q++GVMj/uQowxn1x6UtbdXub1FtUkdLYuH2RvIpIkkVDwVAKw9tcl1yEHPAqZqOvPqEcyxiSCOWVZBcyRzBEVGkYYKI2WPcxngAJ9a3PSHTMrWyJBc2hhUY7kQeXB9SIyViD/3mDEfWvOegs+hIlM8rGO4MsaiNpJlijRBwwiijjYqq4wSB9MkmtxUTS9LS2jEUYOBkkk5ZmPLMzHlmJySTUugCiiigCiiigCuLoGBBAIPBB5BrlRQGOufZnE78TzLH+XiFgvyCu8bOqjwBngVk7CytrG4N1iWxSIyNHFKkg7zbSGLSvlF3jbhV5+FTnIADdqs6l0s3NpPAu3MkbKN3K5I4z9KAxvTF7c2s00l3C0sk0UTuYZUkI2q3PaYq6LltoABA2+TWmbrSIEAw3YJ9PdLg/wCoQispr08j3EEs9nJEYo5EmCq80cwIUxpvjVsx9xVYhgp+nmqPuMgZDIJVa6guuUlQ71OZxtZTjO1SPA5PAFAanqvVvfo0gitbppFlSRN2Lb/psGJ3OQ4+HdyFOKzWvXq3UKtcSF7iDuwyWirJKrgS4O54VDxswRPjxg/y4Jqw0nUnF/PdRWs0izOrbFRxsYR7HyzxqpJwmPiA5b99n0lpksQuHlUR9+dphGGDlNyqCCwABJIJ44GfJoDGWWgWyWS3oe7sYwvxRtFEZVx6BnjMn6HJ+fFbXou5tXtQbQkx5O4tneznlmYnlmJ5Leuan61o0d3C8EoJRxg4OD+xrr6f6fisoRBCCFHPJyST/p+wwBQFlRRRQBRRRQBRRRQCp6q9sNxY3b27WS7d2I3d2QOucBvu4xUy89q8q6dBeraqe67q2ZDsXZnB3bfxY4Bx4NavrLo+HUrcxTDBHKSAfEjfP9PmPBrzt0to0l7dppxmZY+4x5ztG37zBM43ELX1sOLBmxKdVo3l1dr43/zb3s5ttMdHs59pM2qSurWojRFzvVmYZyMA5AAyMn58VQ6/7abmzkMctiinnCtI4bGSAcbfBxTBjitdIsjtAjhhUsfG5iPJ/vMxx+5FebtT1aTUbyW6killDE/DEG+EYIRdwVsAcceuD4zmufDwxZMkssorlrtfhJtrfv526GybSruPj2d+02PVA6MnanQbimdwZfG4HA8HAI9Mj51ddZ69JZWj3EcXdZCMrkgYJAJOATgA58V5g6e1uSwuknjyHiblTlcjwyN4IBGQc+P2r1ZpGsx3VvHcRtlHUEHxj5g/Ig8H9KnjuGXD5bhvB7r8f0IStClj9v0u/a1pGMYPErZbOMAfCckg8frTpryzo8oXWLdmIAFxESSQABlecnxTz6y9p9vYJG67bjexXEcqErgZycZ/Ss4vFFZIxxRq0nSt7tfNmxe25I9oPV8unQpLFB3gSQ2SwCgLnJKg4+XOKwdh7drmYkR2KsRyQrSsQPnhUOBnjNazqvqWO60KWfIj78DbEdlDE/Ic/EePSkL0jLdiV/cpuy+z4j3oocru8ZkYA8+grtw2HHLhpzmlaaVvV3+vwTJuxpT+3O4idBLYqu44wXkVuMZ4ZAfBHpinHSij6j03ZAmqIk92EG5wEmwN7bQZEOGKrgmm7XgytNRahp2+ae733v669i0FFFFcTQooooCDrelLdW8tuxIWRCpIxkZ/XisNo/sVht545hO57bhsduNc7SCBkc4yBRRVxnKKaTaTFGg636Di1MRdx2QxFtpCq3D7cjDf4V5rh0R0BHphmKStJ3QgOVVQAm8jhfOTI3n5Ciis1y06bde3bwKM7f8AsOgllkk77je5bBjjbG4knnHPJNSrL2Owx289uZ5GSYJxsRQpjYsGwBhjk459KKKp5cjSi5Ol8mUiu/gLB/aG/pR0fwFg/tDf0o6KKr/oy3et+WNK9i+1L2YRTWNvZNK+Lf7r7UJOc5yuMeD6VQ/wFg/tDf0o6KKxZskVSk6+2KR9HsGhHi5cfURR5ppUUVMpyn6m39m1QUUUVAP/2Q=="/>
          <p:cNvSpPr>
            <a:spLocks noChangeAspect="1" noChangeArrowheads="1"/>
          </p:cNvSpPr>
          <p:nvPr/>
        </p:nvSpPr>
        <p:spPr bwMode="auto">
          <a:xfrm>
            <a:off x="215900" y="-404813"/>
            <a:ext cx="1143000" cy="1143001"/>
          </a:xfrm>
          <a:prstGeom prst="rect">
            <a:avLst/>
          </a:prstGeom>
          <a:noFill/>
          <a:ln w="9525">
            <a:noFill/>
            <a:miter lim="800000"/>
            <a:headEnd/>
            <a:tailEnd/>
          </a:ln>
        </p:spPr>
        <p:txBody>
          <a:bodyPr/>
          <a:lstStyle/>
          <a:p>
            <a:endParaRPr lang="en-US"/>
          </a:p>
        </p:txBody>
      </p:sp>
      <p:sp>
        <p:nvSpPr>
          <p:cNvPr id="11" name="TextBox 4"/>
          <p:cNvSpPr txBox="1">
            <a:spLocks noChangeArrowheads="1"/>
          </p:cNvSpPr>
          <p:nvPr/>
        </p:nvSpPr>
        <p:spPr bwMode="auto">
          <a:xfrm>
            <a:off x="1465086" y="5882579"/>
            <a:ext cx="4993675" cy="523220"/>
          </a:xfrm>
          <a:prstGeom prst="rect">
            <a:avLst/>
          </a:prstGeom>
          <a:noFill/>
          <a:ln w="9525">
            <a:noFill/>
            <a:miter lim="800000"/>
            <a:headEnd/>
            <a:tailEnd/>
          </a:ln>
        </p:spPr>
        <p:txBody>
          <a:bodyPr wrap="none">
            <a:spAutoFit/>
          </a:bodyPr>
          <a:lstStyle/>
          <a:p>
            <a:pPr algn="ctr"/>
            <a:r>
              <a:rPr lang="en-US" sz="1400" dirty="0">
                <a:solidFill>
                  <a:srgbClr val="000000"/>
                </a:solidFill>
                <a:ea typeface="ＭＳ Ｐゴシック" pitchFamily="34" charset="-128"/>
              </a:rPr>
              <a:t>*Gene list available </a:t>
            </a:r>
            <a:r>
              <a:rPr lang="en-US" sz="1400" dirty="0" smtClean="0">
                <a:solidFill>
                  <a:srgbClr val="000000"/>
                </a:solidFill>
                <a:ea typeface="ＭＳ Ｐゴシック" pitchFamily="34" charset="-128"/>
              </a:rPr>
              <a:t>www.</a:t>
            </a:r>
            <a:r>
              <a:rPr lang="en-US" sz="1400" dirty="0" smtClean="0"/>
              <a:t>lifetechnologies.com/ampliseqready</a:t>
            </a:r>
            <a:endParaRPr lang="en-US" sz="1400" dirty="0">
              <a:solidFill>
                <a:srgbClr val="000000"/>
              </a:solidFill>
              <a:ea typeface="ＭＳ Ｐゴシック" pitchFamily="34" charset="-128"/>
            </a:endParaRPr>
          </a:p>
          <a:p>
            <a:pPr algn="ctr"/>
            <a:endParaRPr lang="en-US" sz="1400" dirty="0">
              <a:solidFill>
                <a:srgbClr val="000000"/>
              </a:solidFill>
              <a:ea typeface="ＭＳ Ｐゴシック" pitchFamily="34" charset="-128"/>
            </a:endParaRPr>
          </a:p>
        </p:txBody>
      </p:sp>
      <p:pic>
        <p:nvPicPr>
          <p:cNvPr id="1027" name="Picture 3"/>
          <p:cNvPicPr>
            <a:picLocks noChangeAspect="1" noChangeArrowheads="1"/>
          </p:cNvPicPr>
          <p:nvPr/>
        </p:nvPicPr>
        <p:blipFill rotWithShape="1">
          <a:blip r:embed="rId3"/>
          <a:srcRect b="70286"/>
          <a:stretch/>
        </p:blipFill>
        <p:spPr bwMode="auto">
          <a:xfrm>
            <a:off x="215900" y="970305"/>
            <a:ext cx="5788660" cy="2180541"/>
          </a:xfrm>
          <a:prstGeom prst="rect">
            <a:avLst/>
          </a:prstGeom>
          <a:noFill/>
          <a:ln w="9525">
            <a:solidFill>
              <a:schemeClr val="accent1"/>
            </a:solid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5120640" y="2292762"/>
            <a:ext cx="3738896" cy="3439785"/>
          </a:xfrm>
          <a:prstGeom prst="rect">
            <a:avLst/>
          </a:prstGeom>
          <a:noFill/>
          <a:ln w="9525">
            <a:solidFill>
              <a:schemeClr val="accent1"/>
            </a:solidFill>
            <a:miter lim="800000"/>
            <a:headEnd/>
            <a:tailEnd/>
          </a:ln>
        </p:spPr>
      </p:pic>
      <p:sp>
        <p:nvSpPr>
          <p:cNvPr id="10" name="TextBox 9"/>
          <p:cNvSpPr txBox="1"/>
          <p:nvPr/>
        </p:nvSpPr>
        <p:spPr>
          <a:xfrm>
            <a:off x="309880" y="3855720"/>
            <a:ext cx="2172390" cy="1569660"/>
          </a:xfrm>
          <a:prstGeom prst="rect">
            <a:avLst/>
          </a:prstGeom>
          <a:noFill/>
        </p:spPr>
        <p:txBody>
          <a:bodyPr wrap="none" rtlCol="0">
            <a:spAutoFit/>
          </a:bodyPr>
          <a:lstStyle/>
          <a:p>
            <a:r>
              <a:rPr lang="en-US" dirty="0" smtClean="0"/>
              <a:t>&gt;10ng input </a:t>
            </a:r>
          </a:p>
          <a:p>
            <a:r>
              <a:rPr lang="en-US" dirty="0" smtClean="0"/>
              <a:t>50 genes</a:t>
            </a:r>
          </a:p>
          <a:p>
            <a:r>
              <a:rPr lang="en-US" dirty="0" smtClean="0"/>
              <a:t>207 </a:t>
            </a:r>
            <a:r>
              <a:rPr lang="en-US" dirty="0" err="1" smtClean="0"/>
              <a:t>amplicons</a:t>
            </a:r>
            <a:endParaRPr lang="en-US" dirty="0" smtClean="0"/>
          </a:p>
          <a:p>
            <a:endParaRPr lang="en-US" dirty="0" smtClean="0"/>
          </a:p>
        </p:txBody>
      </p:sp>
    </p:spTree>
    <p:extLst>
      <p:ext uri="{BB962C8B-B14F-4D97-AF65-F5344CB8AC3E}">
        <p14:creationId xmlns:p14="http://schemas.microsoft.com/office/powerpoint/2010/main" val="318605364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88" y="913202"/>
            <a:ext cx="6985794" cy="253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cstate="print"/>
          <a:srcRect/>
          <a:stretch>
            <a:fillRect/>
          </a:stretch>
        </p:blipFill>
        <p:spPr bwMode="auto">
          <a:xfrm>
            <a:off x="5426014" y="2809468"/>
            <a:ext cx="2980553" cy="2652656"/>
          </a:xfrm>
          <a:prstGeom prst="rect">
            <a:avLst/>
          </a:prstGeom>
          <a:noFill/>
          <a:ln w="9525">
            <a:solidFill>
              <a:schemeClr val="bg1">
                <a:lumMod val="50000"/>
              </a:schemeClr>
            </a:solidFill>
            <a:miter lim="800000"/>
            <a:headEnd/>
            <a:tailEnd/>
          </a:ln>
          <a:effectLst>
            <a:outerShdw blurRad="50800" dist="38100" dir="13500000" algn="br" rotWithShape="0">
              <a:prstClr val="black">
                <a:alpha val="40000"/>
              </a:prstClr>
            </a:outerShdw>
          </a:effectLst>
        </p:spPr>
      </p:pic>
      <p:sp>
        <p:nvSpPr>
          <p:cNvPr id="65538" name="Title 1"/>
          <p:cNvSpPr>
            <a:spLocks noGrp="1"/>
          </p:cNvSpPr>
          <p:nvPr>
            <p:ph type="title"/>
          </p:nvPr>
        </p:nvSpPr>
        <p:spPr>
          <a:xfrm>
            <a:off x="0" y="0"/>
            <a:ext cx="9144000" cy="583324"/>
          </a:xfrm>
        </p:spPr>
        <p:txBody>
          <a:bodyPr/>
          <a:lstStyle/>
          <a:p>
            <a:r>
              <a:rPr lang="en-US" sz="2800" dirty="0" smtClean="0">
                <a:ea typeface="ＭＳ Ｐゴシック" pitchFamily="34" charset="-128"/>
                <a:cs typeface="Calibri" pitchFamily="34" charset="0"/>
              </a:rPr>
              <a:t>Ion </a:t>
            </a:r>
            <a:r>
              <a:rPr lang="en-US" sz="2800" dirty="0" err="1" smtClean="0">
                <a:ea typeface="ＭＳ Ｐゴシック" pitchFamily="34" charset="-128"/>
                <a:cs typeface="Calibri" pitchFamily="34" charset="0"/>
              </a:rPr>
              <a:t>AmpliSeq</a:t>
            </a:r>
            <a:r>
              <a:rPr lang="en-US" sz="2800" dirty="0" smtClean="0">
                <a:ea typeface="ＭＳ Ｐゴシック" pitchFamily="34" charset="-128"/>
                <a:cs typeface="Arial" charset="0"/>
              </a:rPr>
              <a:t>™</a:t>
            </a:r>
            <a:r>
              <a:rPr lang="en-US" sz="2800" dirty="0" smtClean="0">
                <a:ea typeface="ＭＳ Ｐゴシック" pitchFamily="34" charset="-128"/>
                <a:cs typeface="Calibri" pitchFamily="34" charset="0"/>
              </a:rPr>
              <a:t> Comprehensive Cancer Panel (CCP)</a:t>
            </a:r>
          </a:p>
        </p:txBody>
      </p:sp>
      <p:sp>
        <p:nvSpPr>
          <p:cNvPr id="65540" name="TextBox 8"/>
          <p:cNvSpPr txBox="1">
            <a:spLocks noChangeArrowheads="1"/>
          </p:cNvSpPr>
          <p:nvPr/>
        </p:nvSpPr>
        <p:spPr bwMode="auto">
          <a:xfrm>
            <a:off x="333166" y="3656650"/>
            <a:ext cx="3810000" cy="2246769"/>
          </a:xfrm>
          <a:prstGeom prst="rect">
            <a:avLst/>
          </a:prstGeom>
          <a:noFill/>
          <a:ln w="9525">
            <a:noFill/>
            <a:miter lim="800000"/>
            <a:headEnd/>
            <a:tailEnd/>
          </a:ln>
        </p:spPr>
        <p:txBody>
          <a:bodyPr wrap="square">
            <a:spAutoFit/>
          </a:bodyPr>
          <a:lstStyle/>
          <a:p>
            <a:pPr>
              <a:buClr>
                <a:schemeClr val="tx1"/>
              </a:buClr>
              <a:buFont typeface="Wingdings" pitchFamily="2" charset="2"/>
              <a:buChar char="§"/>
            </a:pPr>
            <a:r>
              <a:rPr lang="en-US" sz="2000" dirty="0">
                <a:ea typeface="ＭＳ Ｐゴシック" pitchFamily="34" charset="-128"/>
                <a:cs typeface="Arial" charset="0"/>
              </a:rPr>
              <a:t> </a:t>
            </a:r>
            <a:r>
              <a:rPr lang="en-US" sz="2000" dirty="0" smtClean="0">
                <a:ea typeface="ＭＳ Ｐゴシック" pitchFamily="34" charset="-128"/>
                <a:cs typeface="Arial" charset="0"/>
              </a:rPr>
              <a:t>Targets coding exons </a:t>
            </a:r>
            <a:r>
              <a:rPr lang="en-US" sz="2000" dirty="0">
                <a:ea typeface="ＭＳ Ｐゴシック" pitchFamily="34" charset="-128"/>
                <a:cs typeface="Arial" charset="0"/>
              </a:rPr>
              <a:t>in 409 human oncogenes and tumor suppressor </a:t>
            </a:r>
            <a:r>
              <a:rPr lang="en-US" sz="2000" dirty="0" smtClean="0">
                <a:ea typeface="ＭＳ Ｐゴシック" pitchFamily="34" charset="-128"/>
                <a:cs typeface="Arial" charset="0"/>
              </a:rPr>
              <a:t>genes</a:t>
            </a:r>
            <a:endParaRPr lang="en-US" sz="2000" dirty="0">
              <a:ea typeface="ＭＳ Ｐゴシック" pitchFamily="34" charset="-128"/>
              <a:cs typeface="Arial" charset="0"/>
            </a:endParaRPr>
          </a:p>
          <a:p>
            <a:pPr>
              <a:buClr>
                <a:schemeClr val="tx1"/>
              </a:buClr>
              <a:buFont typeface="Wingdings" pitchFamily="2" charset="2"/>
              <a:buChar char="§"/>
            </a:pPr>
            <a:r>
              <a:rPr lang="en-US" sz="2000" dirty="0">
                <a:ea typeface="ＭＳ Ｐゴシック" pitchFamily="34" charset="-128"/>
                <a:cs typeface="Arial" charset="0"/>
              </a:rPr>
              <a:t> ~16,000 </a:t>
            </a:r>
            <a:r>
              <a:rPr lang="en-US" sz="2000" dirty="0" err="1" smtClean="0">
                <a:ea typeface="ＭＳ Ｐゴシック" pitchFamily="34" charset="-128"/>
                <a:cs typeface="Arial" charset="0"/>
              </a:rPr>
              <a:t>amplicons</a:t>
            </a:r>
            <a:endParaRPr lang="en-US" sz="2000" dirty="0">
              <a:ea typeface="ＭＳ Ｐゴシック" pitchFamily="34" charset="-128"/>
              <a:cs typeface="Arial" charset="0"/>
            </a:endParaRPr>
          </a:p>
          <a:p>
            <a:pPr>
              <a:buClr>
                <a:schemeClr val="tx1"/>
              </a:buClr>
              <a:buFont typeface="Wingdings" pitchFamily="2" charset="2"/>
              <a:buChar char="§"/>
            </a:pPr>
            <a:r>
              <a:rPr lang="en-US" sz="2000" dirty="0" smtClean="0">
                <a:ea typeface="ＭＳ Ｐゴシック" pitchFamily="34" charset="-128"/>
                <a:cs typeface="Arial" charset="0"/>
              </a:rPr>
              <a:t> Detection </a:t>
            </a:r>
            <a:r>
              <a:rPr lang="en-US" sz="2000" dirty="0">
                <a:ea typeface="ＭＳ Ｐゴシック" pitchFamily="34" charset="-128"/>
                <a:cs typeface="Arial" charset="0"/>
              </a:rPr>
              <a:t>of known COSMIC somatic  mutations </a:t>
            </a:r>
          </a:p>
          <a:p>
            <a:r>
              <a:rPr lang="en-US" sz="2000" dirty="0">
                <a:solidFill>
                  <a:srgbClr val="000000"/>
                </a:solidFill>
                <a:ea typeface="ＭＳ Ｐゴシック" pitchFamily="34" charset="-128"/>
                <a:cs typeface="Arial" charset="0"/>
              </a:rPr>
              <a:t> </a:t>
            </a:r>
          </a:p>
        </p:txBody>
      </p:sp>
      <p:pic>
        <p:nvPicPr>
          <p:cNvPr id="4" name="Picture 5"/>
          <p:cNvPicPr>
            <a:picLocks noChangeAspect="1" noChangeArrowheads="1"/>
          </p:cNvPicPr>
          <p:nvPr/>
        </p:nvPicPr>
        <p:blipFill>
          <a:blip r:embed="rId5" cstate="print"/>
          <a:srcRect b="14016"/>
          <a:stretch>
            <a:fillRect/>
          </a:stretch>
        </p:blipFill>
        <p:spPr bwMode="auto">
          <a:xfrm>
            <a:off x="5905149" y="3468655"/>
            <a:ext cx="3021753" cy="2173154"/>
          </a:xfrm>
          <a:prstGeom prst="rect">
            <a:avLst/>
          </a:prstGeom>
          <a:noFill/>
          <a:ln w="9525">
            <a:solidFill>
              <a:schemeClr val="bg1">
                <a:lumMod val="50000"/>
              </a:schemeClr>
            </a:solidFill>
            <a:miter lim="800000"/>
            <a:headEnd/>
            <a:tailEnd/>
          </a:ln>
          <a:effectLst>
            <a:outerShdw blurRad="50800" dist="38100" dir="13500000" algn="br" rotWithShape="0">
              <a:prstClr val="black">
                <a:alpha val="40000"/>
              </a:prstClr>
            </a:outerShdw>
          </a:effectLst>
        </p:spPr>
      </p:pic>
      <p:sp>
        <p:nvSpPr>
          <p:cNvPr id="21" name="Rectangle 18"/>
          <p:cNvSpPr>
            <a:spLocks noChangeArrowheads="1"/>
          </p:cNvSpPr>
          <p:nvPr/>
        </p:nvSpPr>
        <p:spPr bwMode="auto">
          <a:xfrm>
            <a:off x="2530057" y="5995663"/>
            <a:ext cx="3962400" cy="246221"/>
          </a:xfrm>
          <a:prstGeom prst="rect">
            <a:avLst/>
          </a:prstGeom>
          <a:noFill/>
          <a:ln w="9525">
            <a:noFill/>
            <a:miter lim="800000"/>
            <a:headEnd/>
            <a:tailEnd/>
          </a:ln>
        </p:spPr>
        <p:txBody>
          <a:bodyPr wrap="square">
            <a:spAutoFit/>
          </a:bodyPr>
          <a:lstStyle/>
          <a:p>
            <a:pPr algn="ctr">
              <a:spcBef>
                <a:spcPts val="600"/>
              </a:spcBef>
            </a:pPr>
            <a:r>
              <a:rPr lang="en-US" sz="1000" dirty="0"/>
              <a:t>For Research Use Only.  Not </a:t>
            </a:r>
            <a:r>
              <a:rPr lang="en-US" sz="1000" dirty="0" smtClean="0"/>
              <a:t> for use in diagnostic procedures. </a:t>
            </a:r>
            <a:endParaRPr lang="en-US" sz="1000" dirty="0"/>
          </a:p>
        </p:txBody>
      </p:sp>
      <p:sp>
        <p:nvSpPr>
          <p:cNvPr id="22" name="TextBox 4"/>
          <p:cNvSpPr txBox="1">
            <a:spLocks noChangeArrowheads="1"/>
          </p:cNvSpPr>
          <p:nvPr/>
        </p:nvSpPr>
        <p:spPr bwMode="auto">
          <a:xfrm>
            <a:off x="2014421" y="5641809"/>
            <a:ext cx="4993675" cy="523220"/>
          </a:xfrm>
          <a:prstGeom prst="rect">
            <a:avLst/>
          </a:prstGeom>
          <a:noFill/>
          <a:ln w="9525">
            <a:noFill/>
            <a:miter lim="800000"/>
            <a:headEnd/>
            <a:tailEnd/>
          </a:ln>
        </p:spPr>
        <p:txBody>
          <a:bodyPr wrap="none">
            <a:spAutoFit/>
          </a:bodyPr>
          <a:lstStyle/>
          <a:p>
            <a:pPr algn="ctr"/>
            <a:r>
              <a:rPr lang="en-US" sz="1400" dirty="0">
                <a:solidFill>
                  <a:srgbClr val="000000"/>
                </a:solidFill>
                <a:ea typeface="ＭＳ Ｐゴシック" pitchFamily="34" charset="-128"/>
              </a:rPr>
              <a:t>*Gene list available </a:t>
            </a:r>
            <a:r>
              <a:rPr lang="en-US" sz="1400" dirty="0" smtClean="0">
                <a:solidFill>
                  <a:srgbClr val="000000"/>
                </a:solidFill>
                <a:ea typeface="ＭＳ Ｐゴシック" pitchFamily="34" charset="-128"/>
              </a:rPr>
              <a:t>www.</a:t>
            </a:r>
            <a:r>
              <a:rPr lang="en-US" sz="1400" dirty="0" smtClean="0"/>
              <a:t>lifetechnologies.com/ampliseqready</a:t>
            </a:r>
            <a:endParaRPr lang="en-US" sz="1400" dirty="0">
              <a:solidFill>
                <a:srgbClr val="000000"/>
              </a:solidFill>
              <a:ea typeface="ＭＳ Ｐゴシック" pitchFamily="34" charset="-128"/>
            </a:endParaRPr>
          </a:p>
          <a:p>
            <a:pPr algn="ctr"/>
            <a:endParaRPr lang="en-US" sz="1400" dirty="0">
              <a:solidFill>
                <a:srgbClr val="000000"/>
              </a:solidFill>
              <a:ea typeface="ＭＳ Ｐゴシック" pitchFamily="34" charset="-128"/>
            </a:endParaRPr>
          </a:p>
        </p:txBody>
      </p:sp>
    </p:spTree>
    <p:extLst>
      <p:ext uri="{BB962C8B-B14F-4D97-AF65-F5344CB8AC3E}">
        <p14:creationId xmlns:p14="http://schemas.microsoft.com/office/powerpoint/2010/main" val="80111385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idx="4294967295"/>
          </p:nvPr>
        </p:nvSpPr>
        <p:spPr>
          <a:xfrm>
            <a:off x="0" y="-15766"/>
            <a:ext cx="9144000" cy="677918"/>
          </a:xfrm>
        </p:spPr>
        <p:txBody>
          <a:bodyPr/>
          <a:lstStyle/>
          <a:p>
            <a:pPr eaLnBrk="1" hangingPunct="1"/>
            <a:r>
              <a:rPr lang="en-US" dirty="0" smtClean="0"/>
              <a:t>Ion Workflow – Library Prep</a:t>
            </a:r>
          </a:p>
        </p:txBody>
      </p:sp>
      <p:grpSp>
        <p:nvGrpSpPr>
          <p:cNvPr id="3" name="Group 79"/>
          <p:cNvGrpSpPr>
            <a:grpSpLocks/>
          </p:cNvGrpSpPr>
          <p:nvPr/>
        </p:nvGrpSpPr>
        <p:grpSpPr bwMode="auto">
          <a:xfrm>
            <a:off x="474891" y="1114425"/>
            <a:ext cx="2551113" cy="4876800"/>
            <a:chOff x="901588" y="1371600"/>
            <a:chExt cx="2550340" cy="4876800"/>
          </a:xfrm>
        </p:grpSpPr>
        <p:sp>
          <p:nvSpPr>
            <p:cNvPr id="13" name="Rounded Rectangle 12"/>
            <p:cNvSpPr/>
            <p:nvPr/>
          </p:nvSpPr>
          <p:spPr bwMode="auto">
            <a:xfrm>
              <a:off x="1014267" y="1479550"/>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DNA</a:t>
              </a:r>
            </a:p>
          </p:txBody>
        </p:sp>
        <p:sp>
          <p:nvSpPr>
            <p:cNvPr id="14" name="Rounded Rectangle 13"/>
            <p:cNvSpPr/>
            <p:nvPr/>
          </p:nvSpPr>
          <p:spPr>
            <a:xfrm>
              <a:off x="907936" y="1371600"/>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A</a:t>
              </a:r>
            </a:p>
          </p:txBody>
        </p:sp>
        <p:pic>
          <p:nvPicPr>
            <p:cNvPr id="15" name="Picture 14" descr="human genome DNA.png"/>
            <p:cNvPicPr>
              <a:picLocks noChangeAspect="1"/>
            </p:cNvPicPr>
            <p:nvPr/>
          </p:nvPicPr>
          <p:blipFill>
            <a:blip r:embed="rId3" cstate="print">
              <a:grayscl/>
            </a:blip>
            <a:srcRect/>
            <a:stretch>
              <a:fillRect/>
            </a:stretch>
          </p:blipFill>
          <p:spPr>
            <a:xfrm>
              <a:off x="2426714" y="1584325"/>
              <a:ext cx="949037" cy="549275"/>
            </a:xfrm>
            <a:prstGeom prst="rect">
              <a:avLst/>
            </a:prstGeom>
            <a:solidFill>
              <a:schemeClr val="bg1">
                <a:lumMod val="75000"/>
              </a:schemeClr>
            </a:solidFill>
          </p:spPr>
        </p:pic>
        <p:sp>
          <p:nvSpPr>
            <p:cNvPr id="17" name="Rounded Rectangle 16"/>
            <p:cNvSpPr/>
            <p:nvPr/>
          </p:nvSpPr>
          <p:spPr bwMode="auto">
            <a:xfrm>
              <a:off x="1014267" y="4505325"/>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Sequencing</a:t>
              </a:r>
            </a:p>
          </p:txBody>
        </p:sp>
        <p:sp>
          <p:nvSpPr>
            <p:cNvPr id="18" name="Rounded Rectangle 17"/>
            <p:cNvSpPr/>
            <p:nvPr/>
          </p:nvSpPr>
          <p:spPr>
            <a:xfrm>
              <a:off x="907936" y="4397375"/>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D</a:t>
              </a:r>
            </a:p>
          </p:txBody>
        </p:sp>
        <p:sp>
          <p:nvSpPr>
            <p:cNvPr id="20" name="Rounded Rectangle 19"/>
            <p:cNvSpPr/>
            <p:nvPr/>
          </p:nvSpPr>
          <p:spPr bwMode="auto">
            <a:xfrm>
              <a:off x="1014267" y="5516563"/>
              <a:ext cx="2437661" cy="731837"/>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Compatible</a:t>
              </a:r>
              <a:br>
                <a:rPr lang="en-US" sz="1200" b="1" dirty="0">
                  <a:solidFill>
                    <a:prstClr val="white">
                      <a:lumMod val="85000"/>
                    </a:prstClr>
                  </a:solidFill>
                  <a:latin typeface="Arial" pitchFamily="34" charset="0"/>
                  <a:cs typeface="Arial" pitchFamily="34" charset="0"/>
                </a:rPr>
              </a:br>
              <a:r>
                <a:rPr lang="en-US" sz="1200" b="1" dirty="0" smtClean="0">
                  <a:solidFill>
                    <a:prstClr val="white">
                      <a:lumMod val="85000"/>
                    </a:prstClr>
                  </a:solidFill>
                  <a:latin typeface="Arial" pitchFamily="34" charset="0"/>
                  <a:cs typeface="Arial" pitchFamily="34" charset="0"/>
                </a:rPr>
                <a:t>Data</a:t>
              </a:r>
              <a:endParaRPr lang="en-US" sz="1200" b="1" dirty="0">
                <a:solidFill>
                  <a:prstClr val="white">
                    <a:lumMod val="85000"/>
                  </a:prstClr>
                </a:solidFill>
                <a:latin typeface="Arial" pitchFamily="34" charset="0"/>
                <a:cs typeface="Arial" pitchFamily="34" charset="0"/>
              </a:endParaRPr>
            </a:p>
          </p:txBody>
        </p:sp>
        <p:sp>
          <p:nvSpPr>
            <p:cNvPr id="21" name="Rounded Rectangle 20"/>
            <p:cNvSpPr/>
            <p:nvPr/>
          </p:nvSpPr>
          <p:spPr>
            <a:xfrm>
              <a:off x="901588" y="5408613"/>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E</a:t>
              </a:r>
            </a:p>
          </p:txBody>
        </p:sp>
        <p:pic>
          <p:nvPicPr>
            <p:cNvPr id="67602" name="Picture 21" descr="Ion Trace.png"/>
            <p:cNvPicPr>
              <a:picLocks noChangeAspect="1"/>
            </p:cNvPicPr>
            <p:nvPr/>
          </p:nvPicPr>
          <p:blipFill>
            <a:blip r:embed="rId4" cstate="print"/>
            <a:srcRect/>
            <a:stretch>
              <a:fillRect/>
            </a:stretch>
          </p:blipFill>
          <p:spPr bwMode="auto">
            <a:xfrm>
              <a:off x="2308928" y="5638800"/>
              <a:ext cx="1062067" cy="457200"/>
            </a:xfrm>
            <a:prstGeom prst="rect">
              <a:avLst/>
            </a:prstGeom>
            <a:noFill/>
            <a:ln w="9525">
              <a:noFill/>
              <a:miter lim="800000"/>
              <a:headEnd/>
              <a:tailEnd/>
            </a:ln>
          </p:spPr>
        </p:pic>
        <p:grpSp>
          <p:nvGrpSpPr>
            <p:cNvPr id="4" name="Group 48"/>
            <p:cNvGrpSpPr>
              <a:grpSpLocks/>
            </p:cNvGrpSpPr>
            <p:nvPr/>
          </p:nvGrpSpPr>
          <p:grpSpPr bwMode="auto">
            <a:xfrm>
              <a:off x="907936" y="3387725"/>
              <a:ext cx="2543992" cy="839788"/>
              <a:chOff x="907936" y="3387725"/>
              <a:chExt cx="2543992" cy="839788"/>
            </a:xfrm>
          </p:grpSpPr>
          <p:sp>
            <p:nvSpPr>
              <p:cNvPr id="28" name="Rounded Rectangle 27"/>
              <p:cNvSpPr/>
              <p:nvPr/>
            </p:nvSpPr>
            <p:spPr bwMode="auto">
              <a:xfrm>
                <a:off x="1014267" y="3495675"/>
                <a:ext cx="2437661" cy="731838"/>
              </a:xfrm>
              <a:prstGeom prst="roundRect">
                <a:avLst/>
              </a:prstGeom>
              <a:solidFill>
                <a:schemeClr val="bg1">
                  <a:lumMod val="75000"/>
                </a:schemeClr>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prstClr val="white">
                        <a:lumMod val="85000"/>
                      </a:prstClr>
                    </a:solidFill>
                    <a:latin typeface="Arial" pitchFamily="34" charset="0"/>
                    <a:cs typeface="Arial" pitchFamily="34" charset="0"/>
                  </a:rPr>
                  <a:t>Template Prep</a:t>
                </a:r>
              </a:p>
            </p:txBody>
          </p:sp>
          <p:sp>
            <p:nvSpPr>
              <p:cNvPr id="29" name="Rounded Rectangle 28"/>
              <p:cNvSpPr/>
              <p:nvPr/>
            </p:nvSpPr>
            <p:spPr>
              <a:xfrm>
                <a:off x="907936" y="3387725"/>
                <a:ext cx="228531" cy="22860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lumMod val="85000"/>
                      </a:prstClr>
                    </a:solidFill>
                    <a:latin typeface="Arial" pitchFamily="34" charset="0"/>
                    <a:cs typeface="Arial" pitchFamily="34" charset="0"/>
                  </a:rPr>
                  <a:t>C</a:t>
                </a:r>
              </a:p>
            </p:txBody>
          </p:sp>
        </p:grpSp>
        <p:grpSp>
          <p:nvGrpSpPr>
            <p:cNvPr id="5" name="Group 48"/>
            <p:cNvGrpSpPr>
              <a:grpSpLocks/>
            </p:cNvGrpSpPr>
            <p:nvPr/>
          </p:nvGrpSpPr>
          <p:grpSpPr bwMode="auto">
            <a:xfrm>
              <a:off x="904762" y="2379663"/>
              <a:ext cx="2543794" cy="830262"/>
              <a:chOff x="904762" y="2379663"/>
              <a:chExt cx="2543794" cy="830262"/>
            </a:xfrm>
          </p:grpSpPr>
          <p:sp>
            <p:nvSpPr>
              <p:cNvPr id="25" name="Rounded Rectangle 24"/>
              <p:cNvSpPr/>
              <p:nvPr/>
            </p:nvSpPr>
            <p:spPr bwMode="auto">
              <a:xfrm>
                <a:off x="982526" y="2478088"/>
                <a:ext cx="2437661" cy="731837"/>
              </a:xfrm>
              <a:prstGeom prst="roundRect">
                <a:avLst/>
              </a:prstGeom>
              <a:solidFill>
                <a:schemeClr val="bg1"/>
              </a:solidFill>
              <a:ln w="25400">
                <a:solidFill>
                  <a:srgbClr val="6887B0"/>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eaLnBrk="0" hangingPunct="0">
                  <a:defRPr/>
                </a:pPr>
                <a:r>
                  <a:rPr lang="en-US" sz="1200" b="1" dirty="0">
                    <a:solidFill>
                      <a:srgbClr val="002060"/>
                    </a:solidFill>
                    <a:latin typeface="Arial" pitchFamily="34" charset="0"/>
                    <a:cs typeface="Arial" pitchFamily="34" charset="0"/>
                  </a:rPr>
                  <a:t>Compatible</a:t>
                </a:r>
                <a:br>
                  <a:rPr lang="en-US" sz="1200" b="1" dirty="0">
                    <a:solidFill>
                      <a:srgbClr val="002060"/>
                    </a:solidFill>
                    <a:latin typeface="Arial" pitchFamily="34" charset="0"/>
                    <a:cs typeface="Arial" pitchFamily="34" charset="0"/>
                  </a:rPr>
                </a:br>
                <a:r>
                  <a:rPr lang="en-US" sz="1200" b="1" dirty="0">
                    <a:solidFill>
                      <a:srgbClr val="002060"/>
                    </a:solidFill>
                    <a:latin typeface="Arial" pitchFamily="34" charset="0"/>
                    <a:cs typeface="Arial" pitchFamily="34" charset="0"/>
                  </a:rPr>
                  <a:t>Library Prep</a:t>
                </a:r>
              </a:p>
            </p:txBody>
          </p:sp>
          <p:sp>
            <p:nvSpPr>
              <p:cNvPr id="26" name="Rounded Rectangle 25"/>
              <p:cNvSpPr/>
              <p:nvPr/>
            </p:nvSpPr>
            <p:spPr>
              <a:xfrm>
                <a:off x="904762" y="2379663"/>
                <a:ext cx="228531" cy="228600"/>
              </a:xfrm>
              <a:prstGeom prst="roundRect">
                <a:avLst/>
              </a:prstGeom>
              <a:solidFill>
                <a:srgbClr val="6887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Arial" pitchFamily="34" charset="0"/>
                    <a:cs typeface="Arial" pitchFamily="34" charset="0"/>
                  </a:rPr>
                  <a:t>B</a:t>
                </a:r>
              </a:p>
            </p:txBody>
          </p:sp>
          <p:pic>
            <p:nvPicPr>
              <p:cNvPr id="27" name="Picture 26" descr="dna_tami.png"/>
              <p:cNvPicPr>
                <a:picLocks noChangeAspect="1"/>
              </p:cNvPicPr>
              <p:nvPr/>
            </p:nvPicPr>
            <p:blipFill>
              <a:blip r:embed="rId5" cstate="email">
                <a:duotone>
                  <a:prstClr val="black"/>
                  <a:schemeClr val="accent1">
                    <a:tint val="45000"/>
                    <a:satMod val="400000"/>
                  </a:schemeClr>
                </a:duotone>
              </a:blip>
              <a:stretch>
                <a:fillRect/>
              </a:stretch>
            </p:blipFill>
            <p:spPr>
              <a:xfrm flipH="1">
                <a:off x="2675777" y="2618044"/>
                <a:ext cx="772779" cy="548640"/>
              </a:xfrm>
              <a:prstGeom prst="rect">
                <a:avLst/>
              </a:prstGeom>
            </p:spPr>
          </p:pic>
        </p:grpSp>
      </p:grpSp>
      <p:sp>
        <p:nvSpPr>
          <p:cNvPr id="38" name="Rounded Rectangle 37"/>
          <p:cNvSpPr/>
          <p:nvPr/>
        </p:nvSpPr>
        <p:spPr bwMode="auto">
          <a:xfrm>
            <a:off x="4177110" y="1473940"/>
            <a:ext cx="1905000"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a:solidFill>
                  <a:srgbClr val="FFFFFF"/>
                </a:solidFill>
                <a:latin typeface="Arial" pitchFamily="34" charset="0"/>
                <a:cs typeface="Arial" pitchFamily="34" charset="0"/>
              </a:rPr>
              <a:t>Fragment </a:t>
            </a:r>
          </a:p>
          <a:p>
            <a:pPr marL="112713" algn="ctr" eaLnBrk="0" hangingPunct="0">
              <a:defRPr/>
            </a:pPr>
            <a:r>
              <a:rPr lang="en-US" sz="1200" b="1" dirty="0">
                <a:solidFill>
                  <a:srgbClr val="FFFFFF"/>
                </a:solidFill>
                <a:latin typeface="Arial" pitchFamily="34" charset="0"/>
                <a:cs typeface="Arial" pitchFamily="34" charset="0"/>
              </a:rPr>
              <a:t>Library</a:t>
            </a:r>
          </a:p>
          <a:p>
            <a:pPr marL="223838" lvl="1" indent="-114300" algn="ctr" eaLnBrk="0" hangingPunct="0">
              <a:defRPr/>
            </a:pPr>
            <a:endParaRPr lang="en-US" sz="1000" dirty="0">
              <a:solidFill>
                <a:srgbClr val="000000"/>
              </a:solidFill>
              <a:latin typeface="Arial" pitchFamily="34" charset="0"/>
              <a:cs typeface="Arial" pitchFamily="34" charset="0"/>
            </a:endParaRPr>
          </a:p>
          <a:p>
            <a:pPr marL="223838" lvl="1" indent="-114300" algn="ctr" eaLnBrk="0" hangingPunct="0">
              <a:defRPr/>
            </a:pPr>
            <a:endParaRPr lang="en-US" sz="1000" dirty="0">
              <a:solidFill>
                <a:srgbClr val="000000"/>
              </a:solidFill>
              <a:latin typeface="Arial" pitchFamily="34" charset="0"/>
              <a:cs typeface="Arial" pitchFamily="34" charset="0"/>
            </a:endParaRPr>
          </a:p>
        </p:txBody>
      </p:sp>
      <p:sp>
        <p:nvSpPr>
          <p:cNvPr id="66" name="Rounded Rectangle 65"/>
          <p:cNvSpPr/>
          <p:nvPr/>
        </p:nvSpPr>
        <p:spPr bwMode="auto">
          <a:xfrm>
            <a:off x="4218111" y="2401937"/>
            <a:ext cx="1849438"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err="1">
                <a:solidFill>
                  <a:srgbClr val="FFFFFF"/>
                </a:solidFill>
                <a:latin typeface="Arial" pitchFamily="34" charset="0"/>
                <a:cs typeface="Arial" pitchFamily="34" charset="0"/>
              </a:rPr>
              <a:t>Amplicon</a:t>
            </a:r>
            <a:r>
              <a:rPr lang="en-US" sz="1200" b="1" dirty="0">
                <a:solidFill>
                  <a:srgbClr val="FFFFFF"/>
                </a:solidFill>
                <a:latin typeface="Arial" pitchFamily="34" charset="0"/>
                <a:cs typeface="Arial" pitchFamily="34" charset="0"/>
              </a:rPr>
              <a:t> </a:t>
            </a:r>
          </a:p>
          <a:p>
            <a:pPr marL="112713" algn="ctr" eaLnBrk="0" hangingPunct="0">
              <a:defRPr/>
            </a:pPr>
            <a:r>
              <a:rPr lang="en-US" sz="1200" b="1" dirty="0">
                <a:solidFill>
                  <a:srgbClr val="FFFFFF"/>
                </a:solidFill>
                <a:latin typeface="Arial" pitchFamily="34" charset="0"/>
                <a:cs typeface="Arial" pitchFamily="34" charset="0"/>
              </a:rPr>
              <a:t>Library</a:t>
            </a:r>
          </a:p>
          <a:p>
            <a:pPr marL="223838" lvl="1" indent="-114300" algn="ctr" eaLnBrk="0" hangingPunct="0">
              <a:defRPr/>
            </a:pPr>
            <a:endParaRPr lang="en-US" sz="1000" dirty="0">
              <a:solidFill>
                <a:srgbClr val="000000"/>
              </a:solidFill>
              <a:latin typeface="Arial" pitchFamily="34" charset="0"/>
              <a:cs typeface="Arial" pitchFamily="34" charset="0"/>
            </a:endParaRPr>
          </a:p>
          <a:p>
            <a:pPr marL="223838" lvl="1" indent="-114300" algn="ctr" eaLnBrk="0" hangingPunct="0">
              <a:defRPr/>
            </a:pPr>
            <a:endParaRPr lang="en-US" sz="1000" dirty="0">
              <a:solidFill>
                <a:srgbClr val="000000"/>
              </a:solidFill>
              <a:latin typeface="Arial" pitchFamily="34" charset="0"/>
              <a:cs typeface="Arial" pitchFamily="34" charset="0"/>
            </a:endParaRPr>
          </a:p>
        </p:txBody>
      </p:sp>
      <p:sp>
        <p:nvSpPr>
          <p:cNvPr id="2" name="Rounded Rectangle 65"/>
          <p:cNvSpPr/>
          <p:nvPr/>
        </p:nvSpPr>
        <p:spPr bwMode="auto">
          <a:xfrm>
            <a:off x="4183434" y="3623561"/>
            <a:ext cx="1849437" cy="463550"/>
          </a:xfrm>
          <a:prstGeom prst="roundRect">
            <a:avLst/>
          </a:prstGeom>
          <a:solidFill>
            <a:srgbClr val="6887B0"/>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tIns="27432"/>
          <a:lstStyle/>
          <a:p>
            <a:pPr marL="112713" algn="ctr" eaLnBrk="0" hangingPunct="0">
              <a:defRPr/>
            </a:pPr>
            <a:r>
              <a:rPr lang="en-US" sz="1200" b="1" dirty="0">
                <a:solidFill>
                  <a:srgbClr val="FFFFFF"/>
                </a:solidFill>
                <a:latin typeface="Arial" pitchFamily="34" charset="0"/>
                <a:cs typeface="Arial" pitchFamily="34" charset="0"/>
              </a:rPr>
              <a:t>RNA </a:t>
            </a:r>
          </a:p>
          <a:p>
            <a:pPr marL="112713" algn="ctr" eaLnBrk="0" hangingPunct="0">
              <a:defRPr/>
            </a:pPr>
            <a:r>
              <a:rPr lang="en-US" sz="1200" b="1" dirty="0">
                <a:solidFill>
                  <a:srgbClr val="FFFFFF"/>
                </a:solidFill>
                <a:latin typeface="Arial" pitchFamily="34" charset="0"/>
                <a:cs typeface="Arial" pitchFamily="34" charset="0"/>
              </a:rPr>
              <a:t>Library</a:t>
            </a:r>
            <a:endParaRPr lang="en-US" sz="1000" dirty="0">
              <a:solidFill>
                <a:srgbClr val="000000"/>
              </a:solidFill>
              <a:latin typeface="Arial" pitchFamily="34" charset="0"/>
              <a:cs typeface="Arial" pitchFamily="34" charset="0"/>
            </a:endParaRPr>
          </a:p>
        </p:txBody>
      </p:sp>
      <p:sp>
        <p:nvSpPr>
          <p:cNvPr id="37" name="TextBox 36"/>
          <p:cNvSpPr txBox="1"/>
          <p:nvPr/>
        </p:nvSpPr>
        <p:spPr>
          <a:xfrm>
            <a:off x="6705600" y="2484120"/>
            <a:ext cx="2550698" cy="461665"/>
          </a:xfrm>
          <a:prstGeom prst="rect">
            <a:avLst/>
          </a:prstGeom>
          <a:noFill/>
        </p:spPr>
        <p:txBody>
          <a:bodyPr wrap="none" rtlCol="0">
            <a:spAutoFit/>
          </a:bodyPr>
          <a:lstStyle/>
          <a:p>
            <a:r>
              <a:rPr lang="en-US" sz="1200" dirty="0" smtClean="0">
                <a:cs typeface="Arial" pitchFamily="34" charset="0"/>
              </a:rPr>
              <a:t>Ion </a:t>
            </a:r>
            <a:r>
              <a:rPr lang="en-US" sz="1200" dirty="0" err="1" smtClean="0">
                <a:cs typeface="Arial" pitchFamily="34" charset="0"/>
              </a:rPr>
              <a:t>AmpliSeq</a:t>
            </a:r>
            <a:r>
              <a:rPr lang="en-US" sz="1200" dirty="0" smtClean="0">
                <a:cs typeface="Arial" pitchFamily="34" charset="0"/>
              </a:rPr>
              <a:t>™ DNA technology</a:t>
            </a:r>
          </a:p>
          <a:p>
            <a:r>
              <a:rPr lang="en-US" sz="1200" dirty="0" smtClean="0">
                <a:cs typeface="Arial" pitchFamily="34" charset="0"/>
              </a:rPr>
              <a:t>Exome, Custom, or “Ready to use”</a:t>
            </a:r>
            <a:endParaRPr lang="en-US" sz="1200" dirty="0">
              <a:cs typeface="Arial" pitchFamily="34" charset="0"/>
            </a:endParaRPr>
          </a:p>
        </p:txBody>
      </p:sp>
      <p:sp>
        <p:nvSpPr>
          <p:cNvPr id="39" name="TextBox 38"/>
          <p:cNvSpPr txBox="1"/>
          <p:nvPr/>
        </p:nvSpPr>
        <p:spPr>
          <a:xfrm>
            <a:off x="6709956" y="1841807"/>
            <a:ext cx="2008883" cy="461665"/>
          </a:xfrm>
          <a:prstGeom prst="rect">
            <a:avLst/>
          </a:prstGeom>
          <a:noFill/>
        </p:spPr>
        <p:txBody>
          <a:bodyPr wrap="none" rtlCol="0">
            <a:spAutoFit/>
          </a:bodyPr>
          <a:lstStyle/>
          <a:p>
            <a:r>
              <a:rPr lang="en-US" sz="1200" dirty="0" smtClean="0">
                <a:cs typeface="Arial" pitchFamily="34" charset="0"/>
              </a:rPr>
              <a:t>“Standard” PCR </a:t>
            </a:r>
            <a:r>
              <a:rPr lang="en-US" sz="1200" dirty="0" err="1" smtClean="0">
                <a:cs typeface="Arial" pitchFamily="34" charset="0"/>
              </a:rPr>
              <a:t>amplicons</a:t>
            </a:r>
            <a:endParaRPr lang="en-US" sz="1200" dirty="0" smtClean="0">
              <a:cs typeface="Arial" pitchFamily="34" charset="0"/>
            </a:endParaRPr>
          </a:p>
          <a:p>
            <a:r>
              <a:rPr lang="en-US" sz="1200" dirty="0" smtClean="0">
                <a:cs typeface="Arial" pitchFamily="34" charset="0"/>
              </a:rPr>
              <a:t>(may need to fragment)</a:t>
            </a:r>
            <a:endParaRPr lang="en-US" sz="1200" dirty="0">
              <a:cs typeface="Arial" pitchFamily="34" charset="0"/>
            </a:endParaRPr>
          </a:p>
        </p:txBody>
      </p:sp>
      <p:sp>
        <p:nvSpPr>
          <p:cNvPr id="40" name="TextBox 39"/>
          <p:cNvSpPr txBox="1"/>
          <p:nvPr/>
        </p:nvSpPr>
        <p:spPr>
          <a:xfrm>
            <a:off x="6725196" y="2999601"/>
            <a:ext cx="1220462" cy="276999"/>
          </a:xfrm>
          <a:prstGeom prst="rect">
            <a:avLst/>
          </a:prstGeom>
          <a:noFill/>
        </p:spPr>
        <p:txBody>
          <a:bodyPr wrap="none" rtlCol="0">
            <a:spAutoFit/>
          </a:bodyPr>
          <a:lstStyle/>
          <a:p>
            <a:r>
              <a:rPr lang="en-US" sz="1200" dirty="0" smtClean="0">
                <a:cs typeface="Arial" pitchFamily="34" charset="0"/>
              </a:rPr>
              <a:t>Fusion primers</a:t>
            </a:r>
            <a:endParaRPr lang="en-US" sz="1200" dirty="0">
              <a:cs typeface="Arial" pitchFamily="34" charset="0"/>
            </a:endParaRPr>
          </a:p>
        </p:txBody>
      </p:sp>
      <p:sp>
        <p:nvSpPr>
          <p:cNvPr id="43" name="TextBox 42"/>
          <p:cNvSpPr txBox="1"/>
          <p:nvPr/>
        </p:nvSpPr>
        <p:spPr>
          <a:xfrm>
            <a:off x="6655917" y="4176790"/>
            <a:ext cx="1657570" cy="276999"/>
          </a:xfrm>
          <a:prstGeom prst="rect">
            <a:avLst/>
          </a:prstGeom>
          <a:noFill/>
        </p:spPr>
        <p:txBody>
          <a:bodyPr wrap="none" rtlCol="0">
            <a:spAutoFit/>
          </a:bodyPr>
          <a:lstStyle/>
          <a:p>
            <a:r>
              <a:rPr lang="en-US" sz="1200" dirty="0" smtClean="0">
                <a:cs typeface="Arial" pitchFamily="34" charset="0"/>
              </a:rPr>
              <a:t>Transcriptome library</a:t>
            </a:r>
            <a:endParaRPr lang="en-US" sz="1200" dirty="0">
              <a:cs typeface="Arial" pitchFamily="34" charset="0"/>
            </a:endParaRPr>
          </a:p>
        </p:txBody>
      </p:sp>
      <p:sp>
        <p:nvSpPr>
          <p:cNvPr id="44" name="TextBox 43"/>
          <p:cNvSpPr txBox="1"/>
          <p:nvPr/>
        </p:nvSpPr>
        <p:spPr>
          <a:xfrm>
            <a:off x="6647528" y="3719374"/>
            <a:ext cx="1406219" cy="276999"/>
          </a:xfrm>
          <a:prstGeom prst="rect">
            <a:avLst/>
          </a:prstGeom>
          <a:noFill/>
        </p:spPr>
        <p:txBody>
          <a:bodyPr wrap="none" rtlCol="0">
            <a:spAutoFit/>
          </a:bodyPr>
          <a:lstStyle/>
          <a:p>
            <a:r>
              <a:rPr lang="en-US" sz="1200" dirty="0" smtClean="0">
                <a:cs typeface="Arial" pitchFamily="34" charset="0"/>
              </a:rPr>
              <a:t>Small RNA library</a:t>
            </a:r>
            <a:endParaRPr lang="en-US" sz="1200" dirty="0">
              <a:cs typeface="Arial" pitchFamily="34" charset="0"/>
            </a:endParaRPr>
          </a:p>
        </p:txBody>
      </p:sp>
      <p:sp>
        <p:nvSpPr>
          <p:cNvPr id="50" name="TextBox 49"/>
          <p:cNvSpPr txBox="1"/>
          <p:nvPr/>
        </p:nvSpPr>
        <p:spPr>
          <a:xfrm>
            <a:off x="6652342" y="3332037"/>
            <a:ext cx="1644104" cy="276999"/>
          </a:xfrm>
          <a:prstGeom prst="rect">
            <a:avLst/>
          </a:prstGeom>
          <a:noFill/>
        </p:spPr>
        <p:txBody>
          <a:bodyPr wrap="none" rtlCol="0">
            <a:spAutoFit/>
          </a:bodyPr>
          <a:lstStyle/>
          <a:p>
            <a:r>
              <a:rPr lang="en-US" sz="1200" dirty="0" smtClean="0">
                <a:cs typeface="Arial" pitchFamily="34" charset="0"/>
              </a:rPr>
              <a:t>Ion </a:t>
            </a:r>
            <a:r>
              <a:rPr lang="en-US" sz="1200" dirty="0" err="1" smtClean="0">
                <a:cs typeface="Arial" pitchFamily="34" charset="0"/>
              </a:rPr>
              <a:t>AmpliSeq</a:t>
            </a:r>
            <a:r>
              <a:rPr lang="en-US" sz="1200" dirty="0" smtClean="0">
                <a:cs typeface="Arial" pitchFamily="34" charset="0"/>
              </a:rPr>
              <a:t>™ RNA </a:t>
            </a:r>
            <a:endParaRPr lang="en-US" sz="1200" dirty="0">
              <a:cs typeface="Arial" pitchFamily="34" charset="0"/>
            </a:endParaRPr>
          </a:p>
        </p:txBody>
      </p:sp>
      <p:sp>
        <p:nvSpPr>
          <p:cNvPr id="45" name="Right Arrow 44"/>
          <p:cNvSpPr/>
          <p:nvPr/>
        </p:nvSpPr>
        <p:spPr>
          <a:xfrm>
            <a:off x="3063240" y="2499360"/>
            <a:ext cx="1059180" cy="259080"/>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Bent Arrow 58"/>
          <p:cNvSpPr/>
          <p:nvPr/>
        </p:nvSpPr>
        <p:spPr>
          <a:xfrm>
            <a:off x="3345180" y="1554480"/>
            <a:ext cx="813816" cy="105156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3" name="Bent Arrow 62"/>
          <p:cNvSpPr/>
          <p:nvPr/>
        </p:nvSpPr>
        <p:spPr>
          <a:xfrm flipV="1">
            <a:off x="3352800" y="2674620"/>
            <a:ext cx="813816" cy="1287780"/>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Right Arrow 64"/>
          <p:cNvSpPr/>
          <p:nvPr/>
        </p:nvSpPr>
        <p:spPr>
          <a:xfrm>
            <a:off x="6042660" y="3796526"/>
            <a:ext cx="515706" cy="120153"/>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Bent Arrow 66"/>
          <p:cNvSpPr/>
          <p:nvPr/>
        </p:nvSpPr>
        <p:spPr>
          <a:xfrm>
            <a:off x="6240780" y="3429000"/>
            <a:ext cx="396240" cy="40386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68" name="Bent Arrow 67"/>
          <p:cNvSpPr/>
          <p:nvPr/>
        </p:nvSpPr>
        <p:spPr>
          <a:xfrm flipV="1">
            <a:off x="6233160" y="3865548"/>
            <a:ext cx="396240" cy="515951"/>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69" name="Right Arrow 68"/>
          <p:cNvSpPr/>
          <p:nvPr/>
        </p:nvSpPr>
        <p:spPr>
          <a:xfrm>
            <a:off x="6080760" y="2592566"/>
            <a:ext cx="515706" cy="120153"/>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Bent Arrow 69"/>
          <p:cNvSpPr/>
          <p:nvPr/>
        </p:nvSpPr>
        <p:spPr>
          <a:xfrm>
            <a:off x="6278880" y="1973580"/>
            <a:ext cx="396240" cy="655320"/>
          </a:xfrm>
          <a:prstGeom prst="bentArrow">
            <a:avLst>
              <a:gd name="adj1" fmla="val 13764"/>
              <a:gd name="adj2" fmla="val 15637"/>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71" name="Bent Arrow 70"/>
          <p:cNvSpPr/>
          <p:nvPr/>
        </p:nvSpPr>
        <p:spPr>
          <a:xfrm flipV="1">
            <a:off x="6271260" y="2661588"/>
            <a:ext cx="396240" cy="515951"/>
          </a:xfrm>
          <a:prstGeom prst="bentArrow">
            <a:avLst>
              <a:gd name="adj1" fmla="val 13764"/>
              <a:gd name="adj2" fmla="val 14701"/>
              <a:gd name="adj3" fmla="val 17510"/>
              <a:gd name="adj4" fmla="val 0"/>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73" name="Right Arrow 72"/>
          <p:cNvSpPr/>
          <p:nvPr/>
        </p:nvSpPr>
        <p:spPr>
          <a:xfrm rot="1910909">
            <a:off x="6264054" y="3172884"/>
            <a:ext cx="454758" cy="122495"/>
          </a:xfrm>
          <a:prstGeom prst="rightArrow">
            <a:avLst/>
          </a:prstGeom>
          <a:solidFill>
            <a:srgbClr val="6887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pic>
        <p:nvPicPr>
          <p:cNvPr id="41" name="Picture 79" descr="sequence_kit"/>
          <p:cNvPicPr>
            <a:picLocks noChangeAspect="1" noChangeArrowheads="1"/>
          </p:cNvPicPr>
          <p:nvPr/>
        </p:nvPicPr>
        <p:blipFill>
          <a:blip r:embed="rId6" cstate="screen"/>
          <a:srcRect/>
          <a:stretch>
            <a:fillRect/>
          </a:stretch>
        </p:blipFill>
        <p:spPr bwMode="auto">
          <a:xfrm>
            <a:off x="2209800" y="3276600"/>
            <a:ext cx="685800" cy="634292"/>
          </a:xfrm>
          <a:prstGeom prst="rect">
            <a:avLst/>
          </a:prstGeom>
          <a:ln>
            <a:noFill/>
          </a:ln>
          <a:effectLst>
            <a:softEdge rad="112500"/>
          </a:effectLst>
        </p:spPr>
      </p:pic>
      <p:pic>
        <p:nvPicPr>
          <p:cNvPr id="42" name="Picture 78" descr="proton_200x200"/>
          <p:cNvPicPr>
            <a:picLocks noChangeAspect="1" noChangeArrowheads="1"/>
          </p:cNvPicPr>
          <p:nvPr/>
        </p:nvPicPr>
        <p:blipFill>
          <a:blip r:embed="rId7" cstate="screen"/>
          <a:srcRect/>
          <a:stretch>
            <a:fillRect/>
          </a:stretch>
        </p:blipFill>
        <p:spPr bwMode="auto">
          <a:xfrm>
            <a:off x="2209800" y="4343400"/>
            <a:ext cx="606425" cy="606425"/>
          </a:xfrm>
          <a:prstGeom prst="rect">
            <a:avLst/>
          </a:prstGeom>
          <a:ln>
            <a:noFill/>
          </a:ln>
          <a:effectLst>
            <a:softEdge rad="112500"/>
          </a:effectLst>
        </p:spPr>
      </p:pic>
    </p:spTree>
    <p:extLst>
      <p:ext uri="{BB962C8B-B14F-4D97-AF65-F5344CB8AC3E}">
        <p14:creationId xmlns:p14="http://schemas.microsoft.com/office/powerpoint/2010/main" val="97586102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t>
            </a:r>
            <a:r>
              <a:rPr lang="en-US" dirty="0" err="1" smtClean="0"/>
              <a:t>AmpliSeq</a:t>
            </a:r>
            <a:r>
              <a:rPr lang="en-US" dirty="0" smtClean="0"/>
              <a:t>™ </a:t>
            </a:r>
            <a:r>
              <a:rPr lang="en-US" dirty="0" err="1" smtClean="0"/>
              <a:t>Exome</a:t>
            </a:r>
            <a:endParaRPr lang="en-US" dirty="0"/>
          </a:p>
        </p:txBody>
      </p:sp>
      <p:sp>
        <p:nvSpPr>
          <p:cNvPr id="3" name="Content Placeholder 2"/>
          <p:cNvSpPr>
            <a:spLocks noGrp="1"/>
          </p:cNvSpPr>
          <p:nvPr>
            <p:ph sz="half" idx="1"/>
          </p:nvPr>
        </p:nvSpPr>
        <p:spPr>
          <a:xfrm>
            <a:off x="406400" y="1200934"/>
            <a:ext cx="4237789" cy="5064125"/>
          </a:xfrm>
        </p:spPr>
        <p:txBody>
          <a:bodyPr>
            <a:normAutofit fontScale="92500" lnSpcReduction="20000"/>
          </a:bodyPr>
          <a:lstStyle/>
          <a:p>
            <a:pPr>
              <a:buClr>
                <a:schemeClr val="tx1"/>
              </a:buClr>
            </a:pPr>
            <a:r>
              <a:rPr lang="en-US" sz="1800" dirty="0" smtClean="0">
                <a:solidFill>
                  <a:schemeClr val="tx1"/>
                </a:solidFill>
              </a:rPr>
              <a:t>~294,000 primer pairs across 12 primer pools</a:t>
            </a:r>
          </a:p>
          <a:p>
            <a:pPr lvl="1">
              <a:buClr>
                <a:schemeClr val="tx1"/>
              </a:buClr>
            </a:pPr>
            <a:r>
              <a:rPr lang="en-US" sz="1600" dirty="0">
                <a:solidFill>
                  <a:schemeClr val="tx1"/>
                </a:solidFill>
              </a:rPr>
              <a:t>&gt;</a:t>
            </a:r>
            <a:r>
              <a:rPr lang="en-US" sz="1600" dirty="0" smtClean="0">
                <a:solidFill>
                  <a:schemeClr val="tx1"/>
                </a:solidFill>
              </a:rPr>
              <a:t>24,500-plex PCR!</a:t>
            </a:r>
          </a:p>
          <a:p>
            <a:pPr lvl="1">
              <a:buClr>
                <a:schemeClr val="tx1"/>
              </a:buClr>
            </a:pPr>
            <a:r>
              <a:rPr lang="en-US" sz="1600" dirty="0" smtClean="0">
                <a:solidFill>
                  <a:schemeClr val="tx1"/>
                </a:solidFill>
              </a:rPr>
              <a:t>~2.4 M PCRs per plate of 8 </a:t>
            </a:r>
            <a:r>
              <a:rPr lang="en-US" sz="1600" dirty="0" err="1" smtClean="0">
                <a:solidFill>
                  <a:schemeClr val="tx1"/>
                </a:solidFill>
              </a:rPr>
              <a:t>exomes</a:t>
            </a:r>
            <a:r>
              <a:rPr lang="en-US" sz="1600" dirty="0" smtClean="0">
                <a:solidFill>
                  <a:schemeClr val="tx1"/>
                </a:solidFill>
              </a:rPr>
              <a:t>!!</a:t>
            </a:r>
          </a:p>
          <a:p>
            <a:pPr>
              <a:buClr>
                <a:schemeClr val="tx1"/>
              </a:buClr>
            </a:pPr>
            <a:endParaRPr lang="en-US" sz="1800" dirty="0" smtClean="0">
              <a:solidFill>
                <a:schemeClr val="tx1"/>
              </a:solidFill>
            </a:endParaRPr>
          </a:p>
          <a:p>
            <a:pPr>
              <a:buClr>
                <a:schemeClr val="tx1"/>
              </a:buClr>
            </a:pPr>
            <a:r>
              <a:rPr lang="en-US" sz="1800" dirty="0" smtClean="0">
                <a:solidFill>
                  <a:schemeClr val="tx1"/>
                </a:solidFill>
              </a:rPr>
              <a:t>Total DNA input as low as 50 </a:t>
            </a:r>
            <a:r>
              <a:rPr lang="en-US" sz="1800" dirty="0" err="1" smtClean="0">
                <a:solidFill>
                  <a:schemeClr val="tx1"/>
                </a:solidFill>
              </a:rPr>
              <a:t>ng</a:t>
            </a:r>
            <a:endParaRPr lang="en-US" sz="1800" strike="sngStrike" dirty="0" smtClean="0">
              <a:solidFill>
                <a:schemeClr val="tx1"/>
              </a:solidFill>
            </a:endParaRPr>
          </a:p>
          <a:p>
            <a:pPr>
              <a:buClr>
                <a:schemeClr val="tx1"/>
              </a:buClr>
            </a:pPr>
            <a:endParaRPr lang="en-US" sz="1800" dirty="0" smtClean="0">
              <a:solidFill>
                <a:schemeClr val="tx1"/>
              </a:solidFill>
            </a:endParaRPr>
          </a:p>
          <a:p>
            <a:pPr>
              <a:buClr>
                <a:schemeClr val="tx1"/>
              </a:buClr>
            </a:pPr>
            <a:r>
              <a:rPr lang="en-US" sz="1800" dirty="0" smtClean="0">
                <a:solidFill>
                  <a:schemeClr val="tx1"/>
                </a:solidFill>
              </a:rPr>
              <a:t>Covers </a:t>
            </a:r>
            <a:r>
              <a:rPr lang="en-US" sz="1800" dirty="0">
                <a:solidFill>
                  <a:schemeClr val="tx1"/>
                </a:solidFill>
              </a:rPr>
              <a:t>&gt;97% of CCDS </a:t>
            </a:r>
            <a:r>
              <a:rPr lang="en-US" sz="1800" dirty="0" smtClean="0">
                <a:solidFill>
                  <a:schemeClr val="tx1"/>
                </a:solidFill>
              </a:rPr>
              <a:t>(Release 12) </a:t>
            </a:r>
          </a:p>
          <a:p>
            <a:pPr lvl="1">
              <a:buClr>
                <a:schemeClr val="tx1"/>
              </a:buClr>
            </a:pPr>
            <a:r>
              <a:rPr lang="en-US" sz="1400" dirty="0" smtClean="0">
                <a:solidFill>
                  <a:schemeClr val="tx1"/>
                </a:solidFill>
              </a:rPr>
              <a:t>&gt;</a:t>
            </a:r>
            <a:r>
              <a:rPr lang="en-US" sz="1400" dirty="0">
                <a:solidFill>
                  <a:schemeClr val="tx1"/>
                </a:solidFill>
              </a:rPr>
              <a:t>19,000 coding genes, &gt;198,000 coding </a:t>
            </a:r>
            <a:r>
              <a:rPr lang="en-US" sz="1400" dirty="0" smtClean="0">
                <a:solidFill>
                  <a:schemeClr val="tx1"/>
                </a:solidFill>
              </a:rPr>
              <a:t>exons, no UTRs, </a:t>
            </a:r>
            <a:r>
              <a:rPr lang="en-US" sz="1400" dirty="0" err="1" smtClean="0">
                <a:solidFill>
                  <a:schemeClr val="tx1"/>
                </a:solidFill>
              </a:rPr>
              <a:t>miRNAs</a:t>
            </a:r>
            <a:r>
              <a:rPr lang="en-US" sz="1400" dirty="0" smtClean="0">
                <a:solidFill>
                  <a:schemeClr val="tx1"/>
                </a:solidFill>
              </a:rPr>
              <a:t>, or </a:t>
            </a:r>
            <a:r>
              <a:rPr lang="en-US" sz="1400" dirty="0" err="1" smtClean="0">
                <a:solidFill>
                  <a:schemeClr val="tx1"/>
                </a:solidFill>
              </a:rPr>
              <a:t>ncRNAs</a:t>
            </a:r>
            <a:endParaRPr lang="en-US" sz="1400" dirty="0" smtClean="0">
              <a:solidFill>
                <a:schemeClr val="tx1"/>
              </a:solidFill>
            </a:endParaRPr>
          </a:p>
          <a:p>
            <a:pPr>
              <a:buClr>
                <a:schemeClr val="tx1"/>
              </a:buClr>
            </a:pPr>
            <a:endParaRPr lang="en-US" sz="1800" dirty="0" smtClean="0">
              <a:solidFill>
                <a:schemeClr val="tx1"/>
              </a:solidFill>
            </a:endParaRPr>
          </a:p>
          <a:p>
            <a:pPr>
              <a:buClr>
                <a:schemeClr val="tx1"/>
              </a:buClr>
            </a:pPr>
            <a:r>
              <a:rPr lang="en-US" sz="1800" dirty="0" err="1" smtClean="0">
                <a:solidFill>
                  <a:schemeClr val="tx1"/>
                </a:solidFill>
              </a:rPr>
              <a:t>Amplicon</a:t>
            </a:r>
            <a:r>
              <a:rPr lang="en-US" sz="1800" dirty="0" smtClean="0">
                <a:solidFill>
                  <a:schemeClr val="tx1"/>
                </a:solidFill>
              </a:rPr>
              <a:t> size range 225-275 </a:t>
            </a:r>
            <a:r>
              <a:rPr lang="en-US" sz="1800" dirty="0" err="1" smtClean="0">
                <a:solidFill>
                  <a:schemeClr val="tx1"/>
                </a:solidFill>
              </a:rPr>
              <a:t>bp</a:t>
            </a:r>
            <a:r>
              <a:rPr lang="en-US" sz="1800" dirty="0" smtClean="0">
                <a:solidFill>
                  <a:schemeClr val="tx1"/>
                </a:solidFill>
              </a:rPr>
              <a:t> </a:t>
            </a:r>
          </a:p>
          <a:p>
            <a:pPr lvl="1">
              <a:buClr>
                <a:schemeClr val="tx1"/>
              </a:buClr>
            </a:pPr>
            <a:r>
              <a:rPr lang="en-US" sz="1400" dirty="0" smtClean="0">
                <a:solidFill>
                  <a:schemeClr val="tx1"/>
                </a:solidFill>
              </a:rPr>
              <a:t>Average insert size is ~202 </a:t>
            </a:r>
            <a:r>
              <a:rPr lang="en-US" sz="1400" dirty="0" err="1" smtClean="0">
                <a:solidFill>
                  <a:schemeClr val="tx1"/>
                </a:solidFill>
              </a:rPr>
              <a:t>bp</a:t>
            </a:r>
            <a:endParaRPr lang="en-US" sz="1400" dirty="0" smtClean="0">
              <a:solidFill>
                <a:schemeClr val="tx1"/>
              </a:solidFill>
            </a:endParaRPr>
          </a:p>
          <a:p>
            <a:pPr>
              <a:buClr>
                <a:schemeClr val="tx1"/>
              </a:buClr>
            </a:pPr>
            <a:endParaRPr lang="de-CH" sz="1800" dirty="0" smtClean="0">
              <a:solidFill>
                <a:schemeClr val="tx1"/>
              </a:solidFill>
            </a:endParaRPr>
          </a:p>
          <a:p>
            <a:pPr>
              <a:buClr>
                <a:schemeClr val="tx1"/>
              </a:buClr>
            </a:pPr>
            <a:r>
              <a:rPr lang="de-CH" sz="1800" dirty="0" smtClean="0">
                <a:solidFill>
                  <a:schemeClr val="tx1"/>
                </a:solidFill>
              </a:rPr>
              <a:t>Ion AmpliSeq™ Exome Kits include Ion PI™ Chips v2</a:t>
            </a:r>
            <a:endParaRPr lang="en-US" sz="1800" dirty="0" smtClean="0">
              <a:solidFill>
                <a:schemeClr val="tx1"/>
              </a:solidFill>
            </a:endParaRPr>
          </a:p>
        </p:txBody>
      </p:sp>
      <p:pic>
        <p:nvPicPr>
          <p:cNvPr id="9" name="Content Placeholder 8"/>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761640" y="1621766"/>
            <a:ext cx="3961285" cy="3301071"/>
          </a:xfrm>
          <a:prstGeom prst="rect">
            <a:avLst/>
          </a:prstGeom>
        </p:spPr>
      </p:pic>
    </p:spTree>
    <p:extLst>
      <p:ext uri="{BB962C8B-B14F-4D97-AF65-F5344CB8AC3E}">
        <p14:creationId xmlns:p14="http://schemas.microsoft.com/office/powerpoint/2010/main" val="26116341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AmpliSeq™ </a:t>
            </a:r>
            <a:r>
              <a:rPr lang="en-US" dirty="0" err="1" smtClean="0"/>
              <a:t>Transcriptome</a:t>
            </a:r>
            <a:r>
              <a:rPr lang="en-US" dirty="0" smtClean="0"/>
              <a:t> Solution</a:t>
            </a:r>
            <a:endParaRPr lang="en-US" dirty="0"/>
          </a:p>
        </p:txBody>
      </p:sp>
      <p:sp>
        <p:nvSpPr>
          <p:cNvPr id="9" name="Content Placeholder 2"/>
          <p:cNvSpPr txBox="1">
            <a:spLocks/>
          </p:cNvSpPr>
          <p:nvPr/>
        </p:nvSpPr>
        <p:spPr>
          <a:xfrm>
            <a:off x="234950" y="1981200"/>
            <a:ext cx="4641850" cy="3962400"/>
          </a:xfrm>
          <a:prstGeom prst="rect">
            <a:avLst/>
          </a:prstGeom>
        </p:spPr>
        <p:txBody>
          <a:bodyPr>
            <a:normAutofit fontScale="77500" lnSpcReduction="200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buClr>
                <a:srgbClr val="5381AC">
                  <a:lumMod val="75000"/>
                </a:srgbClr>
              </a:buClr>
            </a:pPr>
            <a:r>
              <a:rPr lang="en-US" b="1" kern="0" dirty="0" smtClean="0">
                <a:solidFill>
                  <a:srgbClr val="000000"/>
                </a:solidFill>
              </a:rPr>
              <a:t>Survey precious or degraded samples </a:t>
            </a:r>
            <a:r>
              <a:rPr lang="en-US" kern="0" dirty="0" smtClean="0">
                <a:solidFill>
                  <a:srgbClr val="000000"/>
                </a:solidFill>
              </a:rPr>
              <a:t>with as little as 10 ng input RNA</a:t>
            </a:r>
          </a:p>
          <a:p>
            <a:pPr lvl="1">
              <a:buClr>
                <a:srgbClr val="5381AC">
                  <a:lumMod val="75000"/>
                </a:srgbClr>
              </a:buClr>
            </a:pPr>
            <a:endParaRPr lang="en-US" b="1" kern="0" dirty="0" smtClean="0">
              <a:solidFill>
                <a:srgbClr val="000000"/>
              </a:solidFill>
            </a:endParaRPr>
          </a:p>
          <a:p>
            <a:pPr lvl="1">
              <a:buClr>
                <a:srgbClr val="5381AC">
                  <a:lumMod val="75000"/>
                </a:srgbClr>
              </a:buClr>
            </a:pPr>
            <a:r>
              <a:rPr lang="en-US" kern="0" dirty="0">
                <a:solidFill>
                  <a:srgbClr val="000000"/>
                </a:solidFill>
              </a:rPr>
              <a:t>G</a:t>
            </a:r>
            <a:r>
              <a:rPr lang="en-US" kern="0" dirty="0" smtClean="0">
                <a:solidFill>
                  <a:srgbClr val="000000"/>
                </a:solidFill>
              </a:rPr>
              <a:t>ene-level expression surveys in </a:t>
            </a:r>
            <a:r>
              <a:rPr lang="en-US" b="1" kern="0" dirty="0" smtClean="0">
                <a:solidFill>
                  <a:srgbClr val="000000"/>
                </a:solidFill>
              </a:rPr>
              <a:t>less than 1 hour hands-on time </a:t>
            </a:r>
            <a:r>
              <a:rPr lang="en-US" kern="0" dirty="0" smtClean="0">
                <a:solidFill>
                  <a:srgbClr val="000000"/>
                </a:solidFill>
              </a:rPr>
              <a:t>(library prep), enabling RNA to gene expression levels in less than 2 days</a:t>
            </a:r>
          </a:p>
          <a:p>
            <a:pPr marL="153987" lvl="1" indent="0">
              <a:buClr>
                <a:srgbClr val="5381AC">
                  <a:lumMod val="75000"/>
                </a:srgbClr>
              </a:buClr>
              <a:buFont typeface="Arial" pitchFamily="34" charset="0"/>
              <a:buNone/>
            </a:pPr>
            <a:endParaRPr lang="en-US" kern="0" dirty="0" smtClean="0">
              <a:solidFill>
                <a:srgbClr val="000000"/>
              </a:solidFill>
            </a:endParaRPr>
          </a:p>
          <a:p>
            <a:pPr lvl="1">
              <a:buClr>
                <a:srgbClr val="5381AC">
                  <a:lumMod val="75000"/>
                </a:srgbClr>
              </a:buClr>
            </a:pPr>
            <a:r>
              <a:rPr lang="en-US" b="1" kern="0" dirty="0">
                <a:solidFill>
                  <a:srgbClr val="000000"/>
                </a:solidFill>
              </a:rPr>
              <a:t>B</a:t>
            </a:r>
            <a:r>
              <a:rPr lang="en-US" b="1" kern="0" dirty="0" smtClean="0">
                <a:solidFill>
                  <a:srgbClr val="000000"/>
                </a:solidFill>
              </a:rPr>
              <a:t>etter depth of performance than arrays </a:t>
            </a:r>
            <a:r>
              <a:rPr lang="en-US" kern="0" dirty="0" smtClean="0">
                <a:solidFill>
                  <a:srgbClr val="000000"/>
                </a:solidFill>
              </a:rPr>
              <a:t>with wider dynamic range and detection of more genes at lower expression levels</a:t>
            </a:r>
          </a:p>
          <a:p>
            <a:pPr lvl="1">
              <a:buClr>
                <a:srgbClr val="5381AC">
                  <a:lumMod val="75000"/>
                </a:srgbClr>
              </a:buClr>
            </a:pPr>
            <a:endParaRPr lang="en-US" kern="0" dirty="0" smtClean="0">
              <a:solidFill>
                <a:srgbClr val="000000"/>
              </a:solidFill>
            </a:endParaRPr>
          </a:p>
          <a:p>
            <a:pPr lvl="1">
              <a:buClr>
                <a:srgbClr val="5381AC">
                  <a:lumMod val="75000"/>
                </a:srgbClr>
              </a:buClr>
            </a:pPr>
            <a:r>
              <a:rPr lang="en-US" kern="0" dirty="0">
                <a:solidFill>
                  <a:srgbClr val="000000"/>
                </a:solidFill>
              </a:rPr>
              <a:t>D</a:t>
            </a:r>
            <a:r>
              <a:rPr lang="en-US" kern="0" dirty="0" smtClean="0">
                <a:solidFill>
                  <a:srgbClr val="000000"/>
                </a:solidFill>
              </a:rPr>
              <a:t>ifferential expression analysis with </a:t>
            </a:r>
            <a:r>
              <a:rPr lang="en-US" b="1" kern="0" dirty="0" smtClean="0">
                <a:solidFill>
                  <a:srgbClr val="000000"/>
                </a:solidFill>
              </a:rPr>
              <a:t>simple automated workflows </a:t>
            </a:r>
            <a:r>
              <a:rPr lang="en-US" kern="0" dirty="0" smtClean="0">
                <a:solidFill>
                  <a:srgbClr val="000000"/>
                </a:solidFill>
              </a:rPr>
              <a:t>that leverage existing microarray or NGS analysis pipelines</a:t>
            </a:r>
            <a:endParaRPr lang="en-US" kern="0" dirty="0">
              <a:solidFill>
                <a:srgbClr val="000000"/>
              </a:solidFill>
            </a:endParaRPr>
          </a:p>
        </p:txBody>
      </p:sp>
      <p:pic>
        <p:nvPicPr>
          <p:cNvPr id="10" name="Content Placeholder 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73980" y="2209800"/>
            <a:ext cx="3657600" cy="304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85800" y="1066800"/>
            <a:ext cx="7696200" cy="646331"/>
          </a:xfrm>
          <a:prstGeom prst="rect">
            <a:avLst/>
          </a:prstGeom>
        </p:spPr>
        <p:txBody>
          <a:bodyPr wrap="square">
            <a:spAutoFit/>
          </a:bodyPr>
          <a:lstStyle/>
          <a:p>
            <a:pPr algn="ctr" eaLnBrk="1" hangingPunct="1"/>
            <a:r>
              <a:rPr kumimoji="1" lang="en-US" sz="1800" b="1" i="1" dirty="0" smtClean="0">
                <a:solidFill>
                  <a:srgbClr val="000000"/>
                </a:solidFill>
                <a:latin typeface="Arial" charset="0"/>
                <a:ea typeface="MS PGothic" charset="0"/>
              </a:rPr>
              <a:t>Rapid</a:t>
            </a:r>
            <a:r>
              <a:rPr kumimoji="1" lang="en-US" sz="1800" b="1" i="1" dirty="0">
                <a:solidFill>
                  <a:srgbClr val="000000"/>
                </a:solidFill>
                <a:latin typeface="Arial" charset="0"/>
                <a:ea typeface="MS PGothic" charset="0"/>
              </a:rPr>
              <a:t>, cost-effective gene-level expression analysis with simple workflows compatible with FFPE samples </a:t>
            </a:r>
          </a:p>
        </p:txBody>
      </p:sp>
    </p:spTree>
    <p:extLst>
      <p:ext uri="{BB962C8B-B14F-4D97-AF65-F5344CB8AC3E}">
        <p14:creationId xmlns:p14="http://schemas.microsoft.com/office/powerpoint/2010/main" val="384660536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2889" y="3104696"/>
            <a:ext cx="4788858" cy="2818502"/>
          </a:xfrm>
        </p:spPr>
        <p:txBody>
          <a:bodyPr/>
          <a:lstStyle/>
          <a:p>
            <a:r>
              <a:rPr lang="en-US" dirty="0" smtClean="0"/>
              <a:t>Detects fusion genes by targeting RNA fusion transcripts</a:t>
            </a:r>
          </a:p>
          <a:p>
            <a:r>
              <a:rPr lang="en-US" dirty="0" smtClean="0"/>
              <a:t>Customize through Ampliseq.com selecting </a:t>
            </a:r>
            <a:r>
              <a:rPr lang="en-US" dirty="0"/>
              <a:t>from </a:t>
            </a:r>
            <a:r>
              <a:rPr lang="en-US" dirty="0" smtClean="0"/>
              <a:t>over </a:t>
            </a:r>
            <a:r>
              <a:rPr lang="en-US" dirty="0"/>
              <a:t>1000 </a:t>
            </a:r>
            <a:r>
              <a:rPr lang="en-US" dirty="0" smtClean="0"/>
              <a:t>fusions</a:t>
            </a:r>
          </a:p>
          <a:p>
            <a:r>
              <a:rPr lang="en-US" dirty="0"/>
              <a:t>C</a:t>
            </a:r>
            <a:r>
              <a:rPr lang="en-US" dirty="0" smtClean="0"/>
              <a:t>ompatible with as little as 1ng of FFPE RNA</a:t>
            </a:r>
          </a:p>
          <a:p>
            <a:endParaRPr lang="en-US" dirty="0"/>
          </a:p>
        </p:txBody>
      </p:sp>
      <p:sp>
        <p:nvSpPr>
          <p:cNvPr id="3" name="Title 2"/>
          <p:cNvSpPr>
            <a:spLocks noGrp="1"/>
          </p:cNvSpPr>
          <p:nvPr>
            <p:ph type="title"/>
          </p:nvPr>
        </p:nvSpPr>
        <p:spPr/>
        <p:txBody>
          <a:bodyPr/>
          <a:lstStyle/>
          <a:p>
            <a:r>
              <a:rPr lang="en-US" dirty="0"/>
              <a:t>Ion </a:t>
            </a:r>
            <a:r>
              <a:rPr lang="en-US" dirty="0" err="1" smtClean="0"/>
              <a:t>AmpliSeq</a:t>
            </a:r>
            <a:r>
              <a:rPr lang="en-US" dirty="0" smtClean="0"/>
              <a:t> </a:t>
            </a:r>
            <a:r>
              <a:rPr lang="en-US" dirty="0"/>
              <a:t>Custom RNA Fusion Panel</a:t>
            </a:r>
          </a:p>
        </p:txBody>
      </p:sp>
      <p:grpSp>
        <p:nvGrpSpPr>
          <p:cNvPr id="4" name="Group 3"/>
          <p:cNvGrpSpPr/>
          <p:nvPr/>
        </p:nvGrpSpPr>
        <p:grpSpPr>
          <a:xfrm>
            <a:off x="5290651" y="3182296"/>
            <a:ext cx="3736561" cy="2740902"/>
            <a:chOff x="4865581" y="2376049"/>
            <a:chExt cx="4161632" cy="3101190"/>
          </a:xfrm>
        </p:grpSpPr>
        <p:grpSp>
          <p:nvGrpSpPr>
            <p:cNvPr id="34" name="Group 109"/>
            <p:cNvGrpSpPr/>
            <p:nvPr/>
          </p:nvGrpSpPr>
          <p:grpSpPr>
            <a:xfrm>
              <a:off x="6086130" y="2916465"/>
              <a:ext cx="1075923" cy="212008"/>
              <a:chOff x="4312920" y="5510292"/>
              <a:chExt cx="632460" cy="213360"/>
            </a:xfrm>
          </p:grpSpPr>
          <p:sp>
            <p:nvSpPr>
              <p:cNvPr id="60" name="Rectangle 59"/>
              <p:cNvSpPr/>
              <p:nvPr/>
            </p:nvSpPr>
            <p:spPr>
              <a:xfrm>
                <a:off x="4312920" y="5510292"/>
                <a:ext cx="316230" cy="213360"/>
              </a:xfrm>
              <a:prstGeom prst="rect">
                <a:avLst/>
              </a:prstGeom>
              <a:solidFill>
                <a:srgbClr val="C0504D"/>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1" name="Rectangle 60"/>
              <p:cNvSpPr/>
              <p:nvPr/>
            </p:nvSpPr>
            <p:spPr>
              <a:xfrm>
                <a:off x="4629150" y="5510292"/>
                <a:ext cx="316230" cy="213360"/>
              </a:xfrm>
              <a:prstGeom prst="rect">
                <a:avLst/>
              </a:prstGeom>
              <a:solidFill>
                <a:srgbClr val="C0504D"/>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cxnSp>
          <p:nvCxnSpPr>
            <p:cNvPr id="35" name="Straight Connector 34"/>
            <p:cNvCxnSpPr>
              <a:endCxn id="60" idx="1"/>
            </p:cNvCxnSpPr>
            <p:nvPr/>
          </p:nvCxnSpPr>
          <p:spPr>
            <a:xfrm>
              <a:off x="6084793" y="2588058"/>
              <a:ext cx="1337" cy="434411"/>
            </a:xfrm>
            <a:prstGeom prst="line">
              <a:avLst/>
            </a:prstGeom>
            <a:noFill/>
            <a:ln w="9525" cap="flat" cmpd="sng" algn="ctr">
              <a:solidFill>
                <a:sysClr val="windowText" lastClr="000000"/>
              </a:solidFill>
              <a:prstDash val="sysDot"/>
            </a:ln>
            <a:effectLst/>
          </p:spPr>
        </p:cxnSp>
        <p:cxnSp>
          <p:nvCxnSpPr>
            <p:cNvPr id="36" name="Straight Connector 35"/>
            <p:cNvCxnSpPr>
              <a:endCxn id="61" idx="3"/>
            </p:cNvCxnSpPr>
            <p:nvPr/>
          </p:nvCxnSpPr>
          <p:spPr>
            <a:xfrm>
              <a:off x="7162054" y="2588058"/>
              <a:ext cx="0" cy="434411"/>
            </a:xfrm>
            <a:prstGeom prst="line">
              <a:avLst/>
            </a:prstGeom>
            <a:noFill/>
            <a:ln w="9525" cap="flat" cmpd="sng" algn="ctr">
              <a:solidFill>
                <a:sysClr val="windowText" lastClr="000000"/>
              </a:solidFill>
              <a:prstDash val="sysDot"/>
            </a:ln>
            <a:effectLst/>
          </p:spPr>
        </p:cxnSp>
        <p:sp>
          <p:nvSpPr>
            <p:cNvPr id="37" name="Rectangle 36"/>
            <p:cNvSpPr/>
            <p:nvPr/>
          </p:nvSpPr>
          <p:spPr>
            <a:xfrm>
              <a:off x="4865581" y="2376049"/>
              <a:ext cx="425071" cy="2120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Rectangle 37"/>
            <p:cNvSpPr/>
            <p:nvPr/>
          </p:nvSpPr>
          <p:spPr>
            <a:xfrm>
              <a:off x="4889475" y="2376049"/>
              <a:ext cx="1675865" cy="2120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5’ Gene</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Rectangle 38"/>
            <p:cNvSpPr/>
            <p:nvPr/>
          </p:nvSpPr>
          <p:spPr>
            <a:xfrm>
              <a:off x="6565339" y="2376049"/>
              <a:ext cx="2461874" cy="212008"/>
            </a:xfrm>
            <a:prstGeom prst="rect">
              <a:avLst/>
            </a:prstGeom>
            <a:solidFill>
              <a:srgbClr val="9BBB59"/>
            </a:solidFill>
            <a:ln w="12700" cap="flat" cmpd="sng" algn="ctr">
              <a:solidFill>
                <a:sysClr val="windowText" lastClr="000000"/>
              </a:solidFill>
              <a:prstDash val="solid"/>
            </a:ln>
            <a:effectLst>
              <a:outerShdw blurRad="50800" dist="38100" dir="2700000" algn="tl" rotWithShape="0">
                <a:srgbClr val="00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Calibri"/>
                  <a:ea typeface="+mn-ea"/>
                  <a:cs typeface="+mn-cs"/>
                </a:rPr>
                <a:t>3’ Gene</a:t>
              </a:r>
              <a:endParaRPr kumimoji="0" lang="en-US" sz="1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40" name="Straight Connector 39"/>
            <p:cNvCxnSpPr/>
            <p:nvPr/>
          </p:nvCxnSpPr>
          <p:spPr>
            <a:xfrm flipV="1">
              <a:off x="6095131" y="331384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1" name="Straight Connector 40"/>
            <p:cNvCxnSpPr/>
            <p:nvPr/>
          </p:nvCxnSpPr>
          <p:spPr>
            <a:xfrm flipV="1">
              <a:off x="6095131" y="3459141"/>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2" name="Straight Connector 41"/>
            <p:cNvCxnSpPr/>
            <p:nvPr/>
          </p:nvCxnSpPr>
          <p:spPr>
            <a:xfrm flipV="1">
              <a:off x="6095131" y="3604432"/>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flipV="1">
              <a:off x="6095131" y="3749723"/>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flipV="1">
              <a:off x="6095131" y="389481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49" name="Straight Connector 48"/>
            <p:cNvCxnSpPr/>
            <p:nvPr/>
          </p:nvCxnSpPr>
          <p:spPr>
            <a:xfrm flipV="1">
              <a:off x="6095131" y="4040109"/>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0" name="Straight Connector 49"/>
            <p:cNvCxnSpPr/>
            <p:nvPr/>
          </p:nvCxnSpPr>
          <p:spPr>
            <a:xfrm flipV="1">
              <a:off x="6095131" y="4185401"/>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1" name="Straight Connector 50"/>
            <p:cNvCxnSpPr/>
            <p:nvPr/>
          </p:nvCxnSpPr>
          <p:spPr>
            <a:xfrm flipV="1">
              <a:off x="6095131" y="4330693"/>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2" name="Straight Connector 51"/>
            <p:cNvCxnSpPr/>
            <p:nvPr/>
          </p:nvCxnSpPr>
          <p:spPr>
            <a:xfrm flipV="1">
              <a:off x="6095131" y="4475984"/>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3" name="Straight Connector 52"/>
            <p:cNvCxnSpPr/>
            <p:nvPr/>
          </p:nvCxnSpPr>
          <p:spPr>
            <a:xfrm flipV="1">
              <a:off x="6095131" y="4621276"/>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4" name="Straight Connector 53"/>
            <p:cNvCxnSpPr/>
            <p:nvPr/>
          </p:nvCxnSpPr>
          <p:spPr>
            <a:xfrm flipV="1">
              <a:off x="6095131" y="4766567"/>
              <a:ext cx="107158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5" name="Straight Connector 54"/>
            <p:cNvCxnSpPr/>
            <p:nvPr/>
          </p:nvCxnSpPr>
          <p:spPr>
            <a:xfrm>
              <a:off x="6338084" y="4911859"/>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6" name="Straight Connector 55"/>
            <p:cNvCxnSpPr/>
            <p:nvPr/>
          </p:nvCxnSpPr>
          <p:spPr>
            <a:xfrm flipV="1">
              <a:off x="6080603" y="5331953"/>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7" name="Straight Connector 56"/>
            <p:cNvCxnSpPr/>
            <p:nvPr/>
          </p:nvCxnSpPr>
          <p:spPr>
            <a:xfrm flipV="1">
              <a:off x="6076968" y="5186662"/>
              <a:ext cx="907392" cy="7889"/>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8" name="Straight Connector 57"/>
            <p:cNvCxnSpPr/>
            <p:nvPr/>
          </p:nvCxnSpPr>
          <p:spPr>
            <a:xfrm>
              <a:off x="6334449" y="5049260"/>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59" name="Straight Connector 58"/>
            <p:cNvCxnSpPr/>
            <p:nvPr/>
          </p:nvCxnSpPr>
          <p:spPr>
            <a:xfrm>
              <a:off x="6352600" y="5477239"/>
              <a:ext cx="828627"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pic>
        <p:nvPicPr>
          <p:cNvPr id="5" name="Picture 4" descr="Screen Shot 2016-01-27 at 2.57.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5243"/>
            <a:ext cx="9144000" cy="1821290"/>
          </a:xfrm>
          <a:prstGeom prst="rect">
            <a:avLst/>
          </a:prstGeom>
        </p:spPr>
      </p:pic>
      <p:sp>
        <p:nvSpPr>
          <p:cNvPr id="6" name="TextBox 5"/>
          <p:cNvSpPr txBox="1"/>
          <p:nvPr/>
        </p:nvSpPr>
        <p:spPr>
          <a:xfrm>
            <a:off x="45903" y="1054326"/>
            <a:ext cx="2463735" cy="400110"/>
          </a:xfrm>
          <a:prstGeom prst="rect">
            <a:avLst/>
          </a:prstGeom>
          <a:solidFill>
            <a:schemeClr val="bg1"/>
          </a:solidFill>
        </p:spPr>
        <p:txBody>
          <a:bodyPr wrap="none" rtlCol="0">
            <a:spAutoFit/>
          </a:bodyPr>
          <a:lstStyle/>
          <a:p>
            <a:r>
              <a:rPr lang="en-US" sz="2000" dirty="0" err="1" smtClean="0">
                <a:solidFill>
                  <a:schemeClr val="accent1"/>
                </a:solidFill>
              </a:rPr>
              <a:t>www.AmpliSeq.com</a:t>
            </a:r>
            <a:endParaRPr lang="en-US" sz="2000" dirty="0">
              <a:solidFill>
                <a:schemeClr val="accent1"/>
              </a:solidFill>
            </a:endParaRPr>
          </a:p>
        </p:txBody>
      </p:sp>
    </p:spTree>
    <p:extLst>
      <p:ext uri="{BB962C8B-B14F-4D97-AF65-F5344CB8AC3E}">
        <p14:creationId xmlns:p14="http://schemas.microsoft.com/office/powerpoint/2010/main" val="159985617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1863" y="1220967"/>
            <a:ext cx="2876884" cy="422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AmpliSeq Custom</a:t>
            </a:r>
            <a:endParaRPr lang="en-US" dirty="0"/>
          </a:p>
        </p:txBody>
      </p:sp>
      <p:sp>
        <p:nvSpPr>
          <p:cNvPr id="3" name="Content Placeholder 2"/>
          <p:cNvSpPr>
            <a:spLocks noGrp="1"/>
          </p:cNvSpPr>
          <p:nvPr>
            <p:ph idx="1"/>
          </p:nvPr>
        </p:nvSpPr>
        <p:spPr>
          <a:xfrm>
            <a:off x="234950" y="922338"/>
            <a:ext cx="4432743" cy="5279757"/>
          </a:xfrm>
        </p:spPr>
        <p:txBody>
          <a:bodyPr>
            <a:normAutofit/>
          </a:bodyPr>
          <a:lstStyle/>
          <a:p>
            <a:r>
              <a:rPr lang="en-US" dirty="0" smtClean="0"/>
              <a:t>Standard: Human and mouse</a:t>
            </a:r>
          </a:p>
          <a:p>
            <a:pPr lvl="3"/>
            <a:r>
              <a:rPr lang="en-US" dirty="0" smtClean="0"/>
              <a:t>Annotations supported</a:t>
            </a:r>
          </a:p>
          <a:p>
            <a:r>
              <a:rPr lang="en-US" dirty="0"/>
              <a:t>Extended: Animal &amp; </a:t>
            </a:r>
            <a:r>
              <a:rPr lang="en-US" dirty="0" smtClean="0"/>
              <a:t>Plant</a:t>
            </a:r>
          </a:p>
          <a:p>
            <a:pPr lvl="3"/>
            <a:r>
              <a:rPr lang="en-US" dirty="0" smtClean="0"/>
              <a:t>Use of Coordinates</a:t>
            </a:r>
          </a:p>
          <a:p>
            <a:pPr lvl="1"/>
            <a:r>
              <a:rPr lang="en-US" dirty="0" smtClean="0"/>
              <a:t>Animal</a:t>
            </a:r>
            <a:r>
              <a:rPr lang="en-US" dirty="0"/>
              <a:t>: Cow, Chicken, Pig, Sheep, Dog, Chinese </a:t>
            </a:r>
            <a:r>
              <a:rPr lang="en-US" dirty="0" smtClean="0"/>
              <a:t>Hamster</a:t>
            </a:r>
          </a:p>
          <a:p>
            <a:pPr lvl="1"/>
            <a:r>
              <a:rPr lang="en-US" dirty="0" smtClean="0"/>
              <a:t>Plant</a:t>
            </a:r>
            <a:r>
              <a:rPr lang="en-US" dirty="0"/>
              <a:t>: Maize, Rice, Soybean, Tomato</a:t>
            </a:r>
          </a:p>
          <a:p>
            <a:pPr lvl="3"/>
            <a:endParaRPr lang="en-US" dirty="0"/>
          </a:p>
          <a:p>
            <a:r>
              <a:rPr lang="en-US" dirty="0" smtClean="0"/>
              <a:t>Custom: Any reference upload</a:t>
            </a:r>
          </a:p>
          <a:p>
            <a:pPr lvl="1"/>
            <a:r>
              <a:rPr lang="en-US" dirty="0" smtClean="0"/>
              <a:t>Load supported FASTA file</a:t>
            </a:r>
          </a:p>
          <a:p>
            <a:pPr lvl="1"/>
            <a:r>
              <a:rPr lang="en-US" dirty="0" smtClean="0"/>
              <a:t>Use of coordinates</a:t>
            </a:r>
          </a:p>
        </p:txBody>
      </p:sp>
      <p:sp>
        <p:nvSpPr>
          <p:cNvPr id="4" name="Rectangle 3"/>
          <p:cNvSpPr/>
          <p:nvPr/>
        </p:nvSpPr>
        <p:spPr bwMode="auto">
          <a:xfrm>
            <a:off x="6308819" y="3713940"/>
            <a:ext cx="2155049" cy="850503"/>
          </a:xfrm>
          <a:prstGeom prst="rect">
            <a:avLst/>
          </a:prstGeom>
          <a:noFill/>
          <a:ln w="254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10" name="Rectangle 9"/>
          <p:cNvSpPr/>
          <p:nvPr/>
        </p:nvSpPr>
        <p:spPr bwMode="auto">
          <a:xfrm>
            <a:off x="6308819" y="4595161"/>
            <a:ext cx="484945" cy="460490"/>
          </a:xfrm>
          <a:prstGeom prst="rect">
            <a:avLst/>
          </a:prstGeom>
          <a:noFill/>
          <a:ln w="254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pic>
        <p:nvPicPr>
          <p:cNvPr id="4098" name="Picture 2" descr="http://lifelessons247.com/wp-content/uploads/2014/03/NewIcon.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2683057">
            <a:off x="8506821" y="3363754"/>
            <a:ext cx="548227" cy="4539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lifelessons247.com/wp-content/uploads/2014/03/NewIcon.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20799763">
            <a:off x="5038669" y="4598423"/>
            <a:ext cx="548227" cy="45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1088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3500"/>
            <a:ext cx="8229600" cy="942975"/>
          </a:xfrm>
        </p:spPr>
        <p:txBody>
          <a:bodyPr>
            <a:normAutofit/>
          </a:bodyPr>
          <a:lstStyle/>
          <a:p>
            <a:pPr eaLnBrk="1" hangingPunct="1">
              <a:defRPr/>
            </a:pPr>
            <a:r>
              <a:rPr lang="en-US" dirty="0" smtClean="0"/>
              <a:t>Ion </a:t>
            </a:r>
            <a:r>
              <a:rPr lang="en-US" dirty="0" err="1" smtClean="0"/>
              <a:t>AmpliSe</a:t>
            </a:r>
            <a:r>
              <a:rPr lang="en-US" spc="-150" dirty="0" err="1" smtClean="0"/>
              <a:t>q</a:t>
            </a:r>
            <a:r>
              <a:rPr lang="en-US" baseline="30000" dirty="0" smtClean="0"/>
              <a:t>™</a:t>
            </a:r>
            <a:r>
              <a:rPr lang="en-US" dirty="0" smtClean="0"/>
              <a:t> Designer</a:t>
            </a:r>
            <a:endParaRPr lang="en-US" dirty="0"/>
          </a:p>
        </p:txBody>
      </p:sp>
      <p:sp>
        <p:nvSpPr>
          <p:cNvPr id="50178" name="Rectangle 95"/>
          <p:cNvSpPr>
            <a:spLocks noChangeArrowheads="1"/>
          </p:cNvSpPr>
          <p:nvPr/>
        </p:nvSpPr>
        <p:spPr bwMode="auto">
          <a:xfrm>
            <a:off x="774700" y="1116013"/>
            <a:ext cx="6464300" cy="1312862"/>
          </a:xfrm>
          <a:prstGeom prst="rect">
            <a:avLst/>
          </a:prstGeom>
          <a:noFill/>
          <a:ln w="9525">
            <a:noFill/>
            <a:miter lim="800000"/>
            <a:headEnd/>
            <a:tailEnd/>
          </a:ln>
        </p:spPr>
        <p:txBody>
          <a:bodyPr>
            <a:prstTxWarp prst="textNoShape">
              <a:avLst/>
            </a:prstTxWarp>
            <a:spAutoFit/>
          </a:bodyPr>
          <a:lstStyle/>
          <a:p>
            <a:r>
              <a:rPr lang="en-US" sz="2600" dirty="0">
                <a:solidFill>
                  <a:srgbClr val="002060"/>
                </a:solidFill>
              </a:rPr>
              <a:t>Online panel design in four easy steps at </a:t>
            </a:r>
            <a:r>
              <a:rPr lang="en-US" sz="2800" b="1" dirty="0" err="1">
                <a:solidFill>
                  <a:srgbClr val="00B0DE"/>
                </a:solidFill>
              </a:rPr>
              <a:t>ampliseq.com</a:t>
            </a:r>
            <a:endParaRPr lang="en-US" sz="2800" b="1" dirty="0">
              <a:solidFill>
                <a:srgbClr val="00B0DE"/>
              </a:solidFill>
            </a:endParaRPr>
          </a:p>
          <a:p>
            <a:pPr algn="ctr"/>
            <a:endParaRPr lang="en-US" sz="2600" dirty="0">
              <a:solidFill>
                <a:srgbClr val="002060"/>
              </a:solidFill>
            </a:endParaRPr>
          </a:p>
        </p:txBody>
      </p:sp>
      <p:sp>
        <p:nvSpPr>
          <p:cNvPr id="50179" name="Rectangle 96"/>
          <p:cNvSpPr>
            <a:spLocks noChangeArrowheads="1"/>
          </p:cNvSpPr>
          <p:nvPr/>
        </p:nvSpPr>
        <p:spPr bwMode="auto">
          <a:xfrm>
            <a:off x="3606800" y="4584700"/>
            <a:ext cx="1878013" cy="396875"/>
          </a:xfrm>
          <a:prstGeom prst="rect">
            <a:avLst/>
          </a:prstGeom>
          <a:noFill/>
          <a:ln w="9525">
            <a:noFill/>
            <a:miter lim="800000"/>
            <a:headEnd/>
            <a:tailEnd/>
          </a:ln>
        </p:spPr>
        <p:txBody>
          <a:bodyPr>
            <a:prstTxWarp prst="textNoShape">
              <a:avLst/>
            </a:prstTxWarp>
            <a:spAutoFit/>
          </a:bodyPr>
          <a:lstStyle/>
          <a:p>
            <a:r>
              <a:rPr lang="en-US" sz="2000" b="1" i="1">
                <a:solidFill>
                  <a:srgbClr val="002060"/>
                </a:solidFill>
              </a:rPr>
              <a:t>&lt; 2.5 hours*</a:t>
            </a:r>
          </a:p>
        </p:txBody>
      </p:sp>
      <p:sp>
        <p:nvSpPr>
          <p:cNvPr id="102" name="Rectangle 101"/>
          <p:cNvSpPr/>
          <p:nvPr/>
        </p:nvSpPr>
        <p:spPr>
          <a:xfrm>
            <a:off x="1733550" y="5997575"/>
            <a:ext cx="6126163" cy="228600"/>
          </a:xfrm>
          <a:prstGeom prst="rect">
            <a:avLst/>
          </a:prstGeom>
        </p:spPr>
        <p:txBody>
          <a:bodyPr>
            <a:spAutoFit/>
          </a:bodyPr>
          <a:lstStyle/>
          <a:p>
            <a:pPr>
              <a:defRPr/>
            </a:pPr>
            <a:r>
              <a:rPr lang="en-US" sz="900" dirty="0">
                <a:solidFill>
                  <a:srgbClr val="000000">
                    <a:lumMod val="50000"/>
                    <a:lumOff val="50000"/>
                  </a:srgbClr>
                </a:solidFill>
                <a:latin typeface="Arial" charset="0"/>
                <a:ea typeface="MS PGothic" pitchFamily="34" charset="-128"/>
              </a:rPr>
              <a:t>*2.5 hours based on 10 kb design. A 250 kb design can take up to 48 hours.</a:t>
            </a:r>
          </a:p>
        </p:txBody>
      </p:sp>
      <p:grpSp>
        <p:nvGrpSpPr>
          <p:cNvPr id="2" name="Group 1"/>
          <p:cNvGrpSpPr/>
          <p:nvPr/>
        </p:nvGrpSpPr>
        <p:grpSpPr>
          <a:xfrm>
            <a:off x="7783513" y="373063"/>
            <a:ext cx="998537" cy="998537"/>
            <a:chOff x="7783513" y="373063"/>
            <a:chExt cx="998537" cy="998537"/>
          </a:xfrm>
        </p:grpSpPr>
        <p:grpSp>
          <p:nvGrpSpPr>
            <p:cNvPr id="4" name="Group 13"/>
            <p:cNvGrpSpPr>
              <a:grpSpLocks/>
            </p:cNvGrpSpPr>
            <p:nvPr/>
          </p:nvGrpSpPr>
          <p:grpSpPr bwMode="auto">
            <a:xfrm>
              <a:off x="7783513" y="373063"/>
              <a:ext cx="998537" cy="998537"/>
              <a:chOff x="726558" y="1680882"/>
              <a:chExt cx="920562" cy="920558"/>
            </a:xfrm>
          </p:grpSpPr>
          <p:sp>
            <p:nvSpPr>
              <p:cNvPr id="15" name="Oval 14"/>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16" name="Oval 15"/>
              <p:cNvSpPr/>
              <p:nvPr/>
            </p:nvSpPr>
            <p:spPr bwMode="auto">
              <a:xfrm>
                <a:off x="776318" y="1723324"/>
                <a:ext cx="829823" cy="829820"/>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18" name="Picture 17"/>
            <p:cNvPicPr>
              <a:picLocks noChangeAspect="1"/>
            </p:cNvPicPr>
            <p:nvPr/>
          </p:nvPicPr>
          <p:blipFill>
            <a:blip r:embed="rId3"/>
            <a:srcRect/>
            <a:stretch>
              <a:fillRect/>
            </a:stretch>
          </p:blipFill>
          <p:spPr bwMode="auto">
            <a:xfrm>
              <a:off x="7999413" y="546100"/>
              <a:ext cx="587375" cy="596900"/>
            </a:xfrm>
            <a:prstGeom prst="rect">
              <a:avLst/>
            </a:prstGeom>
            <a:noFill/>
            <a:ln w="9525">
              <a:noFill/>
              <a:miter lim="800000"/>
              <a:headEnd/>
              <a:tailEnd/>
            </a:ln>
          </p:spPr>
        </p:pic>
      </p:grpSp>
      <p:cxnSp>
        <p:nvCxnSpPr>
          <p:cNvPr id="50184" name="Straight Connector 24"/>
          <p:cNvCxnSpPr>
            <a:cxnSpLocks noChangeShapeType="1"/>
          </p:cNvCxnSpPr>
          <p:nvPr/>
        </p:nvCxnSpPr>
        <p:spPr bwMode="auto">
          <a:xfrm flipV="1">
            <a:off x="827088" y="4456113"/>
            <a:ext cx="7435850" cy="26987"/>
          </a:xfrm>
          <a:prstGeom prst="line">
            <a:avLst/>
          </a:prstGeom>
          <a:noFill/>
          <a:ln w="38100">
            <a:solidFill>
              <a:srgbClr val="002060"/>
            </a:solidFill>
            <a:round/>
            <a:headEnd/>
            <a:tailEnd/>
          </a:ln>
        </p:spPr>
      </p:cxnSp>
      <p:grpSp>
        <p:nvGrpSpPr>
          <p:cNvPr id="5" name="Group 4"/>
          <p:cNvGrpSpPr/>
          <p:nvPr/>
        </p:nvGrpSpPr>
        <p:grpSpPr>
          <a:xfrm>
            <a:off x="2527300" y="2963863"/>
            <a:ext cx="1949450" cy="1111250"/>
            <a:chOff x="2527300" y="2963863"/>
            <a:chExt cx="1949450" cy="1111250"/>
          </a:xfrm>
        </p:grpSpPr>
        <p:sp>
          <p:nvSpPr>
            <p:cNvPr id="30" name="Chevron 29"/>
            <p:cNvSpPr/>
            <p:nvPr/>
          </p:nvSpPr>
          <p:spPr bwMode="auto">
            <a:xfrm>
              <a:off x="2527300" y="2963863"/>
              <a:ext cx="1949450" cy="1111250"/>
            </a:xfrm>
            <a:prstGeom prst="chevron">
              <a:avLst>
                <a:gd name="adj" fmla="val 37284"/>
              </a:avLst>
            </a:prstGeom>
            <a:solidFill>
              <a:srgbClr val="009EDB"/>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400" b="1" dirty="0">
                <a:solidFill>
                  <a:srgbClr val="FFFFFF"/>
                </a:solidFill>
                <a:latin typeface="Arial" pitchFamily="124" charset="0"/>
                <a:ea typeface="MS PGothic" pitchFamily="34" charset="-128"/>
              </a:endParaRPr>
            </a:p>
          </p:txBody>
        </p:sp>
        <p:sp>
          <p:nvSpPr>
            <p:cNvPr id="50188" name="TextBox 32"/>
            <p:cNvSpPr txBox="1">
              <a:spLocks noChangeArrowheads="1"/>
            </p:cNvSpPr>
            <p:nvPr/>
          </p:nvSpPr>
          <p:spPr bwMode="auto">
            <a:xfrm>
              <a:off x="3073400" y="3232150"/>
              <a:ext cx="928688" cy="581025"/>
            </a:xfrm>
            <a:prstGeom prst="rect">
              <a:avLst/>
            </a:prstGeom>
            <a:noFill/>
            <a:ln w="9525">
              <a:noFill/>
              <a:miter lim="800000"/>
              <a:headEnd/>
              <a:tailEnd/>
            </a:ln>
          </p:spPr>
          <p:txBody>
            <a:bodyPr wrap="none">
              <a:prstTxWarp prst="textNoShape">
                <a:avLst/>
              </a:prstTxWarp>
              <a:spAutoFit/>
            </a:bodyPr>
            <a:lstStyle/>
            <a:p>
              <a:pPr algn="ctr"/>
              <a:r>
                <a:rPr lang="en-US" sz="1600" b="1" dirty="0">
                  <a:solidFill>
                    <a:srgbClr val="FFFFFF"/>
                  </a:solidFill>
                </a:rPr>
                <a:t>Submit </a:t>
              </a:r>
            </a:p>
            <a:p>
              <a:pPr algn="ctr"/>
              <a:r>
                <a:rPr lang="en-US" sz="1600" b="1" dirty="0">
                  <a:solidFill>
                    <a:srgbClr val="FFFFFF"/>
                  </a:solidFill>
                </a:rPr>
                <a:t>design</a:t>
              </a:r>
              <a:endParaRPr lang="en-US" sz="1400" b="1" dirty="0">
                <a:solidFill>
                  <a:srgbClr val="000000"/>
                </a:solidFill>
              </a:endParaRPr>
            </a:p>
          </p:txBody>
        </p:sp>
      </p:grpSp>
      <p:cxnSp>
        <p:nvCxnSpPr>
          <p:cNvPr id="50189" name="Straight Connector 33"/>
          <p:cNvCxnSpPr>
            <a:cxnSpLocks noChangeShapeType="1"/>
          </p:cNvCxnSpPr>
          <p:nvPr/>
        </p:nvCxnSpPr>
        <p:spPr bwMode="auto">
          <a:xfrm flipH="1">
            <a:off x="850900" y="4314825"/>
            <a:ext cx="1588" cy="173038"/>
          </a:xfrm>
          <a:prstGeom prst="line">
            <a:avLst/>
          </a:prstGeom>
          <a:noFill/>
          <a:ln w="38100">
            <a:solidFill>
              <a:srgbClr val="002060"/>
            </a:solidFill>
            <a:round/>
            <a:headEnd/>
            <a:tailEnd/>
          </a:ln>
        </p:spPr>
      </p:cxnSp>
      <p:grpSp>
        <p:nvGrpSpPr>
          <p:cNvPr id="6" name="Group 3"/>
          <p:cNvGrpSpPr/>
          <p:nvPr/>
        </p:nvGrpSpPr>
        <p:grpSpPr>
          <a:xfrm>
            <a:off x="741363" y="2325688"/>
            <a:ext cx="2068512" cy="1739900"/>
            <a:chOff x="741363" y="2325688"/>
            <a:chExt cx="2068512" cy="1739900"/>
          </a:xfrm>
        </p:grpSpPr>
        <p:sp>
          <p:nvSpPr>
            <p:cNvPr id="50183" name="Rectangle 19"/>
            <p:cNvSpPr>
              <a:spLocks noChangeArrowheads="1"/>
            </p:cNvSpPr>
            <p:nvPr/>
          </p:nvSpPr>
          <p:spPr bwMode="auto">
            <a:xfrm>
              <a:off x="741363" y="2325688"/>
              <a:ext cx="1624797" cy="584776"/>
            </a:xfrm>
            <a:prstGeom prst="rect">
              <a:avLst/>
            </a:prstGeom>
            <a:noFill/>
            <a:ln w="9525">
              <a:noFill/>
              <a:miter lim="800000"/>
              <a:headEnd/>
              <a:tailEnd/>
            </a:ln>
          </p:spPr>
          <p:txBody>
            <a:bodyPr wrap="none">
              <a:prstTxWarp prst="textNoShape">
                <a:avLst/>
              </a:prstTxWarp>
              <a:spAutoFit/>
            </a:bodyPr>
            <a:lstStyle/>
            <a:p>
              <a:r>
                <a:rPr lang="en-US" sz="1600" b="1" dirty="0">
                  <a:solidFill>
                    <a:srgbClr val="293E6B"/>
                  </a:solidFill>
                </a:rPr>
                <a:t>Ion </a:t>
              </a:r>
              <a:r>
                <a:rPr lang="en-US" sz="1600" b="1" dirty="0" err="1">
                  <a:solidFill>
                    <a:srgbClr val="293E6B"/>
                  </a:solidFill>
                </a:rPr>
                <a:t>AmpliSeq</a:t>
              </a:r>
              <a:r>
                <a:rPr lang="en-US" sz="1600" b="1" baseline="30000" dirty="0" err="1">
                  <a:solidFill>
                    <a:srgbClr val="293E6B"/>
                  </a:solidFill>
                </a:rPr>
                <a:t>™</a:t>
              </a:r>
              <a:endParaRPr lang="en-US" sz="1600" b="1" baseline="30000" dirty="0">
                <a:solidFill>
                  <a:srgbClr val="293E6B"/>
                </a:solidFill>
              </a:endParaRPr>
            </a:p>
            <a:p>
              <a:r>
                <a:rPr lang="en-US" sz="1600" b="1" dirty="0">
                  <a:solidFill>
                    <a:srgbClr val="293E6B"/>
                  </a:solidFill>
                </a:rPr>
                <a:t>Designer</a:t>
              </a:r>
              <a:endParaRPr lang="en-US" sz="1600" b="1" baseline="30000" dirty="0">
                <a:solidFill>
                  <a:srgbClr val="293E6B"/>
                </a:solidFill>
              </a:endParaRPr>
            </a:p>
          </p:txBody>
        </p:sp>
        <p:sp>
          <p:nvSpPr>
            <p:cNvPr id="35" name="Chevron 34"/>
            <p:cNvSpPr/>
            <p:nvPr/>
          </p:nvSpPr>
          <p:spPr bwMode="auto">
            <a:xfrm>
              <a:off x="862013" y="2962275"/>
              <a:ext cx="1947862" cy="1103313"/>
            </a:xfrm>
            <a:prstGeom prst="chevron">
              <a:avLst>
                <a:gd name="adj" fmla="val 37284"/>
              </a:avLst>
            </a:prstGeom>
            <a:solidFill>
              <a:srgbClr val="00BCD4"/>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400" b="1" dirty="0">
                <a:solidFill>
                  <a:srgbClr val="FFFFFF"/>
                </a:solidFill>
                <a:latin typeface="Arial" pitchFamily="124" charset="0"/>
                <a:ea typeface="MS PGothic" pitchFamily="34" charset="-128"/>
              </a:endParaRPr>
            </a:p>
          </p:txBody>
        </p:sp>
        <p:sp>
          <p:nvSpPr>
            <p:cNvPr id="50191" name="TextBox 35"/>
            <p:cNvSpPr txBox="1">
              <a:spLocks noChangeArrowheads="1"/>
            </p:cNvSpPr>
            <p:nvPr/>
          </p:nvSpPr>
          <p:spPr bwMode="auto">
            <a:xfrm>
              <a:off x="1452563" y="3213100"/>
              <a:ext cx="862012" cy="581025"/>
            </a:xfrm>
            <a:prstGeom prst="rect">
              <a:avLst/>
            </a:prstGeom>
            <a:noFill/>
            <a:ln w="9525">
              <a:noFill/>
              <a:miter lim="800000"/>
              <a:headEnd/>
              <a:tailEnd/>
            </a:ln>
          </p:spPr>
          <p:txBody>
            <a:bodyPr wrap="none">
              <a:prstTxWarp prst="textNoShape">
                <a:avLst/>
              </a:prstTxWarp>
              <a:spAutoFit/>
            </a:bodyPr>
            <a:lstStyle/>
            <a:p>
              <a:pPr algn="ctr"/>
              <a:r>
                <a:rPr lang="en-US" sz="1600" b="1">
                  <a:solidFill>
                    <a:srgbClr val="FFFFFF"/>
                  </a:solidFill>
                </a:rPr>
                <a:t>Enter</a:t>
              </a:r>
            </a:p>
            <a:p>
              <a:pPr algn="ctr"/>
              <a:r>
                <a:rPr lang="en-US" sz="1600" b="1">
                  <a:solidFill>
                    <a:srgbClr val="FFFFFF"/>
                  </a:solidFill>
                </a:rPr>
                <a:t>targets</a:t>
              </a:r>
              <a:endParaRPr lang="en-US" sz="1400" b="1">
                <a:solidFill>
                  <a:srgbClr val="000000"/>
                </a:solidFill>
              </a:endParaRPr>
            </a:p>
          </p:txBody>
        </p:sp>
      </p:grpSp>
      <p:sp>
        <p:nvSpPr>
          <p:cNvPr id="50193" name="Isosceles Triangle 39"/>
          <p:cNvSpPr>
            <a:spLocks noChangeArrowheads="1"/>
          </p:cNvSpPr>
          <p:nvPr/>
        </p:nvSpPr>
        <p:spPr bwMode="auto">
          <a:xfrm rot="10800000" flipH="1" flipV="1">
            <a:off x="752475" y="4216400"/>
            <a:ext cx="203200" cy="98425"/>
          </a:xfrm>
          <a:prstGeom prst="triangle">
            <a:avLst>
              <a:gd name="adj" fmla="val 50000"/>
            </a:avLst>
          </a:prstGeom>
          <a:solidFill>
            <a:srgbClr val="002060"/>
          </a:solidFill>
          <a:ln w="3175">
            <a:noFill/>
            <a:round/>
            <a:headEnd/>
            <a:tailEnd/>
          </a:ln>
        </p:spPr>
        <p:txBody>
          <a:bodyPr tIns="731520">
            <a:prstTxWarp prst="textNoShape">
              <a:avLst/>
            </a:prstTxWarp>
          </a:bodyPr>
          <a:lstStyle/>
          <a:p>
            <a:pPr algn="ctr">
              <a:lnSpc>
                <a:spcPts val="1675"/>
              </a:lnSpc>
              <a:spcBef>
                <a:spcPts val="1200"/>
              </a:spcBef>
            </a:pPr>
            <a:endParaRPr lang="en-US" sz="1400" baseline="-25000">
              <a:solidFill>
                <a:srgbClr val="000000"/>
              </a:solidFill>
            </a:endParaRPr>
          </a:p>
        </p:txBody>
      </p:sp>
      <p:cxnSp>
        <p:nvCxnSpPr>
          <p:cNvPr id="50194" name="Straight Connector 42"/>
          <p:cNvCxnSpPr>
            <a:cxnSpLocks noChangeShapeType="1"/>
          </p:cNvCxnSpPr>
          <p:nvPr/>
        </p:nvCxnSpPr>
        <p:spPr bwMode="auto">
          <a:xfrm flipH="1">
            <a:off x="8242300" y="4300538"/>
            <a:ext cx="0" cy="171450"/>
          </a:xfrm>
          <a:prstGeom prst="line">
            <a:avLst/>
          </a:prstGeom>
          <a:noFill/>
          <a:ln w="38100">
            <a:solidFill>
              <a:srgbClr val="002060"/>
            </a:solidFill>
            <a:round/>
            <a:headEnd/>
            <a:tailEnd/>
          </a:ln>
        </p:spPr>
      </p:cxnSp>
      <p:sp>
        <p:nvSpPr>
          <p:cNvPr id="50195" name="Isosceles Triangle 43"/>
          <p:cNvSpPr>
            <a:spLocks noChangeArrowheads="1"/>
          </p:cNvSpPr>
          <p:nvPr/>
        </p:nvSpPr>
        <p:spPr bwMode="auto">
          <a:xfrm rot="10800000" flipH="1" flipV="1">
            <a:off x="8143875" y="4208463"/>
            <a:ext cx="203200" cy="98425"/>
          </a:xfrm>
          <a:prstGeom prst="triangle">
            <a:avLst>
              <a:gd name="adj" fmla="val 50000"/>
            </a:avLst>
          </a:prstGeom>
          <a:solidFill>
            <a:srgbClr val="002060"/>
          </a:solidFill>
          <a:ln w="3175">
            <a:noFill/>
            <a:round/>
            <a:headEnd/>
            <a:tailEnd/>
          </a:ln>
        </p:spPr>
        <p:txBody>
          <a:bodyPr tIns="731520">
            <a:prstTxWarp prst="textNoShape">
              <a:avLst/>
            </a:prstTxWarp>
          </a:bodyPr>
          <a:lstStyle/>
          <a:p>
            <a:pPr algn="ctr">
              <a:lnSpc>
                <a:spcPts val="1675"/>
              </a:lnSpc>
              <a:spcBef>
                <a:spcPts val="1200"/>
              </a:spcBef>
            </a:pPr>
            <a:endParaRPr lang="en-US" sz="1400" baseline="-25000">
              <a:solidFill>
                <a:srgbClr val="000000"/>
              </a:solidFill>
            </a:endParaRPr>
          </a:p>
        </p:txBody>
      </p:sp>
      <p:grpSp>
        <p:nvGrpSpPr>
          <p:cNvPr id="7" name="Group 5"/>
          <p:cNvGrpSpPr/>
          <p:nvPr/>
        </p:nvGrpSpPr>
        <p:grpSpPr>
          <a:xfrm>
            <a:off x="4194175" y="2968625"/>
            <a:ext cx="2060575" cy="1106488"/>
            <a:chOff x="4194175" y="2968625"/>
            <a:chExt cx="2060575" cy="1106488"/>
          </a:xfrm>
        </p:grpSpPr>
        <p:sp>
          <p:nvSpPr>
            <p:cNvPr id="31" name="Chevron 30"/>
            <p:cNvSpPr/>
            <p:nvPr/>
          </p:nvSpPr>
          <p:spPr bwMode="auto">
            <a:xfrm>
              <a:off x="4194175" y="2968625"/>
              <a:ext cx="2060575" cy="1106488"/>
            </a:xfrm>
            <a:prstGeom prst="chevron">
              <a:avLst>
                <a:gd name="adj" fmla="val 37284"/>
              </a:avLst>
            </a:prstGeom>
            <a:solidFill>
              <a:srgbClr val="0076A4"/>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600" b="1">
                <a:solidFill>
                  <a:srgbClr val="FFFFFF"/>
                </a:solidFill>
              </a:endParaRPr>
            </a:p>
          </p:txBody>
        </p:sp>
        <p:sp>
          <p:nvSpPr>
            <p:cNvPr id="50196" name="TextBox 32"/>
            <p:cNvSpPr txBox="1">
              <a:spLocks noChangeArrowheads="1"/>
            </p:cNvSpPr>
            <p:nvPr/>
          </p:nvSpPr>
          <p:spPr bwMode="auto">
            <a:xfrm>
              <a:off x="4805363" y="3105150"/>
              <a:ext cx="941387" cy="825500"/>
            </a:xfrm>
            <a:prstGeom prst="rect">
              <a:avLst/>
            </a:prstGeom>
            <a:noFill/>
            <a:ln w="9525">
              <a:noFill/>
              <a:miter lim="800000"/>
              <a:headEnd/>
              <a:tailEnd/>
            </a:ln>
          </p:spPr>
          <p:txBody>
            <a:bodyPr wrap="none">
              <a:prstTxWarp prst="textNoShape">
                <a:avLst/>
              </a:prstTxWarp>
              <a:spAutoFit/>
            </a:bodyPr>
            <a:lstStyle/>
            <a:p>
              <a:pPr algn="ctr"/>
              <a:r>
                <a:rPr lang="en-US" sz="1600" b="1" dirty="0">
                  <a:solidFill>
                    <a:srgbClr val="FFFFFF"/>
                  </a:solidFill>
                </a:rPr>
                <a:t>Review </a:t>
              </a:r>
            </a:p>
            <a:p>
              <a:pPr algn="ctr"/>
              <a:r>
                <a:rPr lang="en-US" sz="1600" b="1" dirty="0">
                  <a:solidFill>
                    <a:srgbClr val="FFFFFF"/>
                  </a:solidFill>
                </a:rPr>
                <a:t>design </a:t>
              </a:r>
            </a:p>
            <a:p>
              <a:pPr algn="ctr"/>
              <a:r>
                <a:rPr lang="en-US" sz="1600" b="1" dirty="0">
                  <a:solidFill>
                    <a:srgbClr val="FFFFFF"/>
                  </a:solidFill>
                </a:rPr>
                <a:t>results</a:t>
              </a:r>
            </a:p>
          </p:txBody>
        </p:sp>
      </p:grpSp>
      <p:grpSp>
        <p:nvGrpSpPr>
          <p:cNvPr id="8" name="Group 6"/>
          <p:cNvGrpSpPr/>
          <p:nvPr/>
        </p:nvGrpSpPr>
        <p:grpSpPr>
          <a:xfrm>
            <a:off x="5978525" y="2319338"/>
            <a:ext cx="2363788" cy="1751012"/>
            <a:chOff x="5978525" y="2319338"/>
            <a:chExt cx="2363788" cy="1751012"/>
          </a:xfrm>
        </p:grpSpPr>
        <p:sp>
          <p:nvSpPr>
            <p:cNvPr id="32" name="Chevron 31"/>
            <p:cNvSpPr/>
            <p:nvPr/>
          </p:nvSpPr>
          <p:spPr bwMode="auto">
            <a:xfrm>
              <a:off x="5978525" y="2962275"/>
              <a:ext cx="2363788" cy="1108075"/>
            </a:xfrm>
            <a:prstGeom prst="chevron">
              <a:avLst>
                <a:gd name="adj" fmla="val 37284"/>
              </a:avLst>
            </a:prstGeom>
            <a:solidFill>
              <a:srgbClr val="001950"/>
            </a:solidFill>
            <a:ln w="9525" cap="flat" cmpd="sng" algn="ctr">
              <a:noFill/>
              <a:prstDash val="solid"/>
              <a:round/>
              <a:headEnd type="none" w="med" len="med"/>
              <a:tailEnd type="none" w="med" len="med"/>
            </a:ln>
            <a:effectLst>
              <a:outerShdw blurRad="63500" dist="25400" dir="8100000" algn="tr" rotWithShape="0">
                <a:prstClr val="black">
                  <a:alpha val="40000"/>
                </a:prstClr>
              </a:outerShdw>
            </a:effectLst>
          </p:spPr>
          <p:txBody>
            <a:bodyPr anchor="ctr">
              <a:prstTxWarp prst="textNoShape">
                <a:avLst/>
              </a:prstTxWarp>
            </a:bodyPr>
            <a:lstStyle/>
            <a:p>
              <a:pPr algn="ctr">
                <a:defRPr/>
              </a:pPr>
              <a:endParaRPr lang="en-US" sz="1600" b="1">
                <a:solidFill>
                  <a:srgbClr val="FFFFFF"/>
                </a:solidFill>
              </a:endParaRPr>
            </a:p>
          </p:txBody>
        </p:sp>
        <p:sp>
          <p:nvSpPr>
            <p:cNvPr id="50192" name="Rectangle 37"/>
            <p:cNvSpPr>
              <a:spLocks noChangeArrowheads="1"/>
            </p:cNvSpPr>
            <p:nvPr/>
          </p:nvSpPr>
          <p:spPr bwMode="auto">
            <a:xfrm>
              <a:off x="6521450" y="2319338"/>
              <a:ext cx="1624797" cy="584776"/>
            </a:xfrm>
            <a:prstGeom prst="rect">
              <a:avLst/>
            </a:prstGeom>
            <a:noFill/>
            <a:ln w="9525">
              <a:noFill/>
              <a:miter lim="800000"/>
              <a:headEnd/>
              <a:tailEnd/>
            </a:ln>
          </p:spPr>
          <p:txBody>
            <a:bodyPr wrap="none">
              <a:prstTxWarp prst="textNoShape">
                <a:avLst/>
              </a:prstTxWarp>
              <a:spAutoFit/>
            </a:bodyPr>
            <a:lstStyle/>
            <a:p>
              <a:r>
                <a:rPr lang="en-US" sz="1600" b="1" dirty="0">
                  <a:solidFill>
                    <a:srgbClr val="293E6B"/>
                  </a:solidFill>
                </a:rPr>
                <a:t>Ion </a:t>
              </a:r>
              <a:r>
                <a:rPr lang="en-US" sz="1600" b="1" dirty="0" err="1">
                  <a:solidFill>
                    <a:srgbClr val="293E6B"/>
                  </a:solidFill>
                </a:rPr>
                <a:t>AmpliSeq</a:t>
              </a:r>
              <a:r>
                <a:rPr lang="en-US" sz="1600" b="1" baseline="30000" dirty="0" err="1">
                  <a:solidFill>
                    <a:srgbClr val="293E6B"/>
                  </a:solidFill>
                </a:rPr>
                <a:t>™</a:t>
              </a:r>
              <a:endParaRPr lang="en-US" sz="1600" b="1" baseline="30000" dirty="0">
                <a:solidFill>
                  <a:srgbClr val="293E6B"/>
                </a:solidFill>
              </a:endParaRPr>
            </a:p>
            <a:p>
              <a:r>
                <a:rPr lang="en-US" sz="1600" b="1" baseline="30000" dirty="0">
                  <a:solidFill>
                    <a:srgbClr val="293E6B"/>
                  </a:solidFill>
                </a:rPr>
                <a:t> </a:t>
              </a:r>
              <a:r>
                <a:rPr lang="en-US" sz="1600" b="1" dirty="0">
                  <a:solidFill>
                    <a:srgbClr val="293E6B"/>
                  </a:solidFill>
                </a:rPr>
                <a:t>Custom Panel</a:t>
              </a:r>
              <a:endParaRPr lang="en-US" sz="1600" b="1" baseline="30000" dirty="0">
                <a:solidFill>
                  <a:srgbClr val="293E6B"/>
                </a:solidFill>
              </a:endParaRPr>
            </a:p>
          </p:txBody>
        </p:sp>
        <p:sp>
          <p:nvSpPr>
            <p:cNvPr id="50197" name="TextBox 32"/>
            <p:cNvSpPr txBox="1">
              <a:spLocks noChangeArrowheads="1"/>
            </p:cNvSpPr>
            <p:nvPr/>
          </p:nvSpPr>
          <p:spPr bwMode="auto">
            <a:xfrm>
              <a:off x="6732588" y="3113088"/>
              <a:ext cx="963612" cy="825500"/>
            </a:xfrm>
            <a:prstGeom prst="rect">
              <a:avLst/>
            </a:prstGeom>
            <a:noFill/>
            <a:ln w="9525">
              <a:noFill/>
              <a:miter lim="800000"/>
              <a:headEnd/>
              <a:tailEnd/>
            </a:ln>
          </p:spPr>
          <p:txBody>
            <a:bodyPr wrap="none">
              <a:prstTxWarp prst="textNoShape">
                <a:avLst/>
              </a:prstTxWarp>
              <a:spAutoFit/>
            </a:bodyPr>
            <a:lstStyle/>
            <a:p>
              <a:pPr algn="ctr"/>
              <a:r>
                <a:rPr lang="en-US" sz="1600" b="1">
                  <a:solidFill>
                    <a:srgbClr val="FFFFFF"/>
                  </a:solidFill>
                </a:rPr>
                <a:t>Order </a:t>
              </a:r>
            </a:p>
            <a:p>
              <a:pPr algn="ctr"/>
              <a:r>
                <a:rPr lang="en-US" sz="1600" b="1">
                  <a:solidFill>
                    <a:srgbClr val="FFFFFF"/>
                  </a:solidFill>
                </a:rPr>
                <a:t>custom </a:t>
              </a:r>
            </a:p>
            <a:p>
              <a:pPr algn="ctr"/>
              <a:r>
                <a:rPr lang="en-US" sz="1600" b="1">
                  <a:solidFill>
                    <a:srgbClr val="FFFFFF"/>
                  </a:solidFill>
                </a:rPr>
                <a:t>panels</a:t>
              </a:r>
            </a:p>
          </p:txBody>
        </p:sp>
      </p:grpSp>
    </p:spTree>
    <p:extLst>
      <p:ext uri="{BB962C8B-B14F-4D97-AF65-F5344CB8AC3E}">
        <p14:creationId xmlns:p14="http://schemas.microsoft.com/office/powerpoint/2010/main" val="871954507"/>
      </p:ext>
    </p:extLst>
  </p:cSld>
  <p:clrMapOvr>
    <a:masterClrMapping/>
  </p:clrMapOvr>
  <p:transition spd="med" advClick="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3500"/>
            <a:ext cx="8229600" cy="942975"/>
          </a:xfrm>
        </p:spPr>
        <p:txBody>
          <a:bodyPr>
            <a:normAutofit/>
          </a:bodyPr>
          <a:lstStyle/>
          <a:p>
            <a:pPr eaLnBrk="1" hangingPunct="1">
              <a:defRPr/>
            </a:pPr>
            <a:r>
              <a:rPr lang="en-US" dirty="0" smtClean="0"/>
              <a:t>Ion </a:t>
            </a:r>
            <a:r>
              <a:rPr lang="en-US" dirty="0" err="1" smtClean="0"/>
              <a:t>AmpliSe</a:t>
            </a:r>
            <a:r>
              <a:rPr lang="en-US" spc="-150" dirty="0" err="1" smtClean="0"/>
              <a:t>q</a:t>
            </a:r>
            <a:r>
              <a:rPr lang="en-US" baseline="30000" dirty="0" smtClean="0"/>
              <a:t>™</a:t>
            </a:r>
            <a:r>
              <a:rPr lang="en-US" dirty="0" smtClean="0"/>
              <a:t> Designer</a:t>
            </a:r>
            <a:endParaRPr lang="en-US" dirty="0"/>
          </a:p>
        </p:txBody>
      </p:sp>
      <p:grpSp>
        <p:nvGrpSpPr>
          <p:cNvPr id="2" name="Group 1"/>
          <p:cNvGrpSpPr/>
          <p:nvPr/>
        </p:nvGrpSpPr>
        <p:grpSpPr>
          <a:xfrm>
            <a:off x="7783513" y="373063"/>
            <a:ext cx="998537" cy="998537"/>
            <a:chOff x="7783513" y="373063"/>
            <a:chExt cx="998537" cy="998537"/>
          </a:xfrm>
        </p:grpSpPr>
        <p:grpSp>
          <p:nvGrpSpPr>
            <p:cNvPr id="4" name="Group 13"/>
            <p:cNvGrpSpPr>
              <a:grpSpLocks/>
            </p:cNvGrpSpPr>
            <p:nvPr/>
          </p:nvGrpSpPr>
          <p:grpSpPr bwMode="auto">
            <a:xfrm>
              <a:off x="7783513" y="373063"/>
              <a:ext cx="998537" cy="998537"/>
              <a:chOff x="726558" y="1680882"/>
              <a:chExt cx="920562" cy="920558"/>
            </a:xfrm>
          </p:grpSpPr>
          <p:sp>
            <p:nvSpPr>
              <p:cNvPr id="15" name="Oval 14"/>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16" name="Oval 15"/>
              <p:cNvSpPr/>
              <p:nvPr/>
            </p:nvSpPr>
            <p:spPr bwMode="auto">
              <a:xfrm>
                <a:off x="776318" y="1723324"/>
                <a:ext cx="829823" cy="829820"/>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18" name="Picture 17"/>
            <p:cNvPicPr>
              <a:picLocks noChangeAspect="1"/>
            </p:cNvPicPr>
            <p:nvPr/>
          </p:nvPicPr>
          <p:blipFill>
            <a:blip r:embed="rId3"/>
            <a:srcRect/>
            <a:stretch>
              <a:fillRect/>
            </a:stretch>
          </p:blipFill>
          <p:spPr bwMode="auto">
            <a:xfrm>
              <a:off x="7999413" y="546100"/>
              <a:ext cx="587375" cy="596900"/>
            </a:xfrm>
            <a:prstGeom prst="rect">
              <a:avLst/>
            </a:prstGeom>
            <a:noFill/>
            <a:ln w="9525">
              <a:noFill/>
              <a:miter lim="800000"/>
              <a:headEnd/>
              <a:tailEnd/>
            </a:ln>
          </p:spPr>
        </p:pic>
      </p:grpSp>
      <p:pic>
        <p:nvPicPr>
          <p:cNvPr id="3074" name="Picture 2" descr="Description: cid:image001.jpg@01D034CE.54B834D0"/>
          <p:cNvPicPr>
            <a:picLocks noChangeAspect="1" noChangeArrowheads="1"/>
          </p:cNvPicPr>
          <p:nvPr/>
        </p:nvPicPr>
        <p:blipFill>
          <a:blip r:embed="rId4"/>
          <a:srcRect/>
          <a:stretch>
            <a:fillRect/>
          </a:stretch>
        </p:blipFill>
        <p:spPr bwMode="auto">
          <a:xfrm>
            <a:off x="148412" y="798992"/>
            <a:ext cx="6086475" cy="3857625"/>
          </a:xfrm>
          <a:prstGeom prst="rect">
            <a:avLst/>
          </a:prstGeom>
          <a:noFill/>
          <a:ln w="9525">
            <a:noFill/>
            <a:miter lim="800000"/>
            <a:headEnd/>
            <a:tailEnd/>
          </a:ln>
        </p:spPr>
      </p:pic>
      <p:sp>
        <p:nvSpPr>
          <p:cNvPr id="33" name="Rectangle 32"/>
          <p:cNvSpPr/>
          <p:nvPr/>
        </p:nvSpPr>
        <p:spPr>
          <a:xfrm>
            <a:off x="170121" y="808650"/>
            <a:ext cx="8537944" cy="400110"/>
          </a:xfrm>
          <a:prstGeom prst="rect">
            <a:avLst/>
          </a:prstGeom>
        </p:spPr>
        <p:txBody>
          <a:bodyPr wrap="square">
            <a:spAutoFit/>
          </a:bodyPr>
          <a:lstStyle/>
          <a:p>
            <a:r>
              <a:rPr lang="en-US" sz="2000" dirty="0" smtClean="0">
                <a:solidFill>
                  <a:srgbClr val="000000"/>
                </a:solidFill>
              </a:rPr>
              <a:t>When you start a new design, then you can click on the video link:</a:t>
            </a:r>
            <a:endParaRPr lang="en-US" sz="2000" dirty="0">
              <a:solidFill>
                <a:srgbClr val="000000"/>
              </a:solidFill>
            </a:endParaRPr>
          </a:p>
        </p:txBody>
      </p:sp>
      <p:sp>
        <p:nvSpPr>
          <p:cNvPr id="34" name="Rectangle 33"/>
          <p:cNvSpPr/>
          <p:nvPr/>
        </p:nvSpPr>
        <p:spPr>
          <a:xfrm>
            <a:off x="223285" y="4625739"/>
            <a:ext cx="4242390" cy="1015663"/>
          </a:xfrm>
          <a:prstGeom prst="rect">
            <a:avLst/>
          </a:prstGeom>
        </p:spPr>
        <p:txBody>
          <a:bodyPr wrap="square">
            <a:spAutoFit/>
          </a:bodyPr>
          <a:lstStyle/>
          <a:p>
            <a:r>
              <a:rPr lang="en-US" sz="2000" dirty="0" smtClean="0">
                <a:solidFill>
                  <a:srgbClr val="000000"/>
                </a:solidFill>
              </a:rPr>
              <a:t>Additional information can be found in the Help for more specific topics within Designer.</a:t>
            </a:r>
            <a:endParaRPr lang="en-US" sz="2000" dirty="0">
              <a:solidFill>
                <a:srgbClr val="000000"/>
              </a:solidFill>
            </a:endParaRPr>
          </a:p>
        </p:txBody>
      </p:sp>
      <p:pic>
        <p:nvPicPr>
          <p:cNvPr id="3075" name="Picture 3" descr="Description: cid:image007.jpg@01D034CE.54B834D0"/>
          <p:cNvPicPr>
            <a:picLocks noChangeAspect="1" noChangeArrowheads="1"/>
          </p:cNvPicPr>
          <p:nvPr/>
        </p:nvPicPr>
        <p:blipFill>
          <a:blip r:embed="rId5"/>
          <a:srcRect/>
          <a:stretch>
            <a:fillRect/>
          </a:stretch>
        </p:blipFill>
        <p:spPr bwMode="auto">
          <a:xfrm>
            <a:off x="4555610" y="2607414"/>
            <a:ext cx="4375739" cy="3376611"/>
          </a:xfrm>
          <a:prstGeom prst="rect">
            <a:avLst/>
          </a:prstGeom>
          <a:noFill/>
          <a:ln w="9525">
            <a:noFill/>
            <a:miter lim="800000"/>
            <a:headEnd/>
            <a:tailEnd/>
          </a:ln>
        </p:spPr>
      </p:pic>
    </p:spTree>
    <p:extLst>
      <p:ext uri="{BB962C8B-B14F-4D97-AF65-F5344CB8AC3E}">
        <p14:creationId xmlns:p14="http://schemas.microsoft.com/office/powerpoint/2010/main" val="437191418"/>
      </p:ext>
    </p:extLst>
  </p:cSld>
  <p:clrMapOvr>
    <a:masterClrMapping/>
  </p:clrMapOvr>
  <p:transition spd="med" advClick="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Title 2"/>
          <p:cNvSpPr>
            <a:spLocks noGrp="1"/>
          </p:cNvSpPr>
          <p:nvPr>
            <p:ph type="title"/>
          </p:nvPr>
        </p:nvSpPr>
        <p:spPr/>
        <p:txBody>
          <a:bodyPr/>
          <a:lstStyle/>
          <a:p>
            <a:pPr eaLnBrk="1" hangingPunct="1"/>
            <a:r>
              <a:rPr lang="en-US" dirty="0" smtClean="0">
                <a:ea typeface="ＭＳ Ｐゴシック" charset="0"/>
                <a:cs typeface="ＭＳ Ｐゴシック" charset="0"/>
              </a:rPr>
              <a:t>AmpliSeq Custom Panel</a:t>
            </a:r>
          </a:p>
        </p:txBody>
      </p:sp>
      <p:pic>
        <p:nvPicPr>
          <p:cNvPr id="2052" name="Picture 4"/>
          <p:cNvPicPr>
            <a:picLocks noChangeAspect="1" noChangeArrowheads="1"/>
          </p:cNvPicPr>
          <p:nvPr/>
        </p:nvPicPr>
        <p:blipFill>
          <a:blip r:embed="rId3"/>
          <a:srcRect/>
          <a:stretch>
            <a:fillRect/>
          </a:stretch>
        </p:blipFill>
        <p:spPr bwMode="auto">
          <a:xfrm>
            <a:off x="118851" y="612812"/>
            <a:ext cx="8940085" cy="5915578"/>
          </a:xfrm>
          <a:prstGeom prst="rect">
            <a:avLst/>
          </a:prstGeom>
          <a:noFill/>
          <a:ln w="9525">
            <a:noFill/>
            <a:miter lim="800000"/>
            <a:headEnd/>
            <a:tailEnd/>
          </a:ln>
        </p:spPr>
      </p:pic>
      <p:sp>
        <p:nvSpPr>
          <p:cNvPr id="4" name="TextBox 3"/>
          <p:cNvSpPr txBox="1"/>
          <p:nvPr/>
        </p:nvSpPr>
        <p:spPr>
          <a:xfrm>
            <a:off x="5218982" y="4554747"/>
            <a:ext cx="3631721" cy="1015663"/>
          </a:xfrm>
          <a:prstGeom prst="rect">
            <a:avLst/>
          </a:prstGeom>
          <a:noFill/>
        </p:spPr>
        <p:txBody>
          <a:bodyPr wrap="square" rtlCol="0">
            <a:spAutoFit/>
          </a:bodyPr>
          <a:lstStyle/>
          <a:p>
            <a:r>
              <a:rPr lang="en-US" sz="2000" dirty="0" smtClean="0">
                <a:solidFill>
                  <a:srgbClr val="000000"/>
                </a:solidFill>
              </a:rPr>
              <a:t>Start typing in the gene symbol and a list of potential genes to select from appears</a:t>
            </a:r>
            <a:endParaRPr lang="en-US" sz="2000" dirty="0">
              <a:solidFill>
                <a:srgbClr val="000000"/>
              </a:solidFill>
            </a:endParaRPr>
          </a:p>
        </p:txBody>
      </p:sp>
    </p:spTree>
    <p:extLst>
      <p:ext uri="{BB962C8B-B14F-4D97-AF65-F5344CB8AC3E}">
        <p14:creationId xmlns:p14="http://schemas.microsoft.com/office/powerpoint/2010/main" val="57676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1" name="Title 2"/>
          <p:cNvSpPr>
            <a:spLocks noGrp="1"/>
          </p:cNvSpPr>
          <p:nvPr>
            <p:ph type="title"/>
          </p:nvPr>
        </p:nvSpPr>
        <p:spPr/>
        <p:txBody>
          <a:bodyPr/>
          <a:lstStyle/>
          <a:p>
            <a:pPr eaLnBrk="1" hangingPunct="1"/>
            <a:r>
              <a:rPr lang="en-US" dirty="0" smtClean="0">
                <a:ea typeface="ＭＳ Ｐゴシック" charset="0"/>
                <a:cs typeface="ＭＳ Ｐゴシック" charset="0"/>
              </a:rPr>
              <a:t>AmpliSeq Custom Panel</a:t>
            </a:r>
          </a:p>
        </p:txBody>
      </p:sp>
      <p:pic>
        <p:nvPicPr>
          <p:cNvPr id="2051" name="Picture 3"/>
          <p:cNvPicPr>
            <a:picLocks noChangeAspect="1" noChangeArrowheads="1"/>
          </p:cNvPicPr>
          <p:nvPr/>
        </p:nvPicPr>
        <p:blipFill rotWithShape="1">
          <a:blip r:embed="rId3"/>
          <a:srcRect b="31355"/>
          <a:stretch/>
        </p:blipFill>
        <p:spPr bwMode="auto">
          <a:xfrm>
            <a:off x="157020" y="665628"/>
            <a:ext cx="8811198" cy="4127090"/>
          </a:xfrm>
          <a:prstGeom prst="rect">
            <a:avLst/>
          </a:prstGeom>
          <a:noFill/>
          <a:ln w="9525">
            <a:noFill/>
            <a:miter lim="800000"/>
            <a:headEnd/>
            <a:tailEnd/>
          </a:ln>
        </p:spPr>
      </p:pic>
      <p:sp>
        <p:nvSpPr>
          <p:cNvPr id="4" name="Rectangle 3"/>
          <p:cNvSpPr/>
          <p:nvPr/>
        </p:nvSpPr>
        <p:spPr bwMode="auto">
          <a:xfrm>
            <a:off x="2846717" y="2665562"/>
            <a:ext cx="4192438" cy="1130061"/>
          </a:xfrm>
          <a:prstGeom prst="rect">
            <a:avLst/>
          </a:prstGeom>
          <a:noFill/>
          <a:ln w="38100" cap="flat" cmpd="sng" algn="ctr">
            <a:solidFill>
              <a:srgbClr val="FF0000"/>
            </a:solidFill>
            <a:prstDash val="solid"/>
            <a:round/>
            <a:headEnd type="none" w="med" len="med"/>
            <a:tailEnd type="none" w="med" len="med"/>
          </a:ln>
          <a:effectLst>
            <a:outerShdw blurRad="63500" dist="25400" dir="3300000" algn="tl" rotWithShape="0">
              <a:prstClr val="black">
                <a:alpha val="35000"/>
              </a:prstClr>
            </a:outerShdw>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solidFill>
                <a:srgbClr val="000000"/>
              </a:solidFill>
              <a:latin typeface="Arial" pitchFamily="124" charset="0"/>
            </a:endParaRPr>
          </a:p>
        </p:txBody>
      </p:sp>
    </p:spTree>
    <p:extLst>
      <p:ext uri="{BB962C8B-B14F-4D97-AF65-F5344CB8AC3E}">
        <p14:creationId xmlns:p14="http://schemas.microsoft.com/office/powerpoint/2010/main" val="36941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Title 2"/>
          <p:cNvSpPr>
            <a:spLocks noGrp="1"/>
          </p:cNvSpPr>
          <p:nvPr>
            <p:ph type="title"/>
          </p:nvPr>
        </p:nvSpPr>
        <p:spPr/>
        <p:txBody>
          <a:bodyPr/>
          <a:lstStyle/>
          <a:p>
            <a:pPr eaLnBrk="1" hangingPunct="1"/>
            <a:r>
              <a:rPr lang="en-US" smtClean="0">
                <a:ea typeface="ＭＳ Ｐゴシック" charset="0"/>
                <a:cs typeface="ＭＳ Ｐゴシック" charset="0"/>
              </a:rPr>
              <a:t>Software tools for easy analysis</a:t>
            </a:r>
          </a:p>
        </p:txBody>
      </p:sp>
      <p:grpSp>
        <p:nvGrpSpPr>
          <p:cNvPr id="4" name="Group 12"/>
          <p:cNvGrpSpPr/>
          <p:nvPr/>
        </p:nvGrpSpPr>
        <p:grpSpPr>
          <a:xfrm>
            <a:off x="3743325" y="898525"/>
            <a:ext cx="5640388" cy="4684183"/>
            <a:chOff x="3743325" y="898525"/>
            <a:chExt cx="5640388" cy="4684183"/>
          </a:xfrm>
        </p:grpSpPr>
        <p:grpSp>
          <p:nvGrpSpPr>
            <p:cNvPr id="6" name="Group 9"/>
            <p:cNvGrpSpPr/>
            <p:nvPr/>
          </p:nvGrpSpPr>
          <p:grpSpPr>
            <a:xfrm>
              <a:off x="4006850" y="4920721"/>
              <a:ext cx="4135438" cy="661987"/>
              <a:chOff x="4006850" y="4920721"/>
              <a:chExt cx="4135438" cy="661987"/>
            </a:xfrm>
          </p:grpSpPr>
          <p:sp>
            <p:nvSpPr>
              <p:cNvPr id="36" name="Pentagon 35"/>
              <p:cNvSpPr/>
              <p:nvPr/>
            </p:nvSpPr>
            <p:spPr bwMode="auto">
              <a:xfrm rot="10800000">
                <a:off x="4006850" y="4920721"/>
                <a:ext cx="4135438" cy="661987"/>
              </a:xfrm>
              <a:custGeom>
                <a:avLst/>
                <a:gdLst/>
                <a:ahLst/>
                <a:cxnLst/>
                <a:rect l="l" t="t" r="r" b="b"/>
                <a:pathLst>
                  <a:path w="4135026" h="661788">
                    <a:moveTo>
                      <a:pt x="4120902" y="661788"/>
                    </a:moveTo>
                    <a:lnTo>
                      <a:pt x="0" y="661788"/>
                    </a:lnTo>
                    <a:lnTo>
                      <a:pt x="0" y="0"/>
                    </a:lnTo>
                    <a:lnTo>
                      <a:pt x="3672245" y="0"/>
                    </a:lnTo>
                    <a:lnTo>
                      <a:pt x="3466826" y="319896"/>
                    </a:lnTo>
                    <a:lnTo>
                      <a:pt x="3672245" y="639793"/>
                    </a:lnTo>
                    <a:lnTo>
                      <a:pt x="4135026" y="639793"/>
                    </a:lnTo>
                    <a:close/>
                  </a:path>
                </a:pathLst>
              </a:custGeom>
              <a:solidFill>
                <a:schemeClr val="accent3">
                  <a:lumMod val="20000"/>
                  <a:lumOff val="80000"/>
                  <a:alpha val="40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32" name="Pentagon 31"/>
              <p:cNvSpPr/>
              <p:nvPr/>
            </p:nvSpPr>
            <p:spPr bwMode="auto">
              <a:xfrm rot="10800000">
                <a:off x="4044950" y="5004858"/>
                <a:ext cx="4032250" cy="504825"/>
              </a:xfrm>
              <a:custGeom>
                <a:avLst/>
                <a:gdLst/>
                <a:ahLst/>
                <a:cxnLst/>
                <a:rect l="l" t="t" r="r" b="b"/>
                <a:pathLst>
                  <a:path w="4032991" h="504767">
                    <a:moveTo>
                      <a:pt x="4032990" y="504767"/>
                    </a:moveTo>
                    <a:lnTo>
                      <a:pt x="0" y="504767"/>
                    </a:lnTo>
                    <a:lnTo>
                      <a:pt x="0" y="0"/>
                    </a:lnTo>
                    <a:lnTo>
                      <a:pt x="3657738" y="0"/>
                    </a:lnTo>
                    <a:lnTo>
                      <a:pt x="3495672" y="252382"/>
                    </a:lnTo>
                    <a:lnTo>
                      <a:pt x="3657738" y="504766"/>
                    </a:lnTo>
                    <a:lnTo>
                      <a:pt x="4032991" y="504766"/>
                    </a:lnTo>
                    <a:close/>
                  </a:path>
                </a:pathLst>
              </a:custGeom>
              <a:solidFill>
                <a:schemeClr val="accent3">
                  <a:lumMod val="20000"/>
                  <a:lumOff val="80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19" name="TextBox 18"/>
              <p:cNvSpPr txBox="1"/>
              <p:nvPr/>
            </p:nvSpPr>
            <p:spPr>
              <a:xfrm>
                <a:off x="5135563" y="5079471"/>
                <a:ext cx="2743200" cy="381000"/>
              </a:xfrm>
              <a:prstGeom prst="rect">
                <a:avLst/>
              </a:prstGeom>
              <a:noFill/>
            </p:spPr>
            <p:txBody>
              <a:bodyPr>
                <a:spAutoFit/>
              </a:bodyPr>
              <a:lstStyle/>
              <a:p>
                <a:pPr algn="ctr">
                  <a:defRPr/>
                </a:pPr>
                <a:r>
                  <a:rPr lang="en-US" sz="1900" dirty="0">
                    <a:solidFill>
                      <a:srgbClr val="000000">
                        <a:lumMod val="75000"/>
                        <a:lumOff val="25000"/>
                      </a:srgbClr>
                    </a:solidFill>
                    <a:latin typeface="Arial" charset="0"/>
                    <a:ea typeface="MS PGothic" pitchFamily="34" charset="-128"/>
                  </a:rPr>
                  <a:t>Biological relevance</a:t>
                </a:r>
              </a:p>
            </p:txBody>
          </p:sp>
        </p:grpSp>
        <p:grpSp>
          <p:nvGrpSpPr>
            <p:cNvPr id="7" name="Group 11"/>
            <p:cNvGrpSpPr/>
            <p:nvPr/>
          </p:nvGrpSpPr>
          <p:grpSpPr>
            <a:xfrm>
              <a:off x="3743325" y="4330171"/>
              <a:ext cx="4543425" cy="754062"/>
              <a:chOff x="3743325" y="4330171"/>
              <a:chExt cx="4543425" cy="754062"/>
            </a:xfrm>
          </p:grpSpPr>
          <p:sp>
            <p:nvSpPr>
              <p:cNvPr id="28" name="Pentagon 27"/>
              <p:cNvSpPr>
                <a:spLocks noChangeArrowheads="1"/>
              </p:cNvSpPr>
              <p:nvPr/>
            </p:nvSpPr>
            <p:spPr bwMode="auto">
              <a:xfrm rot="10800000">
                <a:off x="3743325" y="4369858"/>
                <a:ext cx="4487863" cy="636588"/>
              </a:xfrm>
              <a:prstGeom prst="homePlate">
                <a:avLst>
                  <a:gd name="adj" fmla="val 32116"/>
                </a:avLst>
              </a:prstGeom>
              <a:solidFill>
                <a:srgbClr val="009EDB"/>
              </a:solidFill>
              <a:ln w="3175">
                <a:noFill/>
                <a:round/>
                <a:headEnd/>
                <a:tailEnd/>
              </a:ln>
              <a:effectLst>
                <a:outerShdw blurRad="63500" dist="25401" dir="2700000" algn="tl" rotWithShape="0">
                  <a:srgbClr val="000000">
                    <a:alpha val="10999"/>
                  </a:srgbClr>
                </a:outerShdw>
              </a:effectLst>
            </p:spPr>
            <p:txBody>
              <a:bodyPr rot="10800000"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grpSp>
            <p:nvGrpSpPr>
              <p:cNvPr id="8" name="Group 8"/>
              <p:cNvGrpSpPr/>
              <p:nvPr/>
            </p:nvGrpSpPr>
            <p:grpSpPr>
              <a:xfrm>
                <a:off x="4473575" y="4330171"/>
                <a:ext cx="3813175" cy="754062"/>
                <a:chOff x="4473575" y="4330171"/>
                <a:chExt cx="3813175" cy="754062"/>
              </a:xfrm>
            </p:grpSpPr>
            <p:sp>
              <p:nvSpPr>
                <p:cNvPr id="37" name="Pentagon 36"/>
                <p:cNvSpPr/>
                <p:nvPr/>
              </p:nvSpPr>
              <p:spPr bwMode="auto">
                <a:xfrm rot="10800000">
                  <a:off x="4570413" y="4330171"/>
                  <a:ext cx="3716337" cy="754062"/>
                </a:xfrm>
                <a:custGeom>
                  <a:avLst/>
                  <a:gdLst/>
                  <a:ahLst/>
                  <a:cxnLst/>
                  <a:rect l="l" t="t" r="r" b="b"/>
                  <a:pathLst>
                    <a:path w="3704698" h="956478">
                      <a:moveTo>
                        <a:pt x="3704698" y="956478"/>
                      </a:moveTo>
                      <a:lnTo>
                        <a:pt x="0" y="956478"/>
                      </a:lnTo>
                      <a:lnTo>
                        <a:pt x="0" y="0"/>
                      </a:lnTo>
                      <a:lnTo>
                        <a:pt x="3704557" y="0"/>
                      </a:lnTo>
                      <a:lnTo>
                        <a:pt x="3397531" y="478129"/>
                      </a:lnTo>
                      <a:close/>
                    </a:path>
                  </a:pathLst>
                </a:custGeom>
                <a:solidFill>
                  <a:schemeClr val="accent3">
                    <a:alpha val="15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r>
                    <a:rPr lang="en-US" sz="7200" b="1" dirty="0">
                      <a:solidFill>
                        <a:srgbClr val="FFFFFF"/>
                      </a:solidFill>
                      <a:latin typeface="Arial" pitchFamily="124" charset="0"/>
                      <a:ea typeface="MS PGothic" pitchFamily="34" charset="-128"/>
                    </a:rPr>
                    <a:t> </a:t>
                  </a:r>
                </a:p>
              </p:txBody>
            </p:sp>
            <p:sp>
              <p:nvSpPr>
                <p:cNvPr id="62476" name="TextBox 19"/>
                <p:cNvSpPr txBox="1">
                  <a:spLocks noChangeArrowheads="1"/>
                </p:cNvSpPr>
                <p:nvPr/>
              </p:nvSpPr>
              <p:spPr bwMode="auto">
                <a:xfrm>
                  <a:off x="4473575" y="4492096"/>
                  <a:ext cx="3778250" cy="427037"/>
                </a:xfrm>
                <a:prstGeom prst="rect">
                  <a:avLst/>
                </a:prstGeom>
                <a:noFill/>
                <a:ln w="9525">
                  <a:noFill/>
                  <a:miter lim="800000"/>
                  <a:headEnd/>
                  <a:tailEnd/>
                </a:ln>
              </p:spPr>
              <p:txBody>
                <a:bodyPr>
                  <a:prstTxWarp prst="textNoShape">
                    <a:avLst/>
                  </a:prstTxWarp>
                  <a:spAutoFit/>
                </a:bodyPr>
                <a:lstStyle/>
                <a:p>
                  <a:pPr algn="ctr"/>
                  <a:r>
                    <a:rPr lang="en-US" sz="2200">
                      <a:solidFill>
                        <a:srgbClr val="FFFFFF"/>
                      </a:solidFill>
                    </a:rPr>
                    <a:t>    Ion Reporter</a:t>
                  </a:r>
                  <a:r>
                    <a:rPr lang="en-US" sz="2200" baseline="30000">
                      <a:solidFill>
                        <a:srgbClr val="FFFFFF"/>
                      </a:solidFill>
                    </a:rPr>
                    <a:t>™</a:t>
                  </a:r>
                  <a:r>
                    <a:rPr lang="en-US" sz="2200">
                      <a:solidFill>
                        <a:srgbClr val="FFFFFF"/>
                      </a:solidFill>
                    </a:rPr>
                    <a:t> Software</a:t>
                  </a:r>
                </a:p>
              </p:txBody>
            </p:sp>
          </p:grpSp>
        </p:grpSp>
        <p:pic>
          <p:nvPicPr>
            <p:cNvPr id="62465" name="Picture 37"/>
            <p:cNvPicPr>
              <a:picLocks noChangeAspect="1"/>
            </p:cNvPicPr>
            <p:nvPr/>
          </p:nvPicPr>
          <p:blipFill>
            <a:blip r:embed="rId3"/>
            <a:srcRect/>
            <a:stretch>
              <a:fillRect/>
            </a:stretch>
          </p:blipFill>
          <p:spPr bwMode="auto">
            <a:xfrm>
              <a:off x="3827463" y="898525"/>
              <a:ext cx="5556250" cy="3838575"/>
            </a:xfrm>
            <a:prstGeom prst="rect">
              <a:avLst/>
            </a:prstGeom>
            <a:noFill/>
            <a:ln w="9525">
              <a:noFill/>
              <a:miter lim="800000"/>
              <a:headEnd/>
              <a:tailEnd/>
            </a:ln>
          </p:spPr>
        </p:pic>
        <p:pic>
          <p:nvPicPr>
            <p:cNvPr id="62466" name="Picture 40" descr="Screen Shot 2012-12-04 at 8.24.17 AM.png"/>
            <p:cNvPicPr>
              <a:picLocks noChangeAspect="1"/>
            </p:cNvPicPr>
            <p:nvPr/>
          </p:nvPicPr>
          <p:blipFill>
            <a:blip r:embed="rId4"/>
            <a:srcRect l="33459" b="19966"/>
            <a:stretch>
              <a:fillRect/>
            </a:stretch>
          </p:blipFill>
          <p:spPr bwMode="auto">
            <a:xfrm>
              <a:off x="5000625" y="1625600"/>
              <a:ext cx="3143250" cy="2041525"/>
            </a:xfrm>
            <a:prstGeom prst="rect">
              <a:avLst/>
            </a:prstGeom>
            <a:noFill/>
            <a:ln w="9525">
              <a:solidFill>
                <a:srgbClr val="000000"/>
              </a:solidFill>
              <a:miter lim="800000"/>
              <a:headEnd/>
              <a:tailEnd/>
            </a:ln>
          </p:spPr>
        </p:pic>
        <p:sp>
          <p:nvSpPr>
            <p:cNvPr id="48" name="Rectangle 47"/>
            <p:cNvSpPr/>
            <p:nvPr/>
          </p:nvSpPr>
          <p:spPr bwMode="auto">
            <a:xfrm>
              <a:off x="4713288" y="3001963"/>
              <a:ext cx="3759200" cy="365125"/>
            </a:xfrm>
            <a:prstGeom prst="rect">
              <a:avLst/>
            </a:prstGeom>
            <a:solidFill>
              <a:schemeClr val="accent3">
                <a:alpha val="63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pic>
          <p:nvPicPr>
            <p:cNvPr id="62484" name="Picture 41" descr="Screen Shot 2012-12-04 at 8.24.17 AM.png"/>
            <p:cNvPicPr>
              <a:picLocks noChangeAspect="1"/>
            </p:cNvPicPr>
            <p:nvPr/>
          </p:nvPicPr>
          <p:blipFill>
            <a:blip r:embed="rId4"/>
            <a:srcRect l="36514" t="33609" r="1302" b="58739"/>
            <a:stretch>
              <a:fillRect/>
            </a:stretch>
          </p:blipFill>
          <p:spPr bwMode="auto">
            <a:xfrm>
              <a:off x="4768850" y="3063875"/>
              <a:ext cx="3648075" cy="244475"/>
            </a:xfrm>
            <a:prstGeom prst="rect">
              <a:avLst/>
            </a:prstGeom>
            <a:noFill/>
            <a:ln w="9525">
              <a:noFill/>
              <a:miter lim="800000"/>
              <a:headEnd/>
              <a:tailEnd/>
            </a:ln>
          </p:spPr>
        </p:pic>
      </p:grpSp>
      <p:grpSp>
        <p:nvGrpSpPr>
          <p:cNvPr id="9" name="Group 3"/>
          <p:cNvGrpSpPr/>
          <p:nvPr/>
        </p:nvGrpSpPr>
        <p:grpSpPr>
          <a:xfrm>
            <a:off x="-207963" y="898525"/>
            <a:ext cx="5556251" cy="4692877"/>
            <a:chOff x="-207963" y="898525"/>
            <a:chExt cx="5556251" cy="4692877"/>
          </a:xfrm>
        </p:grpSpPr>
        <p:pic>
          <p:nvPicPr>
            <p:cNvPr id="62468" name="Picture 30"/>
            <p:cNvPicPr>
              <a:picLocks noChangeAspect="1"/>
            </p:cNvPicPr>
            <p:nvPr/>
          </p:nvPicPr>
          <p:blipFill>
            <a:blip r:embed="rId3"/>
            <a:srcRect/>
            <a:stretch>
              <a:fillRect/>
            </a:stretch>
          </p:blipFill>
          <p:spPr bwMode="auto">
            <a:xfrm>
              <a:off x="-207963" y="898525"/>
              <a:ext cx="5556251" cy="3838575"/>
            </a:xfrm>
            <a:prstGeom prst="rect">
              <a:avLst/>
            </a:prstGeom>
            <a:noFill/>
            <a:ln w="9525">
              <a:noFill/>
              <a:miter lim="800000"/>
              <a:headEnd/>
              <a:tailEnd/>
            </a:ln>
          </p:spPr>
        </p:pic>
        <p:pic>
          <p:nvPicPr>
            <p:cNvPr id="62469" name="Picture 9" descr="Torrent-Software-Screenshot-v1.jpg"/>
            <p:cNvPicPr>
              <a:picLocks noChangeAspect="1"/>
            </p:cNvPicPr>
            <p:nvPr/>
          </p:nvPicPr>
          <p:blipFill>
            <a:blip r:embed="rId5"/>
            <a:srcRect/>
            <a:stretch>
              <a:fillRect/>
            </a:stretch>
          </p:blipFill>
          <p:spPr bwMode="auto">
            <a:xfrm>
              <a:off x="971550" y="1554163"/>
              <a:ext cx="3124200" cy="2051050"/>
            </a:xfrm>
            <a:prstGeom prst="rect">
              <a:avLst/>
            </a:prstGeom>
            <a:noFill/>
            <a:ln w="9525">
              <a:noFill/>
              <a:miter lim="800000"/>
              <a:headEnd/>
              <a:tailEnd/>
            </a:ln>
          </p:spPr>
        </p:pic>
        <p:sp>
          <p:nvSpPr>
            <p:cNvPr id="11" name="Rectangle 10"/>
            <p:cNvSpPr/>
            <p:nvPr/>
          </p:nvSpPr>
          <p:spPr bwMode="auto">
            <a:xfrm>
              <a:off x="444500" y="1960563"/>
              <a:ext cx="4130675" cy="365125"/>
            </a:xfrm>
            <a:prstGeom prst="rect">
              <a:avLst/>
            </a:prstGeom>
            <a:solidFill>
              <a:schemeClr val="accent3">
                <a:lumMod val="75000"/>
                <a:alpha val="63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nvGrpSpPr>
            <p:cNvPr id="10" name="Group 7"/>
            <p:cNvGrpSpPr/>
            <p:nvPr/>
          </p:nvGrpSpPr>
          <p:grpSpPr>
            <a:xfrm>
              <a:off x="965200" y="4914294"/>
              <a:ext cx="3798888" cy="677108"/>
              <a:chOff x="965200" y="4914294"/>
              <a:chExt cx="3798888" cy="677108"/>
            </a:xfrm>
          </p:grpSpPr>
          <p:sp>
            <p:nvSpPr>
              <p:cNvPr id="34" name="Pentagon 33"/>
              <p:cNvSpPr/>
              <p:nvPr/>
            </p:nvSpPr>
            <p:spPr bwMode="auto">
              <a:xfrm>
                <a:off x="965200" y="4926013"/>
                <a:ext cx="3798888" cy="639762"/>
              </a:xfrm>
              <a:prstGeom prst="homePlate">
                <a:avLst>
                  <a:gd name="adj" fmla="val 32107"/>
                </a:avLst>
              </a:prstGeom>
              <a:solidFill>
                <a:srgbClr val="B0D7E6">
                  <a:alpha val="25000"/>
                </a:srgb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33" name="Pentagon 32"/>
              <p:cNvSpPr/>
              <p:nvPr/>
            </p:nvSpPr>
            <p:spPr bwMode="auto">
              <a:xfrm>
                <a:off x="1008063" y="4994275"/>
                <a:ext cx="3667125" cy="504825"/>
              </a:xfrm>
              <a:prstGeom prst="homePlate">
                <a:avLst>
                  <a:gd name="adj" fmla="val 32107"/>
                </a:avLst>
              </a:prstGeom>
              <a:solidFill>
                <a:srgbClr val="B0D7E6"/>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2" name="TextBox 1"/>
              <p:cNvSpPr txBox="1"/>
              <p:nvPr/>
            </p:nvSpPr>
            <p:spPr>
              <a:xfrm>
                <a:off x="1435100" y="4914294"/>
                <a:ext cx="2473325" cy="677108"/>
              </a:xfrm>
              <a:prstGeom prst="rect">
                <a:avLst/>
              </a:prstGeom>
              <a:noFill/>
            </p:spPr>
            <p:txBody>
              <a:bodyPr>
                <a:spAutoFit/>
              </a:bodyPr>
              <a:lstStyle/>
              <a:p>
                <a:pPr algn="ctr">
                  <a:defRPr/>
                </a:pPr>
                <a:r>
                  <a:rPr lang="en-US" sz="1900" dirty="0" smtClean="0">
                    <a:solidFill>
                      <a:srgbClr val="000000">
                        <a:lumMod val="75000"/>
                        <a:lumOff val="25000"/>
                      </a:srgbClr>
                    </a:solidFill>
                    <a:latin typeface="Arial" charset="0"/>
                    <a:ea typeface="MS PGothic" pitchFamily="34" charset="-128"/>
                  </a:rPr>
                  <a:t>Variants, Expression, Fusion Events</a:t>
                </a:r>
                <a:endParaRPr lang="en-US" sz="1900" dirty="0">
                  <a:solidFill>
                    <a:srgbClr val="000000">
                      <a:lumMod val="75000"/>
                      <a:lumOff val="25000"/>
                    </a:srgbClr>
                  </a:solidFill>
                  <a:latin typeface="Arial" charset="0"/>
                  <a:ea typeface="MS PGothic" pitchFamily="34" charset="-128"/>
                </a:endParaRPr>
              </a:p>
            </p:txBody>
          </p:sp>
        </p:grpSp>
        <p:grpSp>
          <p:nvGrpSpPr>
            <p:cNvPr id="12" name="Group 6"/>
            <p:cNvGrpSpPr/>
            <p:nvPr/>
          </p:nvGrpSpPr>
          <p:grpSpPr>
            <a:xfrm>
              <a:off x="823913" y="4305300"/>
              <a:ext cx="3992562" cy="746125"/>
              <a:chOff x="823913" y="4305300"/>
              <a:chExt cx="3992562" cy="746125"/>
            </a:xfrm>
          </p:grpSpPr>
          <p:sp>
            <p:nvSpPr>
              <p:cNvPr id="35" name="Pentagon 34"/>
              <p:cNvSpPr/>
              <p:nvPr/>
            </p:nvSpPr>
            <p:spPr bwMode="auto">
              <a:xfrm>
                <a:off x="823913" y="4305300"/>
                <a:ext cx="3992562" cy="746125"/>
              </a:xfrm>
              <a:prstGeom prst="homePlate">
                <a:avLst>
                  <a:gd name="adj" fmla="val 32107"/>
                </a:avLst>
              </a:prstGeom>
              <a:solidFill>
                <a:schemeClr val="accent3">
                  <a:lumMod val="75000"/>
                  <a:alpha val="13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22" name="Pentagon 21"/>
              <p:cNvSpPr/>
              <p:nvPr/>
            </p:nvSpPr>
            <p:spPr bwMode="auto">
              <a:xfrm>
                <a:off x="884238" y="4360863"/>
                <a:ext cx="3852862" cy="636587"/>
              </a:xfrm>
              <a:prstGeom prst="homePlate">
                <a:avLst>
                  <a:gd name="adj" fmla="val 32107"/>
                </a:avLst>
              </a:prstGeom>
              <a:solidFill>
                <a:schemeClr val="accent3">
                  <a:lumMod val="75000"/>
                </a:schemeClr>
              </a:solidFill>
              <a:ln w="3175" cap="flat" cmpd="sng" algn="ctr">
                <a:noFill/>
                <a:prstDash val="solid"/>
                <a:round/>
                <a:headEnd type="none" w="med" len="med"/>
                <a:tailEnd type="none" w="med" len="med"/>
              </a:ln>
              <a:effectLst>
                <a:outerShdw blurRad="63500" dist="25400" dir="2700000" algn="tl" rotWithShape="0">
                  <a:srgbClr val="000000">
                    <a:alpha val="11000"/>
                  </a:srgbClr>
                </a:outerShdw>
              </a:effectLst>
            </p:spPr>
            <p:txBody>
              <a:bodyPr anchor="ctr">
                <a:prstTxWarp prst="textNoShape">
                  <a:avLst/>
                </a:prstTxWarp>
              </a:bodyPr>
              <a:lstStyle/>
              <a:p>
                <a:pPr algn="ctr">
                  <a:defRPr/>
                </a:pPr>
                <a:endParaRPr lang="en-US" sz="7200" b="1" dirty="0">
                  <a:solidFill>
                    <a:srgbClr val="FFFFFF"/>
                  </a:solidFill>
                  <a:latin typeface="Arial" pitchFamily="124" charset="0"/>
                  <a:ea typeface="MS PGothic" pitchFamily="34" charset="-128"/>
                </a:endParaRPr>
              </a:p>
            </p:txBody>
          </p:sp>
          <p:sp>
            <p:nvSpPr>
              <p:cNvPr id="15" name="TextBox 14"/>
              <p:cNvSpPr txBox="1"/>
              <p:nvPr/>
            </p:nvSpPr>
            <p:spPr>
              <a:xfrm>
                <a:off x="855663" y="4467225"/>
                <a:ext cx="3482975" cy="427038"/>
              </a:xfrm>
              <a:prstGeom prst="rect">
                <a:avLst/>
              </a:prstGeom>
              <a:noFill/>
            </p:spPr>
            <p:txBody>
              <a:bodyPr>
                <a:spAutoFit/>
              </a:bodyPr>
              <a:lstStyle/>
              <a:p>
                <a:pPr algn="ctr">
                  <a:defRPr/>
                </a:pPr>
                <a:r>
                  <a:rPr lang="en-US" sz="2200" dirty="0">
                    <a:solidFill>
                      <a:srgbClr val="FFFFFF"/>
                    </a:solidFill>
                    <a:latin typeface="Arial" charset="0"/>
                    <a:ea typeface="MS PGothic" pitchFamily="34" charset="-128"/>
                  </a:rPr>
                  <a:t>    Torrent Suit</a:t>
                </a:r>
                <a:r>
                  <a:rPr lang="en-US" sz="2200" spc="-300" dirty="0">
                    <a:solidFill>
                      <a:srgbClr val="FFFFFF"/>
                    </a:solidFill>
                    <a:latin typeface="Arial" charset="0"/>
                    <a:ea typeface="MS PGothic" pitchFamily="34" charset="-128"/>
                  </a:rPr>
                  <a:t>e</a:t>
                </a:r>
                <a:r>
                  <a:rPr lang="en-US" sz="2200" spc="-300" baseline="30000" dirty="0">
                    <a:solidFill>
                      <a:srgbClr val="FFFFFF"/>
                    </a:solidFill>
                    <a:latin typeface="Arial" charset="0"/>
                    <a:ea typeface="MS PGothic" pitchFamily="34" charset="-128"/>
                  </a:rPr>
                  <a:t>™</a:t>
                </a:r>
                <a:r>
                  <a:rPr lang="en-US" sz="2200" dirty="0">
                    <a:solidFill>
                      <a:srgbClr val="FFFFFF"/>
                    </a:solidFill>
                    <a:latin typeface="Arial" charset="0"/>
                    <a:ea typeface="MS PGothic" pitchFamily="34" charset="-128"/>
                  </a:rPr>
                  <a:t> Software</a:t>
                </a:r>
              </a:p>
            </p:txBody>
          </p:sp>
        </p:grpSp>
        <p:pic>
          <p:nvPicPr>
            <p:cNvPr id="62485" name="Picture 42" descr="Torrent-Software-Screenshot-v1.jpg"/>
            <p:cNvPicPr>
              <a:picLocks noChangeAspect="1"/>
            </p:cNvPicPr>
            <p:nvPr/>
          </p:nvPicPr>
          <p:blipFill>
            <a:blip r:embed="rId5"/>
            <a:srcRect l="1401" t="25569" r="978" b="65741"/>
            <a:stretch>
              <a:fillRect/>
            </a:stretch>
          </p:blipFill>
          <p:spPr bwMode="auto">
            <a:xfrm>
              <a:off x="500063" y="2030413"/>
              <a:ext cx="4003675" cy="234950"/>
            </a:xfrm>
            <a:prstGeom prst="rect">
              <a:avLst/>
            </a:prstGeom>
            <a:noFill/>
            <a:ln w="9525">
              <a:noFill/>
              <a:miter lim="800000"/>
              <a:headEnd/>
              <a:tailEnd/>
            </a:ln>
          </p:spPr>
        </p:pic>
      </p:grpSp>
      <p:sp>
        <p:nvSpPr>
          <p:cNvPr id="62486" name="Content Placeholder 2"/>
          <p:cNvSpPr txBox="1">
            <a:spLocks/>
          </p:cNvSpPr>
          <p:nvPr/>
        </p:nvSpPr>
        <p:spPr bwMode="auto">
          <a:xfrm>
            <a:off x="2859576" y="5829300"/>
            <a:ext cx="3424848"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000000"/>
                </a:solidFill>
                <a:latin typeface="DIN Offc Pro" charset="0"/>
              </a:rPr>
              <a:t>Variant discovery in a few clicks</a:t>
            </a:r>
          </a:p>
        </p:txBody>
      </p:sp>
      <p:grpSp>
        <p:nvGrpSpPr>
          <p:cNvPr id="13" name="Group 5"/>
          <p:cNvGrpSpPr/>
          <p:nvPr/>
        </p:nvGrpSpPr>
        <p:grpSpPr>
          <a:xfrm>
            <a:off x="7781925" y="366713"/>
            <a:ext cx="998538" cy="1000125"/>
            <a:chOff x="7781925" y="366713"/>
            <a:chExt cx="998538" cy="1000125"/>
          </a:xfrm>
        </p:grpSpPr>
        <p:grpSp>
          <p:nvGrpSpPr>
            <p:cNvPr id="14" name="Group 46"/>
            <p:cNvGrpSpPr>
              <a:grpSpLocks/>
            </p:cNvGrpSpPr>
            <p:nvPr/>
          </p:nvGrpSpPr>
          <p:grpSpPr bwMode="auto">
            <a:xfrm>
              <a:off x="7781925" y="366713"/>
              <a:ext cx="998538" cy="1000125"/>
              <a:chOff x="726558" y="1680882"/>
              <a:chExt cx="920562" cy="920558"/>
            </a:xfrm>
          </p:grpSpPr>
          <p:sp>
            <p:nvSpPr>
              <p:cNvPr id="3" name="Oval 47"/>
              <p:cNvSpPr/>
              <p:nvPr/>
            </p:nvSpPr>
            <p:spPr bwMode="auto">
              <a:xfrm>
                <a:off x="726558" y="1680882"/>
                <a:ext cx="920562" cy="920558"/>
              </a:xfrm>
              <a:prstGeom prst="ellipse">
                <a:avLst/>
              </a:prstGeom>
              <a:solidFill>
                <a:schemeClr val="accent3">
                  <a:alpha val="55000"/>
                </a:schemeClr>
              </a:solidFill>
              <a:ln w="3175" cap="flat" cmpd="sng" algn="ctr">
                <a:noFill/>
                <a:prstDash val="solid"/>
                <a:round/>
                <a:headEnd type="none" w="med" len="med"/>
                <a:tailEnd type="none" w="med" len="med"/>
              </a:ln>
              <a:effectLst>
                <a:outerShdw blurRad="63500" dist="25400" dir="3300000" algn="tl" rotWithShape="0">
                  <a:prstClr val="black">
                    <a:alpha val="35000"/>
                  </a:prstClr>
                </a:outerShdw>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sp>
            <p:nvSpPr>
              <p:cNvPr id="49" name="Oval 48"/>
              <p:cNvSpPr/>
              <p:nvPr/>
            </p:nvSpPr>
            <p:spPr bwMode="auto">
              <a:xfrm>
                <a:off x="776318" y="1723256"/>
                <a:ext cx="829823" cy="829963"/>
              </a:xfrm>
              <a:prstGeom prst="ellipse">
                <a:avLst/>
              </a:prstGeom>
              <a:solidFill>
                <a:schemeClr val="bg1"/>
              </a:solidFill>
              <a:ln w="3175" cap="flat" cmpd="sng" algn="ctr">
                <a:solidFill>
                  <a:schemeClr val="tx2">
                    <a:lumMod val="20000"/>
                    <a:lumOff val="80000"/>
                  </a:schemeClr>
                </a:solidFill>
                <a:prstDash val="solid"/>
                <a:round/>
                <a:headEnd type="none" w="med" len="med"/>
                <a:tailEnd type="none" w="med" len="med"/>
              </a:ln>
              <a:effectLst/>
            </p:spPr>
            <p:txBody>
              <a:bodyPr tIns="731520">
                <a:prstTxWarp prst="textNoShape">
                  <a:avLst/>
                </a:prstTxWarp>
              </a:bodyPr>
              <a:lstStyle/>
              <a:p>
                <a:pPr algn="ctr">
                  <a:lnSpc>
                    <a:spcPts val="1680"/>
                  </a:lnSpc>
                  <a:spcBef>
                    <a:spcPts val="1200"/>
                  </a:spcBef>
                  <a:defRPr/>
                </a:pPr>
                <a:endParaRPr lang="en-US" sz="1400" dirty="0">
                  <a:solidFill>
                    <a:srgbClr val="000000"/>
                  </a:solidFill>
                  <a:latin typeface="Arial" pitchFamily="124" charset="0"/>
                  <a:ea typeface="MS PGothic" pitchFamily="34" charset="-128"/>
                </a:endParaRPr>
              </a:p>
            </p:txBody>
          </p:sp>
        </p:grpSp>
        <p:pic>
          <p:nvPicPr>
            <p:cNvPr id="5" name="Picture 4"/>
            <p:cNvPicPr>
              <a:picLocks noChangeAspect="1"/>
            </p:cNvPicPr>
            <p:nvPr/>
          </p:nvPicPr>
          <p:blipFill>
            <a:blip r:embed="rId6"/>
            <a:stretch>
              <a:fillRect/>
            </a:stretch>
          </p:blipFill>
          <p:spPr>
            <a:xfrm>
              <a:off x="7899400" y="673100"/>
              <a:ext cx="749300" cy="426073"/>
            </a:xfrm>
            <a:prstGeom prst="rect">
              <a:avLst/>
            </a:prstGeom>
          </p:spPr>
        </p:pic>
      </p:grpSp>
    </p:spTree>
    <p:extLst>
      <p:ext uri="{BB962C8B-B14F-4D97-AF65-F5344CB8AC3E}">
        <p14:creationId xmlns:p14="http://schemas.microsoft.com/office/powerpoint/2010/main" val="137752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362607" y="4558301"/>
            <a:ext cx="8449151" cy="1952857"/>
          </a:xfrm>
          <a:prstGeom prst="rect">
            <a:avLst/>
          </a:prstGeom>
          <a:noFill/>
          <a:ln w="9525">
            <a:noFill/>
            <a:miter lim="800000"/>
            <a:headEnd/>
            <a:tailEnd/>
          </a:ln>
        </p:spPr>
        <p:txBody>
          <a:bodyPr vert="horz" wrap="square" lIns="0" tIns="0" rIns="182880" bIns="0" numCol="1" anchor="t" anchorCtr="0" compatLnSpc="1">
            <a:prstTxWarp prst="textNoShape">
              <a:avLst/>
            </a:prstTxWarp>
          </a:bodyPr>
          <a:lstStyle>
            <a:lvl1pPr marL="282575" indent="-282575" eaLnBrk="1" hangingPunct="1">
              <a:spcBef>
                <a:spcPts val="0"/>
              </a:spcBef>
              <a:spcAft>
                <a:spcPts val="600"/>
              </a:spcAft>
              <a:buClr>
                <a:srgbClr val="220C5E"/>
              </a:buClr>
              <a:buFont typeface="Wingdings" charset="2"/>
              <a:buChar char="§"/>
              <a:tabLst>
                <a:tab pos="2916238" algn="l"/>
              </a:tabLst>
              <a:defRPr sz="1800" b="0" spc="0">
                <a:solidFill>
                  <a:srgbClr val="46474A"/>
                </a:solidFill>
                <a:latin typeface="Arial"/>
                <a:ea typeface="MS PGothic"/>
                <a:cs typeface="Arial"/>
              </a:defRPr>
            </a:lvl1pPr>
            <a:lvl2pPr marL="600075" indent="-274320" eaLnBrk="1" hangingPunct="1">
              <a:spcBef>
                <a:spcPts val="0"/>
              </a:spcBef>
              <a:spcAft>
                <a:spcPts val="600"/>
              </a:spcAft>
              <a:buClr>
                <a:srgbClr val="220C5E"/>
              </a:buClr>
              <a:buSzPct val="80000"/>
              <a:buFont typeface="Arial" charset="0"/>
              <a:buChar char="−"/>
              <a:tabLst>
                <a:tab pos="2916238" algn="l"/>
              </a:tabLst>
              <a:defRPr sz="2000" b="0" spc="0">
                <a:solidFill>
                  <a:schemeClr val="tx2">
                    <a:lumMod val="75000"/>
                  </a:schemeClr>
                </a:solidFill>
                <a:latin typeface="Arial"/>
                <a:ea typeface="MS PGothic"/>
                <a:cs typeface="Arial"/>
              </a:defRPr>
            </a:lvl2pPr>
            <a:lvl3pPr marL="1201738" indent="-274320" eaLnBrk="1" hangingPunct="1">
              <a:spcBef>
                <a:spcPts val="0"/>
              </a:spcBef>
              <a:spcAft>
                <a:spcPts val="600"/>
              </a:spcAft>
              <a:buClr>
                <a:srgbClr val="220C5E"/>
              </a:buClr>
              <a:buFont typeface="Arial" charset="0"/>
              <a:buChar char="&gt;"/>
              <a:tabLst>
                <a:tab pos="2916238" algn="l"/>
              </a:tabLst>
              <a:defRPr sz="1800" b="0" spc="0">
                <a:solidFill>
                  <a:schemeClr val="tx2">
                    <a:lumMod val="75000"/>
                  </a:schemeClr>
                </a:solidFill>
                <a:latin typeface="Arial"/>
                <a:ea typeface="MS PGothic"/>
                <a:cs typeface="Arial"/>
              </a:defRPr>
            </a:lvl3pPr>
            <a:lvl4pPr marL="1757363" indent="-274320" eaLnBrk="1" hangingPunct="1">
              <a:spcBef>
                <a:spcPts val="0"/>
              </a:spcBef>
              <a:spcAft>
                <a:spcPts val="600"/>
              </a:spcAft>
              <a:buClr>
                <a:srgbClr val="220C5E"/>
              </a:buClr>
              <a:buFont typeface="Arial" charset="0"/>
              <a:buChar char="−"/>
              <a:tabLst>
                <a:tab pos="2916238" algn="l"/>
              </a:tabLst>
              <a:defRPr sz="1600" b="0" spc="0">
                <a:solidFill>
                  <a:schemeClr val="tx2">
                    <a:lumMod val="75000"/>
                  </a:schemeClr>
                </a:solidFill>
                <a:latin typeface="Arial"/>
                <a:ea typeface="MS PGothic"/>
                <a:cs typeface="Arial"/>
              </a:defRPr>
            </a:lvl4pPr>
            <a:lvl5pPr marL="2219325" indent="-274320" eaLnBrk="1" hangingPunct="1">
              <a:spcBef>
                <a:spcPts val="0"/>
              </a:spcBef>
              <a:spcAft>
                <a:spcPts val="600"/>
              </a:spcAft>
              <a:buClr>
                <a:srgbClr val="220C5E"/>
              </a:buClr>
              <a:buFont typeface="Arial" charset="0"/>
              <a:buChar char="&gt;"/>
              <a:tabLst>
                <a:tab pos="2916238" algn="l"/>
              </a:tabLst>
              <a:defRPr sz="1400" b="0" spc="0">
                <a:solidFill>
                  <a:schemeClr val="tx2">
                    <a:lumMod val="75000"/>
                  </a:schemeClr>
                </a:solidFill>
                <a:latin typeface="Arial"/>
                <a:ea typeface="MS PGothic"/>
                <a:cs typeface="Arial"/>
              </a:defRPr>
            </a:lvl5pPr>
            <a:lvl6pPr marL="26765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6pPr>
            <a:lvl7pPr marL="31337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7pPr>
            <a:lvl8pPr marL="35909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8pPr>
            <a:lvl9pPr marL="4048125" indent="-282575" fontAlgn="base">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9pPr>
          </a:lstStyle>
          <a:p>
            <a:r>
              <a:rPr lang="en-US" dirty="0"/>
              <a:t>Direct integration with the sequencer</a:t>
            </a:r>
          </a:p>
          <a:p>
            <a:r>
              <a:rPr lang="en-US" dirty="0"/>
              <a:t>Automated analysis from data generation to annotated </a:t>
            </a:r>
            <a:r>
              <a:rPr lang="en-US" dirty="0" smtClean="0"/>
              <a:t>variants &amp; interpretation</a:t>
            </a:r>
            <a:endParaRPr lang="en-US" dirty="0"/>
          </a:p>
          <a:p>
            <a:r>
              <a:rPr lang="en-US" dirty="0"/>
              <a:t>Two solutions, local and </a:t>
            </a:r>
            <a:r>
              <a:rPr lang="en-US" dirty="0" smtClean="0"/>
              <a:t>cloud optimized </a:t>
            </a:r>
            <a:r>
              <a:rPr lang="en-US" dirty="0"/>
              <a:t>to fit your </a:t>
            </a:r>
            <a:r>
              <a:rPr lang="en-US" dirty="0" smtClean="0"/>
              <a:t>needs</a:t>
            </a:r>
          </a:p>
          <a:p>
            <a:r>
              <a:rPr lang="en-US" dirty="0"/>
              <a:t>Automatically connects you with </a:t>
            </a:r>
            <a:r>
              <a:rPr lang="en-US" dirty="0" err="1"/>
              <a:t>TaqMan</a:t>
            </a:r>
            <a:r>
              <a:rPr lang="en-US" dirty="0"/>
              <a:t>® Assays and Primer Designs for Sanger Sequencing </a:t>
            </a:r>
            <a:r>
              <a:rPr lang="en-US" dirty="0" smtClean="0"/>
              <a:t>variant validation</a:t>
            </a:r>
            <a:endParaRPr lang="en-US" dirty="0"/>
          </a:p>
          <a:p>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803" y="1557103"/>
            <a:ext cx="7057058" cy="2869769"/>
          </a:xfrm>
          <a:prstGeom prst="rect">
            <a:avLst/>
          </a:prstGeom>
        </p:spPr>
      </p:pic>
      <p:sp>
        <p:nvSpPr>
          <p:cNvPr id="6" name="TextBox 5"/>
          <p:cNvSpPr txBox="1"/>
          <p:nvPr/>
        </p:nvSpPr>
        <p:spPr>
          <a:xfrm>
            <a:off x="212974" y="776825"/>
            <a:ext cx="8774717" cy="400110"/>
          </a:xfrm>
          <a:prstGeom prst="rect">
            <a:avLst/>
          </a:prstGeom>
          <a:noFill/>
        </p:spPr>
        <p:txBody>
          <a:bodyPr wrap="square" rtlCol="0">
            <a:spAutoFit/>
          </a:bodyPr>
          <a:lstStyle/>
          <a:p>
            <a:r>
              <a:rPr lang="en-US" sz="2000" i="1" dirty="0" smtClean="0">
                <a:solidFill>
                  <a:srgbClr val="1A2155"/>
                </a:solidFill>
              </a:rPr>
              <a:t>Simple push-button informatics enables any lab to do next-gen sequencing</a:t>
            </a:r>
            <a:endParaRPr lang="en-US" sz="2000" i="1" dirty="0">
              <a:solidFill>
                <a:srgbClr val="1A2155"/>
              </a:solidFill>
            </a:endParaRPr>
          </a:p>
        </p:txBody>
      </p:sp>
      <p:sp>
        <p:nvSpPr>
          <p:cNvPr id="3" name="Title 2"/>
          <p:cNvSpPr>
            <a:spLocks noGrp="1"/>
          </p:cNvSpPr>
          <p:nvPr>
            <p:ph type="title"/>
          </p:nvPr>
        </p:nvSpPr>
        <p:spPr/>
        <p:txBody>
          <a:bodyPr/>
          <a:lstStyle/>
          <a:p>
            <a:r>
              <a:rPr lang="en-US" dirty="0" smtClean="0">
                <a:latin typeface="Arial" pitchFamily="34" charset="0"/>
                <a:cs typeface="Arial" pitchFamily="34" charset="0"/>
              </a:rPr>
              <a:t>Ion Reporter™ Software</a:t>
            </a:r>
            <a:endParaRPr lang="en-US" dirty="0">
              <a:latin typeface="Arial" pitchFamily="34" charset="0"/>
              <a:cs typeface="Arial" pitchFamily="34" charset="0"/>
            </a:endParaRPr>
          </a:p>
        </p:txBody>
      </p:sp>
    </p:spTree>
    <p:extLst>
      <p:ext uri="{BB962C8B-B14F-4D97-AF65-F5344CB8AC3E}">
        <p14:creationId xmlns:p14="http://schemas.microsoft.com/office/powerpoint/2010/main" val="3289863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Title 16"/>
          <p:cNvSpPr>
            <a:spLocks noGrp="1"/>
          </p:cNvSpPr>
          <p:nvPr>
            <p:ph type="title" idx="4294967295"/>
          </p:nvPr>
        </p:nvSpPr>
        <p:spPr>
          <a:xfrm>
            <a:off x="1" y="0"/>
            <a:ext cx="9143999" cy="646386"/>
          </a:xfrm>
        </p:spPr>
        <p:txBody>
          <a:bodyPr/>
          <a:lstStyle/>
          <a:p>
            <a:r>
              <a:rPr lang="en-US" dirty="0" smtClean="0"/>
              <a:t>Ion Library Protocols</a:t>
            </a:r>
          </a:p>
        </p:txBody>
      </p:sp>
      <p:cxnSp>
        <p:nvCxnSpPr>
          <p:cNvPr id="22" name="Straight Arrow Connector 21"/>
          <p:cNvCxnSpPr/>
          <p:nvPr/>
        </p:nvCxnSpPr>
        <p:spPr>
          <a:xfrm flipV="1">
            <a:off x="4219575" y="3773347"/>
            <a:ext cx="1000607" cy="13190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7" t="9821" r="63405" b="53397"/>
          <a:stretch/>
        </p:blipFill>
        <p:spPr bwMode="auto">
          <a:xfrm>
            <a:off x="40059" y="1082694"/>
            <a:ext cx="5582254" cy="3209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6841" y="4792719"/>
            <a:ext cx="7866993" cy="830997"/>
          </a:xfrm>
          <a:prstGeom prst="rect">
            <a:avLst/>
          </a:prstGeom>
        </p:spPr>
        <p:txBody>
          <a:bodyPr wrap="square">
            <a:spAutoFit/>
          </a:bodyPr>
          <a:lstStyle/>
          <a:p>
            <a:r>
              <a:rPr lang="en-US" dirty="0">
                <a:hlinkClick r:id="rId4"/>
              </a:rPr>
              <a:t>https://</a:t>
            </a:r>
            <a:r>
              <a:rPr lang="en-US" dirty="0" smtClean="0">
                <a:hlinkClick r:id="rId4"/>
              </a:rPr>
              <a:t>ioncommunity.thermofisher.com/docs/DOC-9697</a:t>
            </a:r>
            <a:endParaRPr lang="en-US" dirty="0" smtClean="0"/>
          </a:p>
          <a:p>
            <a:endParaRPr lang="en-US" dirty="0"/>
          </a:p>
        </p:txBody>
      </p:sp>
    </p:spTree>
    <p:extLst>
      <p:ext uri="{BB962C8B-B14F-4D97-AF65-F5344CB8AC3E}">
        <p14:creationId xmlns:p14="http://schemas.microsoft.com/office/powerpoint/2010/main" val="415353123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RNA Sequencing:</a:t>
            </a:r>
            <a:r>
              <a:rPr lang="en-US" dirty="0" smtClean="0"/>
              <a:t/>
            </a:r>
            <a:br>
              <a:rPr lang="en-US" dirty="0" smtClean="0"/>
            </a:br>
            <a:r>
              <a:rPr lang="en-US" dirty="0" smtClean="0"/>
              <a:t>Ampliseq RNA, Ampliseq </a:t>
            </a:r>
            <a:r>
              <a:rPr lang="en-US" dirty="0" err="1" smtClean="0"/>
              <a:t>Transcriptome</a:t>
            </a:r>
            <a:r>
              <a:rPr lang="en-US" dirty="0"/>
              <a:t/>
            </a:r>
            <a:br>
              <a:rPr lang="en-US" dirty="0"/>
            </a:br>
            <a:r>
              <a:rPr lang="en-US" dirty="0" smtClean="0"/>
              <a:t>Ion Total </a:t>
            </a:r>
            <a:r>
              <a:rPr lang="en-US" dirty="0" err="1" smtClean="0"/>
              <a:t>RNAseq</a:t>
            </a:r>
            <a:r>
              <a:rPr lang="en-US" dirty="0" smtClean="0"/>
              <a:t> for WT &amp; </a:t>
            </a:r>
            <a:r>
              <a:rPr lang="en-US" dirty="0" err="1" smtClean="0"/>
              <a:t>smRNA</a:t>
            </a:r>
            <a:endParaRPr lang="en-US" dirty="0"/>
          </a:p>
        </p:txBody>
      </p:sp>
    </p:spTree>
    <p:extLst>
      <p:ext uri="{BB962C8B-B14F-4D97-AF65-F5344CB8AC3E}">
        <p14:creationId xmlns:p14="http://schemas.microsoft.com/office/powerpoint/2010/main" val="246868121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7312341"/>
              </p:ext>
            </p:extLst>
          </p:nvPr>
        </p:nvGraphicFramePr>
        <p:xfrm>
          <a:off x="121298" y="1096963"/>
          <a:ext cx="8929396" cy="4808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a:bodyPr>
          <a:lstStyle/>
          <a:p>
            <a:r>
              <a:rPr lang="en-US" dirty="0"/>
              <a:t>The Most Comprehensive Portfolio For RNA </a:t>
            </a:r>
            <a:r>
              <a:rPr lang="en-US" dirty="0" smtClean="0"/>
              <a:t>Applications</a:t>
            </a:r>
            <a:endParaRPr lang="en-US" dirty="0"/>
          </a:p>
        </p:txBody>
      </p:sp>
      <p:sp>
        <p:nvSpPr>
          <p:cNvPr id="5" name="TextBox 4"/>
          <p:cNvSpPr txBox="1"/>
          <p:nvPr/>
        </p:nvSpPr>
        <p:spPr>
          <a:xfrm>
            <a:off x="955965" y="5295738"/>
            <a:ext cx="7273636" cy="400110"/>
          </a:xfrm>
          <a:prstGeom prst="rect">
            <a:avLst/>
          </a:prstGeom>
          <a:noFill/>
        </p:spPr>
        <p:txBody>
          <a:bodyPr wrap="square" rtlCol="0">
            <a:spAutoFit/>
          </a:bodyPr>
          <a:lstStyle/>
          <a:p>
            <a:pPr algn="ctr"/>
            <a:r>
              <a:rPr lang="en-US" sz="2000" dirty="0" smtClean="0"/>
              <a:t>Number and breadth of expression targets surveyed</a:t>
            </a:r>
            <a:endParaRPr lang="en-US" sz="2000" dirty="0"/>
          </a:p>
        </p:txBody>
      </p:sp>
      <p:sp>
        <p:nvSpPr>
          <p:cNvPr id="6" name="Rectangle 5"/>
          <p:cNvSpPr/>
          <p:nvPr/>
        </p:nvSpPr>
        <p:spPr>
          <a:xfrm>
            <a:off x="365125" y="585988"/>
            <a:ext cx="8413750" cy="461665"/>
          </a:xfrm>
          <a:prstGeom prst="rect">
            <a:avLst/>
          </a:prstGeom>
        </p:spPr>
        <p:txBody>
          <a:bodyPr wrap="square">
            <a:spAutoFit/>
          </a:bodyPr>
          <a:lstStyle/>
          <a:p>
            <a:pPr algn="ctr"/>
            <a:r>
              <a:rPr lang="en-US" i="1" dirty="0"/>
              <a:t>From single gene quantification to discovery</a:t>
            </a:r>
          </a:p>
        </p:txBody>
      </p:sp>
      <p:pic>
        <p:nvPicPr>
          <p:cNvPr id="7" name="Picture 6" descr="s5-smooth-light-transparent-no-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1860" y="1414600"/>
            <a:ext cx="2028826" cy="1521619"/>
          </a:xfrm>
          <a:prstGeom prst="rect">
            <a:avLst/>
          </a:prstGeom>
        </p:spPr>
      </p:pic>
      <p:pic>
        <p:nvPicPr>
          <p:cNvPr id="8" name="Picture 7" descr="s5-smooth-light-transparent-no-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2107" y="1438400"/>
            <a:ext cx="2028826" cy="1521619"/>
          </a:xfrm>
          <a:prstGeom prst="rect">
            <a:avLst/>
          </a:prstGeom>
        </p:spPr>
      </p:pic>
    </p:spTree>
    <p:extLst>
      <p:ext uri="{BB962C8B-B14F-4D97-AF65-F5344CB8AC3E}">
        <p14:creationId xmlns:p14="http://schemas.microsoft.com/office/powerpoint/2010/main" val="20849530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Ampliseq</a:t>
            </a:r>
            <a:r>
              <a:rPr lang="en-US" sz="3600" baseline="30000" dirty="0" err="1" smtClean="0"/>
              <a:t>TM</a:t>
            </a:r>
            <a:r>
              <a:rPr lang="en-US" sz="3600" dirty="0" smtClean="0"/>
              <a:t> RNA</a:t>
            </a:r>
            <a:endParaRPr lang="en-US" dirty="0"/>
          </a:p>
        </p:txBody>
      </p:sp>
    </p:spTree>
    <p:extLst>
      <p:ext uri="{BB962C8B-B14F-4D97-AF65-F5344CB8AC3E}">
        <p14:creationId xmlns:p14="http://schemas.microsoft.com/office/powerpoint/2010/main" val="46321079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Isosceles Triangle 30"/>
          <p:cNvSpPr/>
          <p:nvPr/>
        </p:nvSpPr>
        <p:spPr bwMode="auto">
          <a:xfrm rot="8904696" flipV="1">
            <a:off x="5854463" y="2513882"/>
            <a:ext cx="485770" cy="1428949"/>
          </a:xfrm>
          <a:prstGeom prst="triangle">
            <a:avLst>
              <a:gd name="adj" fmla="val 47431"/>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5" name="Hexagon 74"/>
          <p:cNvSpPr/>
          <p:nvPr/>
        </p:nvSpPr>
        <p:spPr bwMode="auto">
          <a:xfrm>
            <a:off x="5865160" y="3669355"/>
            <a:ext cx="1300820" cy="1121394"/>
          </a:xfrm>
          <a:prstGeom prst="hexagon">
            <a:avLst/>
          </a:prstGeom>
          <a:solidFill>
            <a:srgbClr val="94408B">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7" name="Hexagon 66"/>
          <p:cNvSpPr/>
          <p:nvPr/>
        </p:nvSpPr>
        <p:spPr bwMode="auto">
          <a:xfrm>
            <a:off x="5922621" y="3726739"/>
            <a:ext cx="1163319" cy="1002861"/>
          </a:xfrm>
          <a:prstGeom prst="hexagon">
            <a:avLst/>
          </a:prstGeom>
          <a:solidFill>
            <a:srgbClr val="94408B"/>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6" name="Rounded Rectangle 25"/>
          <p:cNvSpPr>
            <a:spLocks noChangeAspect="1"/>
          </p:cNvSpPr>
          <p:nvPr/>
        </p:nvSpPr>
        <p:spPr bwMode="auto">
          <a:xfrm>
            <a:off x="5986628" y="3959972"/>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Infectious</a:t>
            </a:r>
          </a:p>
          <a:p>
            <a:pPr algn="ctr"/>
            <a:r>
              <a:rPr lang="en-US" sz="1200" dirty="0" smtClean="0">
                <a:solidFill>
                  <a:schemeClr val="bg1"/>
                </a:solidFill>
                <a:latin typeface="Arial" pitchFamily="124" charset="0"/>
              </a:rPr>
              <a:t>Disease</a:t>
            </a:r>
          </a:p>
          <a:p>
            <a:pPr algn="ctr"/>
            <a:r>
              <a:rPr lang="en-US" sz="1200" dirty="0" smtClean="0">
                <a:solidFill>
                  <a:schemeClr val="bg1"/>
                </a:solidFill>
                <a:latin typeface="Arial" pitchFamily="124" charset="0"/>
              </a:rPr>
              <a:t>Research</a:t>
            </a:r>
          </a:p>
          <a:p>
            <a:pPr algn="ctr"/>
            <a:r>
              <a:rPr lang="en-US" sz="1200" dirty="0" smtClean="0">
                <a:solidFill>
                  <a:schemeClr val="bg1"/>
                </a:solidFill>
                <a:latin typeface="Arial" pitchFamily="124" charset="0"/>
              </a:rPr>
              <a:t>Panels </a:t>
            </a:r>
            <a:endParaRPr lang="en-US" sz="1200" dirty="0">
              <a:solidFill>
                <a:schemeClr val="bg1"/>
              </a:solidFill>
              <a:latin typeface="Arial" pitchFamily="124" charset="0"/>
            </a:endParaRPr>
          </a:p>
        </p:txBody>
      </p:sp>
      <p:sp>
        <p:nvSpPr>
          <p:cNvPr id="30" name="Isosceles Triangle 29"/>
          <p:cNvSpPr/>
          <p:nvPr/>
        </p:nvSpPr>
        <p:spPr bwMode="auto">
          <a:xfrm rot="9988778" flipV="1">
            <a:off x="4885203" y="2509839"/>
            <a:ext cx="485770" cy="1280098"/>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6" name="Hexagon 75"/>
          <p:cNvSpPr/>
          <p:nvPr/>
        </p:nvSpPr>
        <p:spPr bwMode="auto">
          <a:xfrm>
            <a:off x="4640880" y="3356088"/>
            <a:ext cx="1300820" cy="1121394"/>
          </a:xfrm>
          <a:prstGeom prst="hexagon">
            <a:avLst/>
          </a:prstGeom>
          <a:solidFill>
            <a:srgbClr val="EF82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8" name="Hexagon 67"/>
          <p:cNvSpPr/>
          <p:nvPr/>
        </p:nvSpPr>
        <p:spPr bwMode="auto">
          <a:xfrm>
            <a:off x="4703765" y="3434738"/>
            <a:ext cx="1163319" cy="1002861"/>
          </a:xfrm>
          <a:prstGeom prst="hexagon">
            <a:avLst/>
          </a:prstGeom>
          <a:solidFill>
            <a:srgbClr val="EF8200"/>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9" name="Rounded Rectangle 28"/>
          <p:cNvSpPr>
            <a:spLocks noChangeAspect="1"/>
          </p:cNvSpPr>
          <p:nvPr/>
        </p:nvSpPr>
        <p:spPr bwMode="auto">
          <a:xfrm>
            <a:off x="4791868" y="3636523"/>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Gene </a:t>
            </a:r>
          </a:p>
          <a:p>
            <a:pPr algn="ctr"/>
            <a:r>
              <a:rPr lang="en-US" sz="1200" dirty="0" smtClean="0">
                <a:solidFill>
                  <a:schemeClr val="bg1"/>
                </a:solidFill>
                <a:latin typeface="Arial" pitchFamily="124" charset="0"/>
              </a:rPr>
              <a:t>Fusions</a:t>
            </a:r>
          </a:p>
        </p:txBody>
      </p:sp>
      <p:sp>
        <p:nvSpPr>
          <p:cNvPr id="45" name="Isosceles Triangle 44"/>
          <p:cNvSpPr/>
          <p:nvPr/>
        </p:nvSpPr>
        <p:spPr bwMode="auto">
          <a:xfrm rot="11150943" flipV="1">
            <a:off x="3877876" y="2523032"/>
            <a:ext cx="485770" cy="1363833"/>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7" name="Hexagon 76"/>
          <p:cNvSpPr/>
          <p:nvPr/>
        </p:nvSpPr>
        <p:spPr bwMode="auto">
          <a:xfrm>
            <a:off x="3416600" y="3669355"/>
            <a:ext cx="1300820" cy="1121394"/>
          </a:xfrm>
          <a:prstGeom prst="hexagon">
            <a:avLst/>
          </a:prstGeom>
          <a:solidFill>
            <a:srgbClr val="B5BF00">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69" name="Hexagon 68"/>
          <p:cNvSpPr/>
          <p:nvPr/>
        </p:nvSpPr>
        <p:spPr bwMode="auto">
          <a:xfrm>
            <a:off x="3479485" y="3748005"/>
            <a:ext cx="1163319" cy="1002861"/>
          </a:xfrm>
          <a:prstGeom prst="hexagon">
            <a:avLst/>
          </a:prstGeom>
          <a:solidFill>
            <a:srgbClr val="B5BF00"/>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4" name="Rounded Rectangle 23"/>
          <p:cNvSpPr>
            <a:spLocks noChangeAspect="1"/>
          </p:cNvSpPr>
          <p:nvPr/>
        </p:nvSpPr>
        <p:spPr bwMode="auto">
          <a:xfrm>
            <a:off x="3542471" y="3892236"/>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err="1" smtClean="0">
                <a:solidFill>
                  <a:schemeClr val="bg1"/>
                </a:solidFill>
                <a:latin typeface="Arial" pitchFamily="124" charset="0"/>
              </a:rPr>
              <a:t>Txome</a:t>
            </a:r>
            <a:endParaRPr lang="en-US" sz="1200" dirty="0" smtClean="0">
              <a:solidFill>
                <a:schemeClr val="bg1"/>
              </a:solidFill>
              <a:latin typeface="Arial" pitchFamily="124" charset="0"/>
            </a:endParaRPr>
          </a:p>
          <a:p>
            <a:pPr algn="ctr"/>
            <a:r>
              <a:rPr lang="en-US" sz="1200" dirty="0">
                <a:solidFill>
                  <a:schemeClr val="bg1"/>
                </a:solidFill>
                <a:latin typeface="Arial" pitchFamily="124" charset="0"/>
              </a:rPr>
              <a:t>&amp;</a:t>
            </a:r>
            <a:endParaRPr lang="en-US" sz="1200" dirty="0" smtClean="0">
              <a:solidFill>
                <a:schemeClr val="bg1"/>
              </a:solidFill>
              <a:latin typeface="Arial" pitchFamily="124" charset="0"/>
            </a:endParaRPr>
          </a:p>
          <a:p>
            <a:pPr algn="ctr"/>
            <a:r>
              <a:rPr lang="en-US" sz="1200" dirty="0" smtClean="0">
                <a:solidFill>
                  <a:schemeClr val="bg1"/>
                </a:solidFill>
                <a:latin typeface="Arial" pitchFamily="124" charset="0"/>
              </a:rPr>
              <a:t>RNA Expression</a:t>
            </a:r>
          </a:p>
        </p:txBody>
      </p:sp>
      <p:sp>
        <p:nvSpPr>
          <p:cNvPr id="33" name="Isosceles Triangle 32"/>
          <p:cNvSpPr/>
          <p:nvPr/>
        </p:nvSpPr>
        <p:spPr bwMode="auto">
          <a:xfrm rot="12196138" flipV="1">
            <a:off x="2772627" y="2465102"/>
            <a:ext cx="617118" cy="1469838"/>
          </a:xfrm>
          <a:prstGeom prst="triangle">
            <a:avLst>
              <a:gd name="adj" fmla="val 50736"/>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8" name="Hexagon 77"/>
          <p:cNvSpPr/>
          <p:nvPr/>
        </p:nvSpPr>
        <p:spPr bwMode="auto">
          <a:xfrm>
            <a:off x="2233735" y="3356088"/>
            <a:ext cx="1300820" cy="1121394"/>
          </a:xfrm>
          <a:prstGeom prst="hexagon">
            <a:avLst/>
          </a:prstGeom>
          <a:solidFill>
            <a:srgbClr val="8BB1A7">
              <a:alpha val="1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70" name="Hexagon 69"/>
          <p:cNvSpPr/>
          <p:nvPr/>
        </p:nvSpPr>
        <p:spPr bwMode="auto">
          <a:xfrm>
            <a:off x="2296620" y="3434738"/>
            <a:ext cx="1163319" cy="1002861"/>
          </a:xfrm>
          <a:prstGeom prst="hexagon">
            <a:avLst/>
          </a:prstGeom>
          <a:solidFill>
            <a:srgbClr val="8BB1A7"/>
          </a:solidFill>
          <a:ln w="76200"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17" name="Rounded Rectangle 16"/>
          <p:cNvSpPr>
            <a:spLocks noChangeAspect="1"/>
          </p:cNvSpPr>
          <p:nvPr/>
        </p:nvSpPr>
        <p:spPr bwMode="auto">
          <a:xfrm>
            <a:off x="2349686" y="3643832"/>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Oncology</a:t>
            </a:r>
          </a:p>
          <a:p>
            <a:pPr algn="ctr"/>
            <a:r>
              <a:rPr lang="en-US" sz="1200" dirty="0" smtClean="0">
                <a:solidFill>
                  <a:schemeClr val="bg1"/>
                </a:solidFill>
                <a:latin typeface="Arial" pitchFamily="124" charset="0"/>
              </a:rPr>
              <a:t>Research</a:t>
            </a:r>
          </a:p>
          <a:p>
            <a:pPr algn="ctr"/>
            <a:r>
              <a:rPr lang="en-US" sz="1200" dirty="0" smtClean="0">
                <a:solidFill>
                  <a:schemeClr val="bg1"/>
                </a:solidFill>
                <a:latin typeface="Arial" pitchFamily="124" charset="0"/>
              </a:rPr>
              <a:t>Panels</a:t>
            </a:r>
            <a:endParaRPr lang="en-US" sz="1200" dirty="0">
              <a:solidFill>
                <a:schemeClr val="bg1"/>
              </a:solidFill>
              <a:latin typeface="Arial" pitchFamily="124" charset="0"/>
            </a:endParaRPr>
          </a:p>
        </p:txBody>
      </p:sp>
      <p:sp>
        <p:nvSpPr>
          <p:cNvPr id="34" name="Isosceles Triangle 33"/>
          <p:cNvSpPr/>
          <p:nvPr/>
        </p:nvSpPr>
        <p:spPr bwMode="auto">
          <a:xfrm rot="13082221" flipV="1">
            <a:off x="2049187" y="2148397"/>
            <a:ext cx="485770" cy="1857683"/>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79" name="Hexagon 78"/>
          <p:cNvSpPr/>
          <p:nvPr/>
        </p:nvSpPr>
        <p:spPr bwMode="auto">
          <a:xfrm>
            <a:off x="968040" y="3551098"/>
            <a:ext cx="1300820" cy="1121394"/>
          </a:xfrm>
          <a:prstGeom prst="hexagon">
            <a:avLst/>
          </a:prstGeom>
          <a:solidFill>
            <a:schemeClr val="tx2">
              <a:lumMod val="60000"/>
              <a:lumOff val="40000"/>
              <a:alpha val="1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71" name="Hexagon 70"/>
          <p:cNvSpPr/>
          <p:nvPr/>
        </p:nvSpPr>
        <p:spPr bwMode="auto">
          <a:xfrm>
            <a:off x="1025501" y="3600831"/>
            <a:ext cx="1163319" cy="1002861"/>
          </a:xfrm>
          <a:prstGeom prst="hexagon">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1" name="Rounded Rectangle 20"/>
          <p:cNvSpPr>
            <a:spLocks noChangeAspect="1"/>
          </p:cNvSpPr>
          <p:nvPr/>
        </p:nvSpPr>
        <p:spPr bwMode="auto">
          <a:xfrm>
            <a:off x="1097156" y="3806800"/>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124" charset="0"/>
              </a:rPr>
              <a:t>Inherited</a:t>
            </a:r>
            <a:r>
              <a:rPr kumimoji="0" lang="en-US" sz="1200" b="0" i="0" u="none" strike="noStrike" cap="none" normalizeH="0" dirty="0" smtClean="0">
                <a:ln>
                  <a:noFill/>
                </a:ln>
                <a:solidFill>
                  <a:schemeClr val="bg1"/>
                </a:solidFill>
                <a:effectLst/>
                <a:latin typeface="Arial" pitchFamily="124" charset="0"/>
              </a:rPr>
              <a:t> Disease Research Panels &amp; </a:t>
            </a:r>
            <a:r>
              <a:rPr kumimoji="0" lang="en-US" sz="1200" b="0" i="0" u="none" strike="noStrike" cap="none" normalizeH="0" dirty="0" err="1" smtClean="0">
                <a:ln>
                  <a:noFill/>
                </a:ln>
                <a:solidFill>
                  <a:schemeClr val="bg1"/>
                </a:solidFill>
                <a:effectLst/>
                <a:latin typeface="Arial" pitchFamily="124" charset="0"/>
              </a:rPr>
              <a:t>Exomes</a:t>
            </a:r>
            <a:endParaRPr kumimoji="0" lang="en-US" sz="1200" b="0" i="0" u="none" strike="noStrike" cap="none" normalizeH="0" baseline="0" dirty="0">
              <a:ln>
                <a:noFill/>
              </a:ln>
              <a:solidFill>
                <a:schemeClr val="bg1"/>
              </a:solidFill>
              <a:effectLst/>
              <a:latin typeface="Arial" pitchFamily="124" charset="0"/>
            </a:endParaRPr>
          </a:p>
        </p:txBody>
      </p:sp>
      <p:sp>
        <p:nvSpPr>
          <p:cNvPr id="3" name="Title 2"/>
          <p:cNvSpPr>
            <a:spLocks noGrp="1"/>
          </p:cNvSpPr>
          <p:nvPr>
            <p:ph type="title"/>
          </p:nvPr>
        </p:nvSpPr>
        <p:spPr>
          <a:xfrm>
            <a:off x="1" y="-1"/>
            <a:ext cx="9143999" cy="839263"/>
          </a:xfrm>
        </p:spPr>
        <p:txBody>
          <a:bodyPr/>
          <a:lstStyle/>
          <a:p>
            <a:r>
              <a:rPr lang="en-US" dirty="0" smtClean="0"/>
              <a:t>Ion </a:t>
            </a:r>
            <a:r>
              <a:rPr lang="en-US" dirty="0" err="1" smtClean="0"/>
              <a:t>AmpliSeq</a:t>
            </a:r>
            <a:r>
              <a:rPr lang="en-US" dirty="0" smtClean="0"/>
              <a:t> Technology –</a:t>
            </a:r>
            <a:br>
              <a:rPr lang="en-US" dirty="0" smtClean="0"/>
            </a:br>
            <a:r>
              <a:rPr lang="en-US" dirty="0" smtClean="0"/>
              <a:t>A single workflow for many applications</a:t>
            </a:r>
            <a:endParaRPr lang="en-US" dirty="0"/>
          </a:p>
        </p:txBody>
      </p:sp>
      <p:sp>
        <p:nvSpPr>
          <p:cNvPr id="32" name="Isosceles Triangle 31"/>
          <p:cNvSpPr/>
          <p:nvPr/>
        </p:nvSpPr>
        <p:spPr bwMode="auto">
          <a:xfrm rot="8071364" flipV="1">
            <a:off x="6489872" y="2288671"/>
            <a:ext cx="485770" cy="1709269"/>
          </a:xfrm>
          <a:prstGeom prst="triangle">
            <a:avLst>
              <a:gd name="adj" fmla="val 47763"/>
            </a:avLst>
          </a:prstGeom>
          <a:solidFill>
            <a:schemeClr val="bg2">
              <a:lumMod val="40000"/>
              <a:lumOff val="60000"/>
              <a:alpha val="7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18" name="Group 17"/>
          <p:cNvGrpSpPr/>
          <p:nvPr/>
        </p:nvGrpSpPr>
        <p:grpSpPr>
          <a:xfrm>
            <a:off x="7089438" y="3377354"/>
            <a:ext cx="1300820" cy="1121394"/>
            <a:chOff x="7034218" y="4167482"/>
            <a:chExt cx="1300820" cy="1121394"/>
          </a:xfrm>
        </p:grpSpPr>
        <p:sp>
          <p:nvSpPr>
            <p:cNvPr id="74" name="Hexagon 73"/>
            <p:cNvSpPr/>
            <p:nvPr/>
          </p:nvSpPr>
          <p:spPr bwMode="auto">
            <a:xfrm>
              <a:off x="7034218" y="4167482"/>
              <a:ext cx="1300820" cy="1121394"/>
            </a:xfrm>
            <a:prstGeom prst="hexagon">
              <a:avLst/>
            </a:prstGeom>
            <a:solidFill>
              <a:schemeClr val="accent3">
                <a:lumMod val="75000"/>
                <a:alpha val="1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2" name="Hexagon 1"/>
            <p:cNvSpPr/>
            <p:nvPr/>
          </p:nvSpPr>
          <p:spPr bwMode="auto">
            <a:xfrm>
              <a:off x="7091679" y="4224866"/>
              <a:ext cx="1163319" cy="1002861"/>
            </a:xfrm>
            <a:prstGeom prst="hexagon">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sz="1200" dirty="0">
                <a:solidFill>
                  <a:schemeClr val="bg1"/>
                </a:solidFill>
                <a:latin typeface="Arial" pitchFamily="124" charset="0"/>
              </a:endParaRPr>
            </a:p>
          </p:txBody>
        </p:sp>
        <p:sp>
          <p:nvSpPr>
            <p:cNvPr id="39" name="Rounded Rectangle 38"/>
            <p:cNvSpPr>
              <a:spLocks noChangeAspect="1"/>
            </p:cNvSpPr>
            <p:nvPr/>
          </p:nvSpPr>
          <p:spPr bwMode="auto">
            <a:xfrm>
              <a:off x="7157720" y="4419599"/>
              <a:ext cx="1016001" cy="58280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Copy Number</a:t>
              </a:r>
            </a:p>
            <a:p>
              <a:pPr algn="ctr"/>
              <a:r>
                <a:rPr lang="en-US" sz="1200" dirty="0" smtClean="0">
                  <a:solidFill>
                    <a:schemeClr val="bg1"/>
                  </a:solidFill>
                  <a:latin typeface="Arial" pitchFamily="124" charset="0"/>
                </a:rPr>
                <a:t>Variants </a:t>
              </a:r>
              <a:endParaRPr lang="en-US" sz="1200" dirty="0">
                <a:solidFill>
                  <a:schemeClr val="bg1"/>
                </a:solidFill>
                <a:latin typeface="Arial" pitchFamily="124" charset="0"/>
              </a:endParaRPr>
            </a:p>
          </p:txBody>
        </p:sp>
      </p:grpSp>
      <p:grpSp>
        <p:nvGrpSpPr>
          <p:cNvPr id="22" name="Group 21"/>
          <p:cNvGrpSpPr/>
          <p:nvPr/>
        </p:nvGrpSpPr>
        <p:grpSpPr>
          <a:xfrm>
            <a:off x="2128389" y="991669"/>
            <a:ext cx="4892432" cy="1926974"/>
            <a:chOff x="2128389" y="1208865"/>
            <a:chExt cx="4892432" cy="1926974"/>
          </a:xfrm>
        </p:grpSpPr>
        <p:sp>
          <p:nvSpPr>
            <p:cNvPr id="80" name="Hexagon 79"/>
            <p:cNvSpPr/>
            <p:nvPr/>
          </p:nvSpPr>
          <p:spPr bwMode="auto">
            <a:xfrm>
              <a:off x="2128389" y="1208865"/>
              <a:ext cx="4892432" cy="1926974"/>
            </a:xfrm>
            <a:prstGeom prst="hexagon">
              <a:avLst/>
            </a:prstGeom>
            <a:solidFill>
              <a:schemeClr val="bg2">
                <a:lumMod val="40000"/>
                <a:lumOff val="60000"/>
                <a:alpha val="46000"/>
              </a:schemeClr>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grpSp>
          <p:nvGrpSpPr>
            <p:cNvPr id="13" name="Group 12"/>
            <p:cNvGrpSpPr/>
            <p:nvPr/>
          </p:nvGrpSpPr>
          <p:grpSpPr>
            <a:xfrm>
              <a:off x="2247898" y="1295400"/>
              <a:ext cx="4648204" cy="1735667"/>
              <a:chOff x="2247898" y="1295400"/>
              <a:chExt cx="4648204" cy="1735667"/>
            </a:xfrm>
          </p:grpSpPr>
          <p:sp>
            <p:nvSpPr>
              <p:cNvPr id="4" name="Hexagon 3"/>
              <p:cNvSpPr/>
              <p:nvPr/>
            </p:nvSpPr>
            <p:spPr bwMode="auto">
              <a:xfrm>
                <a:off x="2247898" y="1295400"/>
                <a:ext cx="4648204" cy="1735667"/>
              </a:xfrm>
              <a:prstGeom prst="hexagon">
                <a:avLst/>
              </a:prstGeom>
              <a:solidFill>
                <a:schemeClr val="bg2">
                  <a:lumMod val="40000"/>
                  <a:lumOff val="60000"/>
                </a:schemeClr>
              </a:solidFill>
              <a:ln w="3175" cap="flat" cmpd="sng" algn="ctr">
                <a:solidFill>
                  <a:schemeClr val="tx2">
                    <a:lumMod val="20000"/>
                    <a:lumOff val="80000"/>
                  </a:schemeClr>
                </a:solidFill>
                <a:prstDash val="solid"/>
                <a:round/>
                <a:headEnd type="none" w="med" len="med"/>
                <a:tailEnd type="none" w="med" len="med"/>
              </a:ln>
              <a:effectLst>
                <a:outerShdw blurRad="63500" dist="25400" dir="3300000" algn="tl" rotWithShape="0">
                  <a:prstClr val="black">
                    <a:alpha val="35000"/>
                  </a:prstClr>
                </a:outerShdw>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6" name="TextBox 5"/>
              <p:cNvSpPr txBox="1"/>
              <p:nvPr/>
            </p:nvSpPr>
            <p:spPr>
              <a:xfrm>
                <a:off x="2495550" y="1529211"/>
                <a:ext cx="4114800" cy="400110"/>
              </a:xfrm>
              <a:prstGeom prst="rect">
                <a:avLst/>
              </a:prstGeom>
              <a:noFill/>
            </p:spPr>
            <p:txBody>
              <a:bodyPr wrap="square" rtlCol="0">
                <a:spAutoFit/>
              </a:bodyPr>
              <a:lstStyle/>
              <a:p>
                <a:pPr algn="ctr"/>
                <a:r>
                  <a:rPr lang="en-US" sz="2000" b="1" dirty="0">
                    <a:solidFill>
                      <a:srgbClr val="002060"/>
                    </a:solidFill>
                    <a:latin typeface="Arial" pitchFamily="124" charset="0"/>
                  </a:rPr>
                  <a:t>Ion </a:t>
                </a:r>
                <a:r>
                  <a:rPr lang="en-US" sz="2000" b="1" dirty="0" err="1" smtClean="0">
                    <a:solidFill>
                      <a:srgbClr val="002060"/>
                    </a:solidFill>
                    <a:latin typeface="Arial" pitchFamily="124" charset="0"/>
                  </a:rPr>
                  <a:t>AmpliSeq</a:t>
                </a:r>
                <a:r>
                  <a:rPr lang="en-US" sz="2000" b="1" dirty="0" smtClean="0">
                    <a:solidFill>
                      <a:srgbClr val="002060"/>
                    </a:solidFill>
                    <a:latin typeface="Arial" pitchFamily="124" charset="0"/>
                  </a:rPr>
                  <a:t> technology</a:t>
                </a:r>
                <a:endParaRPr lang="en-US" sz="2000" b="1" dirty="0">
                  <a:solidFill>
                    <a:srgbClr val="002060"/>
                  </a:solidFill>
                  <a:latin typeface="Arial" pitchFamily="124" charset="0"/>
                </a:endParaRPr>
              </a:p>
            </p:txBody>
          </p:sp>
        </p:grpSp>
      </p:grpSp>
      <p:grpSp>
        <p:nvGrpSpPr>
          <p:cNvPr id="10" name="Group 9"/>
          <p:cNvGrpSpPr/>
          <p:nvPr/>
        </p:nvGrpSpPr>
        <p:grpSpPr>
          <a:xfrm>
            <a:off x="2908946" y="1869846"/>
            <a:ext cx="1256653" cy="610060"/>
            <a:chOff x="2908946" y="2142266"/>
            <a:chExt cx="1256653" cy="610060"/>
          </a:xfrm>
        </p:grpSpPr>
        <p:sp>
          <p:nvSpPr>
            <p:cNvPr id="53" name="Pentagon 46"/>
            <p:cNvSpPr/>
            <p:nvPr/>
          </p:nvSpPr>
          <p:spPr bwMode="auto">
            <a:xfrm>
              <a:off x="2908946"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2" name="Rounded Rectangle 41"/>
            <p:cNvSpPr>
              <a:spLocks noChangeAspect="1"/>
            </p:cNvSpPr>
            <p:nvPr/>
          </p:nvSpPr>
          <p:spPr bwMode="auto">
            <a:xfrm>
              <a:off x="3187458" y="2253401"/>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Amplify</a:t>
              </a:r>
              <a:endParaRPr lang="en-US" sz="1200" dirty="0">
                <a:solidFill>
                  <a:schemeClr val="bg1"/>
                </a:solidFill>
                <a:latin typeface="Arial" pitchFamily="124" charset="0"/>
              </a:endParaRPr>
            </a:p>
          </p:txBody>
        </p:sp>
      </p:grpSp>
      <p:grpSp>
        <p:nvGrpSpPr>
          <p:cNvPr id="11" name="Group 10"/>
          <p:cNvGrpSpPr/>
          <p:nvPr/>
        </p:nvGrpSpPr>
        <p:grpSpPr>
          <a:xfrm>
            <a:off x="3984213" y="1869846"/>
            <a:ext cx="1256653" cy="610060"/>
            <a:chOff x="3984213" y="2142266"/>
            <a:chExt cx="1256653" cy="610060"/>
          </a:xfrm>
        </p:grpSpPr>
        <p:sp>
          <p:nvSpPr>
            <p:cNvPr id="52" name="Pentagon 46"/>
            <p:cNvSpPr/>
            <p:nvPr/>
          </p:nvSpPr>
          <p:spPr bwMode="auto">
            <a:xfrm>
              <a:off x="3984213"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3" name="Rounded Rectangle 42"/>
            <p:cNvSpPr>
              <a:spLocks noChangeAspect="1"/>
            </p:cNvSpPr>
            <p:nvPr/>
          </p:nvSpPr>
          <p:spPr bwMode="auto">
            <a:xfrm>
              <a:off x="4276207" y="2253401"/>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Arial" pitchFamily="124" charset="0"/>
                </a:rPr>
                <a:t>Digest</a:t>
              </a:r>
              <a:endParaRPr kumimoji="0" lang="en-US" sz="1200" b="0" i="0" u="none" strike="noStrike" cap="none" normalizeH="0" baseline="0" dirty="0">
                <a:ln>
                  <a:noFill/>
                </a:ln>
                <a:solidFill>
                  <a:schemeClr val="bg1"/>
                </a:solidFill>
                <a:effectLst/>
                <a:latin typeface="Arial" pitchFamily="124" charset="0"/>
              </a:endParaRPr>
            </a:p>
          </p:txBody>
        </p:sp>
      </p:grpSp>
      <p:grpSp>
        <p:nvGrpSpPr>
          <p:cNvPr id="12" name="Group 11"/>
          <p:cNvGrpSpPr/>
          <p:nvPr/>
        </p:nvGrpSpPr>
        <p:grpSpPr>
          <a:xfrm>
            <a:off x="5059481" y="1869846"/>
            <a:ext cx="1256653" cy="610060"/>
            <a:chOff x="5059481" y="2142266"/>
            <a:chExt cx="1256653" cy="610060"/>
          </a:xfrm>
        </p:grpSpPr>
        <p:sp>
          <p:nvSpPr>
            <p:cNvPr id="51" name="Pentagon 46"/>
            <p:cNvSpPr/>
            <p:nvPr/>
          </p:nvSpPr>
          <p:spPr bwMode="auto">
            <a:xfrm>
              <a:off x="5059481" y="2142266"/>
              <a:ext cx="1256653" cy="610060"/>
            </a:xfrm>
            <a:custGeom>
              <a:avLst/>
              <a:gdLst/>
              <a:ahLst/>
              <a:cxnLst/>
              <a:rect l="l" t="t" r="r" b="b"/>
              <a:pathLst>
                <a:path w="1256653" h="610060">
                  <a:moveTo>
                    <a:pt x="0" y="0"/>
                  </a:moveTo>
                  <a:lnTo>
                    <a:pt x="110067" y="0"/>
                  </a:lnTo>
                  <a:lnTo>
                    <a:pt x="923691" y="0"/>
                  </a:lnTo>
                  <a:lnTo>
                    <a:pt x="1033758" y="0"/>
                  </a:lnTo>
                  <a:lnTo>
                    <a:pt x="1256653" y="305030"/>
                  </a:lnTo>
                  <a:lnTo>
                    <a:pt x="1033758" y="610060"/>
                  </a:lnTo>
                  <a:lnTo>
                    <a:pt x="923691" y="610060"/>
                  </a:lnTo>
                  <a:lnTo>
                    <a:pt x="110067" y="610060"/>
                  </a:lnTo>
                  <a:lnTo>
                    <a:pt x="0" y="610060"/>
                  </a:lnTo>
                  <a:lnTo>
                    <a:pt x="222895" y="305030"/>
                  </a:lnTo>
                  <a:close/>
                </a:path>
              </a:pathLst>
            </a:cu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4" charset="0"/>
              </a:endParaRPr>
            </a:p>
          </p:txBody>
        </p:sp>
        <p:sp>
          <p:nvSpPr>
            <p:cNvPr id="44" name="Rounded Rectangle 43"/>
            <p:cNvSpPr>
              <a:spLocks noChangeAspect="1"/>
            </p:cNvSpPr>
            <p:nvPr/>
          </p:nvSpPr>
          <p:spPr bwMode="auto">
            <a:xfrm>
              <a:off x="5325948" y="2253402"/>
              <a:ext cx="766111" cy="375756"/>
            </a:xfrm>
            <a:prstGeom prst="roundRect">
              <a:avLst>
                <a:gd name="adj" fmla="val 1004"/>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200" dirty="0" smtClean="0">
                  <a:solidFill>
                    <a:schemeClr val="bg1"/>
                  </a:solidFill>
                  <a:latin typeface="Arial" pitchFamily="124" charset="0"/>
                </a:rPr>
                <a:t>Ligate</a:t>
              </a:r>
              <a:endParaRPr lang="en-US" sz="1200" dirty="0">
                <a:solidFill>
                  <a:schemeClr val="bg1"/>
                </a:solidFill>
                <a:latin typeface="Arial" pitchFamily="124" charset="0"/>
              </a:endParaRPr>
            </a:p>
          </p:txBody>
        </p:sp>
      </p:grpSp>
      <p:sp>
        <p:nvSpPr>
          <p:cNvPr id="50" name="Title 2"/>
          <p:cNvSpPr txBox="1">
            <a:spLocks/>
          </p:cNvSpPr>
          <p:nvPr/>
        </p:nvSpPr>
        <p:spPr bwMode="gray">
          <a:xfrm>
            <a:off x="212971" y="4963377"/>
            <a:ext cx="8565639"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r>
              <a:rPr lang="en-US" dirty="0" smtClean="0">
                <a:solidFill>
                  <a:schemeClr val="tx2"/>
                </a:solidFill>
              </a:rPr>
              <a:t>RNA - The Ion </a:t>
            </a:r>
            <a:r>
              <a:rPr lang="en-US" dirty="0" err="1" smtClean="0">
                <a:solidFill>
                  <a:schemeClr val="tx2"/>
                </a:solidFill>
              </a:rPr>
              <a:t>AmpliSeq</a:t>
            </a:r>
            <a:r>
              <a:rPr lang="en-US" dirty="0" smtClean="0">
                <a:solidFill>
                  <a:schemeClr val="tx2"/>
                </a:solidFill>
              </a:rPr>
              <a:t> Advantage</a:t>
            </a:r>
          </a:p>
        </p:txBody>
      </p:sp>
      <p:sp>
        <p:nvSpPr>
          <p:cNvPr id="46" name="Content Placeholder 3"/>
          <p:cNvSpPr txBox="1">
            <a:spLocks/>
          </p:cNvSpPr>
          <p:nvPr/>
        </p:nvSpPr>
        <p:spPr>
          <a:xfrm>
            <a:off x="134202" y="5560781"/>
            <a:ext cx="8932985" cy="911532"/>
          </a:xfrm>
          <a:prstGeom prst="rect">
            <a:avLst/>
          </a:prstGeom>
        </p:spPr>
        <p:txBody>
          <a:bodyPr/>
          <a:lstStyle>
            <a:lvl1pPr marL="188913" indent="-188913" algn="l" defTabSz="171450" rtl="0" eaLnBrk="1" fontAlgn="base" hangingPunct="1">
              <a:spcBef>
                <a:spcPct val="0"/>
              </a:spcBef>
              <a:spcAft>
                <a:spcPts val="600"/>
              </a:spcAft>
              <a:buClr>
                <a:schemeClr val="accent4"/>
              </a:buClr>
              <a:buChar char="•"/>
              <a:defRPr sz="20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18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sz="1600">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r>
              <a:rPr lang="en-US" sz="1800" dirty="0" smtClean="0">
                <a:solidFill>
                  <a:srgbClr val="262262"/>
                </a:solidFill>
              </a:rPr>
              <a:t>Low Input – FFPE compatible, works with as little as 1ng input</a:t>
            </a:r>
          </a:p>
          <a:p>
            <a:r>
              <a:rPr lang="en-US" sz="1800" dirty="0" smtClean="0">
                <a:solidFill>
                  <a:srgbClr val="262262"/>
                </a:solidFill>
              </a:rPr>
              <a:t>High Sensitivity – targeted panels enable exclusion of unnecessary high expressers </a:t>
            </a:r>
            <a:endParaRPr lang="en-US" sz="1800" dirty="0">
              <a:solidFill>
                <a:srgbClr val="262262"/>
              </a:solidFill>
            </a:endParaRPr>
          </a:p>
        </p:txBody>
      </p:sp>
      <p:cxnSp>
        <p:nvCxnSpPr>
          <p:cNvPr id="16" name="Straight Arrow Connector 15"/>
          <p:cNvCxnSpPr/>
          <p:nvPr/>
        </p:nvCxnSpPr>
        <p:spPr bwMode="auto">
          <a:xfrm flipV="1">
            <a:off x="1698363" y="4437600"/>
            <a:ext cx="651323" cy="674100"/>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cxnSp>
        <p:nvCxnSpPr>
          <p:cNvPr id="54" name="Straight Arrow Connector 53"/>
          <p:cNvCxnSpPr/>
          <p:nvPr/>
        </p:nvCxnSpPr>
        <p:spPr bwMode="auto">
          <a:xfrm flipV="1">
            <a:off x="2908946" y="4498748"/>
            <a:ext cx="570539" cy="612952"/>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cxnSp>
        <p:nvCxnSpPr>
          <p:cNvPr id="55" name="Straight Arrow Connector 54"/>
          <p:cNvCxnSpPr/>
          <p:nvPr/>
        </p:nvCxnSpPr>
        <p:spPr bwMode="auto">
          <a:xfrm flipV="1">
            <a:off x="4431875" y="4498748"/>
            <a:ext cx="359993" cy="612952"/>
          </a:xfrm>
          <a:prstGeom prst="straightConnector1">
            <a:avLst/>
          </a:prstGeom>
          <a:solidFill>
            <a:schemeClr val="accent1"/>
          </a:solidFill>
          <a:ln w="38100" cap="flat" cmpd="sng" algn="ctr">
            <a:solidFill>
              <a:schemeClr val="tx2"/>
            </a:solidFill>
            <a:prstDash val="solid"/>
            <a:round/>
            <a:headEnd type="stealth" w="med" len="med"/>
            <a:tailEnd type="none" w="lg" len="lg"/>
          </a:ln>
          <a:effectLst/>
        </p:spPr>
      </p:cxnSp>
    </p:spTree>
    <p:extLst>
      <p:ext uri="{BB962C8B-B14F-4D97-AF65-F5344CB8AC3E}">
        <p14:creationId xmlns:p14="http://schemas.microsoft.com/office/powerpoint/2010/main" val="372806591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err="1" smtClean="0"/>
              <a:t>Ampliseq</a:t>
            </a:r>
            <a:r>
              <a:rPr lang="en-US" sz="3600" baseline="30000" dirty="0" err="1" smtClean="0"/>
              <a:t>TM</a:t>
            </a:r>
            <a:r>
              <a:rPr lang="en-US" sz="3600" dirty="0" smtClean="0"/>
              <a:t> </a:t>
            </a:r>
            <a:r>
              <a:rPr lang="en-US" sz="3600" dirty="0" err="1" smtClean="0"/>
              <a:t>Transcriptome</a:t>
            </a:r>
            <a:endParaRPr lang="en-US" dirty="0"/>
          </a:p>
        </p:txBody>
      </p:sp>
    </p:spTree>
    <p:extLst>
      <p:ext uri="{BB962C8B-B14F-4D97-AF65-F5344CB8AC3E}">
        <p14:creationId xmlns:p14="http://schemas.microsoft.com/office/powerpoint/2010/main" val="35505622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677917"/>
          </a:xfrm>
        </p:spPr>
        <p:txBody>
          <a:bodyPr>
            <a:noAutofit/>
          </a:bodyPr>
          <a:lstStyle/>
          <a:p>
            <a:r>
              <a:rPr lang="en-US" dirty="0" smtClean="0"/>
              <a:t>Ion AmpliSeq™ RNA Panels</a:t>
            </a:r>
            <a:endParaRPr lang="en-US" dirty="0"/>
          </a:p>
        </p:txBody>
      </p:sp>
      <p:sp>
        <p:nvSpPr>
          <p:cNvPr id="3" name="Freeform 2"/>
          <p:cNvSpPr/>
          <p:nvPr/>
        </p:nvSpPr>
        <p:spPr>
          <a:xfrm>
            <a:off x="193112" y="2254294"/>
            <a:ext cx="4297680" cy="1719919"/>
          </a:xfrm>
          <a:custGeom>
            <a:avLst/>
            <a:gdLst>
              <a:gd name="connsiteX0" fmla="*/ 0 w 4297680"/>
              <a:gd name="connsiteY0" fmla="*/ 141436 h 1414363"/>
              <a:gd name="connsiteX1" fmla="*/ 141436 w 4297680"/>
              <a:gd name="connsiteY1" fmla="*/ 0 h 1414363"/>
              <a:gd name="connsiteX2" fmla="*/ 4156244 w 4297680"/>
              <a:gd name="connsiteY2" fmla="*/ 0 h 1414363"/>
              <a:gd name="connsiteX3" fmla="*/ 4297680 w 4297680"/>
              <a:gd name="connsiteY3" fmla="*/ 141436 h 1414363"/>
              <a:gd name="connsiteX4" fmla="*/ 4297680 w 4297680"/>
              <a:gd name="connsiteY4" fmla="*/ 1272927 h 1414363"/>
              <a:gd name="connsiteX5" fmla="*/ 4156244 w 4297680"/>
              <a:gd name="connsiteY5" fmla="*/ 1414363 h 1414363"/>
              <a:gd name="connsiteX6" fmla="*/ 141436 w 4297680"/>
              <a:gd name="connsiteY6" fmla="*/ 1414363 h 1414363"/>
              <a:gd name="connsiteX7" fmla="*/ 0 w 4297680"/>
              <a:gd name="connsiteY7" fmla="*/ 1272927 h 1414363"/>
              <a:gd name="connsiteX8" fmla="*/ 0 w 4297680"/>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680" h="1414363">
                <a:moveTo>
                  <a:pt x="0" y="141436"/>
                </a:moveTo>
                <a:cubicBezTo>
                  <a:pt x="0" y="63323"/>
                  <a:pt x="63323" y="0"/>
                  <a:pt x="141436" y="0"/>
                </a:cubicBezTo>
                <a:lnTo>
                  <a:pt x="4156244" y="0"/>
                </a:lnTo>
                <a:cubicBezTo>
                  <a:pt x="4234357" y="0"/>
                  <a:pt x="4297680" y="63323"/>
                  <a:pt x="4297680" y="141436"/>
                </a:cubicBezTo>
                <a:lnTo>
                  <a:pt x="4297680" y="1272927"/>
                </a:lnTo>
                <a:cubicBezTo>
                  <a:pt x="4297680" y="1351040"/>
                  <a:pt x="4234357" y="1414363"/>
                  <a:pt x="4156244"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602"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Cancer Research Panel</a:t>
            </a:r>
          </a:p>
          <a:p>
            <a:pPr marL="171450" lvl="1" indent="-171450" algn="l" defTabSz="800100">
              <a:lnSpc>
                <a:spcPct val="90000"/>
              </a:lnSpc>
              <a:spcBef>
                <a:spcPct val="0"/>
              </a:spcBef>
              <a:spcAft>
                <a:spcPct val="15000"/>
              </a:spcAft>
              <a:buChar char="••"/>
            </a:pPr>
            <a:r>
              <a:rPr lang="en-US" sz="1400" kern="1200" dirty="0" smtClean="0"/>
              <a:t>50 genes</a:t>
            </a:r>
          </a:p>
          <a:p>
            <a:pPr marL="171450" lvl="1" indent="-171450" algn="l" defTabSz="800100">
              <a:lnSpc>
                <a:spcPct val="90000"/>
              </a:lnSpc>
              <a:spcBef>
                <a:spcPct val="0"/>
              </a:spcBef>
              <a:spcAft>
                <a:spcPct val="15000"/>
              </a:spcAft>
              <a:buChar char="••"/>
            </a:pPr>
            <a:r>
              <a:rPr lang="en-US" sz="1400" kern="1200" dirty="0" smtClean="0"/>
              <a:t>Corresponds to genes in Ion </a:t>
            </a:r>
            <a:r>
              <a:rPr lang="en-US" sz="1400" kern="1200" dirty="0" err="1" smtClean="0"/>
              <a:t>AmpliSeq</a:t>
            </a:r>
            <a:r>
              <a:rPr lang="en-US" sz="1400" kern="1200" dirty="0" smtClean="0"/>
              <a:t>™ Cancer Hotspot v2</a:t>
            </a:r>
          </a:p>
          <a:p>
            <a:pPr marL="171450" lvl="1" indent="-171450" algn="l" defTabSz="800100">
              <a:lnSpc>
                <a:spcPct val="90000"/>
              </a:lnSpc>
              <a:spcBef>
                <a:spcPct val="0"/>
              </a:spcBef>
              <a:spcAft>
                <a:spcPct val="15000"/>
              </a:spcAft>
              <a:buChar char="••"/>
            </a:pPr>
            <a:r>
              <a:rPr lang="en-US" sz="1400" dirty="0" smtClean="0"/>
              <a:t>5 </a:t>
            </a:r>
            <a:r>
              <a:rPr lang="en-US" sz="1400" dirty="0" err="1" smtClean="0"/>
              <a:t>ng</a:t>
            </a:r>
            <a:r>
              <a:rPr lang="en-US" sz="1400" dirty="0" smtClean="0"/>
              <a:t> FFPE or 500 pg unfixed RNA</a:t>
            </a:r>
            <a:endParaRPr lang="en-US" sz="1400" kern="1200" dirty="0" smtClean="0"/>
          </a:p>
          <a:p>
            <a:pPr marL="0" lvl="1" algn="l" defTabSz="800100">
              <a:lnSpc>
                <a:spcPct val="90000"/>
              </a:lnSpc>
              <a:spcBef>
                <a:spcPct val="0"/>
              </a:spcBef>
              <a:spcAft>
                <a:spcPct val="15000"/>
              </a:spcAft>
            </a:pPr>
            <a:endParaRPr lang="en-US" sz="1200" kern="1200" dirty="0"/>
          </a:p>
        </p:txBody>
      </p:sp>
      <p:sp>
        <p:nvSpPr>
          <p:cNvPr id="14" name="Freeform 13"/>
          <p:cNvSpPr/>
          <p:nvPr/>
        </p:nvSpPr>
        <p:spPr>
          <a:xfrm>
            <a:off x="4602480" y="2254295"/>
            <a:ext cx="4297363" cy="1719918"/>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Apoptosis Panel</a:t>
            </a:r>
            <a:endParaRPr lang="en-US" kern="1200" dirty="0"/>
          </a:p>
          <a:p>
            <a:pPr marL="171450" lvl="1" indent="-171450" algn="l" defTabSz="800100">
              <a:lnSpc>
                <a:spcPct val="90000"/>
              </a:lnSpc>
              <a:spcBef>
                <a:spcPct val="0"/>
              </a:spcBef>
              <a:spcAft>
                <a:spcPct val="15000"/>
              </a:spcAft>
              <a:buChar char="••"/>
            </a:pPr>
            <a:r>
              <a:rPr lang="en-US" sz="1400" kern="1200" dirty="0" smtClean="0"/>
              <a:t>267 genes</a:t>
            </a:r>
            <a:endParaRPr lang="en-US" sz="1400" kern="1200" dirty="0"/>
          </a:p>
          <a:p>
            <a:pPr marL="171450" lvl="1" indent="-171450" algn="l" defTabSz="800100">
              <a:lnSpc>
                <a:spcPct val="90000"/>
              </a:lnSpc>
              <a:spcBef>
                <a:spcPct val="0"/>
              </a:spcBef>
              <a:spcAft>
                <a:spcPct val="15000"/>
              </a:spcAft>
              <a:buChar char="••"/>
            </a:pPr>
            <a:r>
              <a:rPr lang="en-US" sz="1400" kern="1200" dirty="0" smtClean="0"/>
              <a:t>Taq</a:t>
            </a:r>
            <a:r>
              <a:rPr lang="en-US" sz="1400" dirty="0" smtClean="0"/>
              <a:t>Man</a:t>
            </a:r>
            <a:r>
              <a:rPr lang="en-US" sz="1400" baseline="30000" dirty="0" smtClean="0"/>
              <a:t>TM</a:t>
            </a:r>
            <a:r>
              <a:rPr lang="en-US" sz="1400" dirty="0" smtClean="0"/>
              <a:t> Assay</a:t>
            </a:r>
          </a:p>
          <a:p>
            <a:pPr marL="171450" lvl="1" indent="-171450" defTabSz="800100">
              <a:lnSpc>
                <a:spcPct val="90000"/>
              </a:lnSpc>
              <a:spcBef>
                <a:spcPct val="0"/>
              </a:spcBef>
              <a:spcAft>
                <a:spcPct val="15000"/>
              </a:spcAft>
              <a:buFontTx/>
              <a:buChar char="••"/>
            </a:pPr>
            <a:r>
              <a:rPr lang="en-US" sz="1400" dirty="0" smtClean="0"/>
              <a:t>5 </a:t>
            </a:r>
            <a:r>
              <a:rPr lang="en-US" sz="1400" dirty="0" err="1" smtClean="0"/>
              <a:t>ng</a:t>
            </a:r>
            <a:r>
              <a:rPr lang="en-US" sz="1400" dirty="0" smtClean="0"/>
              <a:t> FFPE or 500 pg unfixed RNA</a:t>
            </a:r>
          </a:p>
        </p:txBody>
      </p:sp>
      <p:sp>
        <p:nvSpPr>
          <p:cNvPr id="15" name="Rounded Rectangle 14"/>
          <p:cNvSpPr/>
          <p:nvPr/>
        </p:nvSpPr>
        <p:spPr>
          <a:xfrm>
            <a:off x="4743916" y="2395731"/>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sp>
        <p:nvSpPr>
          <p:cNvPr id="16" name="Freeform 15"/>
          <p:cNvSpPr/>
          <p:nvPr/>
        </p:nvSpPr>
        <p:spPr>
          <a:xfrm>
            <a:off x="193112" y="4060620"/>
            <a:ext cx="4297680" cy="1839264"/>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RNA Custom Panels</a:t>
            </a:r>
            <a:endParaRPr lang="en-US" kern="1200" dirty="0"/>
          </a:p>
          <a:p>
            <a:pPr marL="171450" lvl="1" indent="-171450" algn="l" defTabSz="800100">
              <a:lnSpc>
                <a:spcPct val="90000"/>
              </a:lnSpc>
              <a:spcBef>
                <a:spcPct val="0"/>
              </a:spcBef>
              <a:spcAft>
                <a:spcPct val="15000"/>
              </a:spcAft>
              <a:buChar char="••"/>
            </a:pPr>
            <a:r>
              <a:rPr lang="en-US" sz="1400" kern="1200" dirty="0" smtClean="0"/>
              <a:t>Over 20,000 human genes with thorough coverage </a:t>
            </a:r>
            <a:r>
              <a:rPr lang="en-US" sz="1400" dirty="0" smtClean="0"/>
              <a:t>of the coding genome </a:t>
            </a:r>
            <a:endParaRPr lang="en-US" sz="1400" kern="1200" dirty="0" smtClean="0"/>
          </a:p>
          <a:p>
            <a:pPr marL="171450" lvl="1" indent="-171450" algn="l" defTabSz="800100">
              <a:lnSpc>
                <a:spcPct val="90000"/>
              </a:lnSpc>
              <a:spcBef>
                <a:spcPct val="0"/>
              </a:spcBef>
              <a:spcAft>
                <a:spcPct val="15000"/>
              </a:spcAft>
              <a:buChar char="••"/>
            </a:pPr>
            <a:r>
              <a:rPr lang="en-US" sz="1400" dirty="0" smtClean="0"/>
              <a:t>Single amplicon per gene</a:t>
            </a:r>
          </a:p>
          <a:p>
            <a:pPr marL="171450" lvl="1" indent="-171450" algn="l" defTabSz="800100">
              <a:lnSpc>
                <a:spcPct val="90000"/>
              </a:lnSpc>
              <a:spcBef>
                <a:spcPct val="0"/>
              </a:spcBef>
              <a:spcAft>
                <a:spcPct val="15000"/>
              </a:spcAft>
              <a:buChar char="••"/>
            </a:pPr>
            <a:r>
              <a:rPr lang="en-US" sz="1400" dirty="0" smtClean="0"/>
              <a:t>1 pool design</a:t>
            </a:r>
          </a:p>
          <a:p>
            <a:pPr marL="171450" lvl="1" indent="-171450" defTabSz="800100">
              <a:lnSpc>
                <a:spcPct val="90000"/>
              </a:lnSpc>
              <a:spcBef>
                <a:spcPct val="0"/>
              </a:spcBef>
              <a:spcAft>
                <a:spcPct val="15000"/>
              </a:spcAft>
              <a:buFontTx/>
              <a:buChar char="••"/>
            </a:pPr>
            <a:r>
              <a:rPr lang="en-US" sz="1400" dirty="0" smtClean="0"/>
              <a:t>5 </a:t>
            </a:r>
            <a:r>
              <a:rPr lang="en-US" sz="1400" dirty="0" err="1" smtClean="0"/>
              <a:t>ng</a:t>
            </a:r>
            <a:r>
              <a:rPr lang="en-US" sz="1400" dirty="0" smtClean="0"/>
              <a:t> FFPE or 500 pg unfixed RNA</a:t>
            </a:r>
          </a:p>
          <a:p>
            <a:pPr marL="171450" lvl="1" indent="-171450" algn="l" defTabSz="800100">
              <a:lnSpc>
                <a:spcPct val="90000"/>
              </a:lnSpc>
              <a:spcBef>
                <a:spcPct val="0"/>
              </a:spcBef>
              <a:spcAft>
                <a:spcPct val="15000"/>
              </a:spcAft>
              <a:buChar char="••"/>
            </a:pPr>
            <a:endParaRPr lang="en-US" sz="1400" kern="1200" dirty="0"/>
          </a:p>
        </p:txBody>
      </p:sp>
      <p:sp>
        <p:nvSpPr>
          <p:cNvPr id="23" name="Rounded Rectangle 22"/>
          <p:cNvSpPr/>
          <p:nvPr/>
        </p:nvSpPr>
        <p:spPr>
          <a:xfrm>
            <a:off x="334612" y="2395731"/>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015" y="2457018"/>
            <a:ext cx="833919" cy="1047718"/>
          </a:xfrm>
          <a:prstGeom prst="rect">
            <a:avLst/>
          </a:prstGeom>
        </p:spPr>
      </p:pic>
      <p:sp>
        <p:nvSpPr>
          <p:cNvPr id="24" name="Rounded Rectangle 23"/>
          <p:cNvSpPr/>
          <p:nvPr/>
        </p:nvSpPr>
        <p:spPr>
          <a:xfrm>
            <a:off x="388200" y="4203874"/>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7806" y="2484732"/>
            <a:ext cx="786575" cy="962025"/>
          </a:xfrm>
          <a:prstGeom prst="rect">
            <a:avLst/>
          </a:prstGeom>
        </p:spPr>
      </p:pic>
      <p:pic>
        <p:nvPicPr>
          <p:cNvPr id="26" name="Picture 3"/>
          <p:cNvPicPr>
            <a:picLocks noChangeAspect="1" noChangeArrowheads="1"/>
          </p:cNvPicPr>
          <p:nvPr/>
        </p:nvPicPr>
        <p:blipFill rotWithShape="1">
          <a:blip r:embed="rId5" cstate="email">
            <a:extLst/>
          </a:blip>
          <a:srcRect/>
          <a:stretch/>
        </p:blipFill>
        <p:spPr bwMode="auto">
          <a:xfrm>
            <a:off x="460440" y="4283710"/>
            <a:ext cx="714992" cy="744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3" name="TextBox 12"/>
          <p:cNvSpPr txBox="1"/>
          <p:nvPr/>
        </p:nvSpPr>
        <p:spPr>
          <a:xfrm>
            <a:off x="2158277" y="5745996"/>
            <a:ext cx="4738285" cy="307777"/>
          </a:xfrm>
          <a:prstGeom prst="rect">
            <a:avLst/>
          </a:prstGeom>
          <a:noFill/>
        </p:spPr>
        <p:txBody>
          <a:bodyPr wrap="none" rtlCol="0">
            <a:spAutoFit/>
          </a:bodyPr>
          <a:lstStyle/>
          <a:p>
            <a:r>
              <a:rPr lang="en-US" sz="1400" dirty="0" smtClean="0">
                <a:cs typeface="Arial" pitchFamily="34" charset="0"/>
              </a:rPr>
              <a:t>Research Use Only.  Not for use in diagnostic procedures</a:t>
            </a:r>
            <a:endParaRPr lang="en-US" sz="1400" dirty="0">
              <a:cs typeface="Arial" pitchFamily="34" charset="0"/>
            </a:endParaRPr>
          </a:p>
        </p:txBody>
      </p:sp>
      <p:grpSp>
        <p:nvGrpSpPr>
          <p:cNvPr id="40" name="Group 93"/>
          <p:cNvGrpSpPr/>
          <p:nvPr/>
        </p:nvGrpSpPr>
        <p:grpSpPr>
          <a:xfrm>
            <a:off x="54131" y="1046201"/>
            <a:ext cx="8873322" cy="762000"/>
            <a:chOff x="152400" y="4419600"/>
            <a:chExt cx="8873322" cy="762000"/>
          </a:xfrm>
        </p:grpSpPr>
        <p:sp>
          <p:nvSpPr>
            <p:cNvPr id="41" name="Chevron 40"/>
            <p:cNvSpPr/>
            <p:nvPr/>
          </p:nvSpPr>
          <p:spPr>
            <a:xfrm>
              <a:off x="1488168"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2" name="Chevron 41"/>
            <p:cNvSpPr/>
            <p:nvPr/>
          </p:nvSpPr>
          <p:spPr>
            <a:xfrm>
              <a:off x="2057400" y="4419600"/>
              <a:ext cx="773556"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3" name="Pentagon 42"/>
            <p:cNvSpPr/>
            <p:nvPr/>
          </p:nvSpPr>
          <p:spPr>
            <a:xfrm>
              <a:off x="169932" y="4419600"/>
              <a:ext cx="1524000" cy="762000"/>
            </a:xfrm>
            <a:prstGeom prst="homePlate">
              <a:avLst>
                <a:gd name="adj" fmla="val 27699"/>
              </a:avLst>
            </a:prstGeom>
            <a:solidFill>
              <a:srgbClr val="6887B0"/>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4" name="TextBox 43"/>
            <p:cNvSpPr txBox="1"/>
            <p:nvPr/>
          </p:nvSpPr>
          <p:spPr>
            <a:xfrm>
              <a:off x="152400" y="4538990"/>
              <a:ext cx="1420325" cy="523220"/>
            </a:xfrm>
            <a:prstGeom prst="rect">
              <a:avLst/>
            </a:prstGeom>
            <a:noFill/>
          </p:spPr>
          <p:txBody>
            <a:bodyPr wrap="none" rtlCol="0">
              <a:spAutoFit/>
            </a:bodyPr>
            <a:lstStyle/>
            <a:p>
              <a:pPr algn="ctr"/>
              <a:r>
                <a:rPr lang="en-US" sz="1400" dirty="0" smtClean="0">
                  <a:solidFill>
                    <a:schemeClr val="bg1"/>
                  </a:solidFill>
                  <a:latin typeface="Arial" pitchFamily="34" charset="0"/>
                  <a:cs typeface="Arial" pitchFamily="34" charset="0"/>
                </a:rPr>
                <a:t>Ion </a:t>
              </a:r>
              <a:r>
                <a:rPr lang="en-US" sz="1400" dirty="0" err="1" smtClean="0">
                  <a:solidFill>
                    <a:schemeClr val="bg1"/>
                  </a:solidFill>
                  <a:latin typeface="Arial" pitchFamily="34" charset="0"/>
                  <a:cs typeface="Arial" pitchFamily="34" charset="0"/>
                </a:rPr>
                <a:t>AmpliSeq</a:t>
              </a:r>
              <a:r>
                <a:rPr lang="en-US" sz="1400" dirty="0" smtClean="0">
                  <a:solidFill>
                    <a:schemeClr val="bg1"/>
                  </a:solidFill>
                  <a:latin typeface="Arial" pitchFamily="34" charset="0"/>
                  <a:cs typeface="Arial" pitchFamily="34" charset="0"/>
                </a:rPr>
                <a:t>™</a:t>
              </a:r>
            </a:p>
            <a:p>
              <a:pPr algn="ctr"/>
              <a:r>
                <a:rPr lang="en-US" sz="1400" b="1" dirty="0" smtClean="0">
                  <a:solidFill>
                    <a:schemeClr val="bg1"/>
                  </a:solidFill>
                  <a:latin typeface="Arial" pitchFamily="34" charset="0"/>
                  <a:cs typeface="Arial" pitchFamily="34" charset="0"/>
                </a:rPr>
                <a:t>RNA</a:t>
              </a:r>
              <a:r>
                <a:rPr lang="en-US" sz="1400" dirty="0" smtClean="0">
                  <a:solidFill>
                    <a:schemeClr val="bg1"/>
                  </a:solidFill>
                  <a:latin typeface="Arial" pitchFamily="34" charset="0"/>
                  <a:cs typeface="Arial" pitchFamily="34" charset="0"/>
                </a:rPr>
                <a:t> Libraries</a:t>
              </a:r>
            </a:p>
          </p:txBody>
        </p:sp>
        <p:sp>
          <p:nvSpPr>
            <p:cNvPr id="45" name="Chevron 44"/>
            <p:cNvSpPr/>
            <p:nvPr/>
          </p:nvSpPr>
          <p:spPr>
            <a:xfrm>
              <a:off x="2605566"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6" name="Chevron 45"/>
            <p:cNvSpPr/>
            <p:nvPr/>
          </p:nvSpPr>
          <p:spPr>
            <a:xfrm>
              <a:off x="370042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7" name="Chevron 46"/>
            <p:cNvSpPr/>
            <p:nvPr/>
          </p:nvSpPr>
          <p:spPr>
            <a:xfrm>
              <a:off x="4791810"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8" name="Chevron 47"/>
            <p:cNvSpPr/>
            <p:nvPr/>
          </p:nvSpPr>
          <p:spPr>
            <a:xfrm>
              <a:off x="5884932" y="4419600"/>
              <a:ext cx="1295400" cy="762000"/>
            </a:xfrm>
            <a:prstGeom prst="chevron">
              <a:avLst>
                <a:gd name="adj" fmla="val 27699"/>
              </a:avLst>
            </a:prstGeom>
            <a:solidFill>
              <a:schemeClr val="bg1"/>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49" name="Chevron 48"/>
            <p:cNvSpPr/>
            <p:nvPr/>
          </p:nvSpPr>
          <p:spPr>
            <a:xfrm>
              <a:off x="6978054" y="4419600"/>
              <a:ext cx="1295400" cy="762000"/>
            </a:xfrm>
            <a:prstGeom prst="chevron">
              <a:avLst>
                <a:gd name="adj" fmla="val 27699"/>
              </a:avLst>
            </a:prstGeom>
            <a:solidFill>
              <a:srgbClr val="FFFFCC"/>
            </a:solidFill>
            <a:effectLst>
              <a:outerShdw blurRad="50800" dist="38100" dir="2700000" algn="tl" rotWithShape="0">
                <a:prstClr val="black">
                  <a:alpha val="40000"/>
                </a:prstClr>
              </a:outerShdw>
            </a:effectLst>
            <a:scene3d>
              <a:camera prst="orthographicFront"/>
              <a:lightRig rig="balanced" dir="t"/>
            </a:scene3d>
            <a:sp3d prstMaterial="dkEdge">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itchFamily="34" charset="0"/>
                <a:cs typeface="Arial" pitchFamily="34" charset="0"/>
              </a:endParaRPr>
            </a:p>
          </p:txBody>
        </p:sp>
        <p:sp>
          <p:nvSpPr>
            <p:cNvPr id="50" name="TextBox 49"/>
            <p:cNvSpPr txBox="1"/>
            <p:nvPr/>
          </p:nvSpPr>
          <p:spPr>
            <a:xfrm>
              <a:off x="2209800" y="4631323"/>
              <a:ext cx="619079" cy="338554"/>
            </a:xfrm>
            <a:prstGeom prst="rect">
              <a:avLst/>
            </a:prstGeom>
            <a:noFill/>
          </p:spPr>
          <p:txBody>
            <a:bodyPr wrap="none" rtlCol="0">
              <a:spAutoFit/>
            </a:bodyPr>
            <a:lstStyle/>
            <a:p>
              <a:pPr algn="ctr"/>
              <a:r>
                <a:rPr lang="en-US" sz="800" dirty="0" smtClean="0">
                  <a:latin typeface="Arial" pitchFamily="34" charset="0"/>
                  <a:cs typeface="Arial" pitchFamily="34" charset="0"/>
                </a:rPr>
                <a:t>Multiplex </a:t>
              </a:r>
            </a:p>
            <a:p>
              <a:pPr algn="ctr"/>
              <a:r>
                <a:rPr lang="en-US" sz="800" dirty="0" smtClean="0">
                  <a:latin typeface="Arial" pitchFamily="34" charset="0"/>
                  <a:cs typeface="Arial" pitchFamily="34" charset="0"/>
                </a:rPr>
                <a:t>PCR</a:t>
              </a:r>
            </a:p>
          </p:txBody>
        </p:sp>
        <p:sp>
          <p:nvSpPr>
            <p:cNvPr id="51" name="TextBox 50"/>
            <p:cNvSpPr txBox="1"/>
            <p:nvPr/>
          </p:nvSpPr>
          <p:spPr>
            <a:xfrm>
              <a:off x="2781407" y="4677490"/>
              <a:ext cx="1024640" cy="246221"/>
            </a:xfrm>
            <a:prstGeom prst="rect">
              <a:avLst/>
            </a:prstGeom>
            <a:noFill/>
          </p:spPr>
          <p:txBody>
            <a:bodyPr wrap="none" rtlCol="0">
              <a:spAutoFit/>
            </a:bodyPr>
            <a:lstStyle/>
            <a:p>
              <a:pPr algn="ctr"/>
              <a:r>
                <a:rPr lang="en-US" sz="1000" dirty="0" smtClean="0">
                  <a:latin typeface="Arial" pitchFamily="34" charset="0"/>
                  <a:cs typeface="Arial" pitchFamily="34" charset="0"/>
                </a:rPr>
                <a:t>Digest Primers</a:t>
              </a:r>
              <a:endParaRPr lang="en-US" sz="800" dirty="0" smtClean="0">
                <a:latin typeface="Arial" pitchFamily="34" charset="0"/>
                <a:cs typeface="Arial" pitchFamily="34" charset="0"/>
              </a:endParaRPr>
            </a:p>
          </p:txBody>
        </p:sp>
        <p:sp>
          <p:nvSpPr>
            <p:cNvPr id="52" name="TextBox 51"/>
            <p:cNvSpPr txBox="1"/>
            <p:nvPr/>
          </p:nvSpPr>
          <p:spPr>
            <a:xfrm>
              <a:off x="4071982" y="4600545"/>
              <a:ext cx="665567" cy="400110"/>
            </a:xfrm>
            <a:prstGeom prst="rect">
              <a:avLst/>
            </a:prstGeom>
            <a:noFill/>
          </p:spPr>
          <p:txBody>
            <a:bodyPr wrap="none" rtlCol="0">
              <a:spAutoFit/>
            </a:bodyPr>
            <a:lstStyle/>
            <a:p>
              <a:pPr algn="ctr"/>
              <a:r>
                <a:rPr lang="en-US" sz="1000" dirty="0" smtClean="0">
                  <a:latin typeface="Arial" pitchFamily="34" charset="0"/>
                  <a:cs typeface="Arial" pitchFamily="34" charset="0"/>
                </a:rPr>
                <a:t>Adapter</a:t>
              </a:r>
            </a:p>
            <a:p>
              <a:pPr algn="ctr"/>
              <a:r>
                <a:rPr lang="en-US" sz="1000" dirty="0" smtClean="0">
                  <a:latin typeface="Arial" pitchFamily="34" charset="0"/>
                  <a:cs typeface="Arial" pitchFamily="34" charset="0"/>
                </a:rPr>
                <a:t>Ligation </a:t>
              </a:r>
            </a:p>
          </p:txBody>
        </p:sp>
        <p:sp>
          <p:nvSpPr>
            <p:cNvPr id="53" name="TextBox 52"/>
            <p:cNvSpPr txBox="1"/>
            <p:nvPr/>
          </p:nvSpPr>
          <p:spPr>
            <a:xfrm>
              <a:off x="5207947" y="4677490"/>
              <a:ext cx="511680" cy="246221"/>
            </a:xfrm>
            <a:prstGeom prst="rect">
              <a:avLst/>
            </a:prstGeom>
            <a:noFill/>
          </p:spPr>
          <p:txBody>
            <a:bodyPr wrap="none" rtlCol="0">
              <a:spAutoFit/>
            </a:bodyPr>
            <a:lstStyle/>
            <a:p>
              <a:pPr algn="ctr"/>
              <a:r>
                <a:rPr lang="en-US" sz="1000" dirty="0" smtClean="0">
                  <a:latin typeface="Arial" pitchFamily="34" charset="0"/>
                  <a:cs typeface="Arial" pitchFamily="34" charset="0"/>
                </a:rPr>
                <a:t>Purify</a:t>
              </a:r>
              <a:endParaRPr lang="en-US" sz="800" dirty="0" smtClean="0">
                <a:latin typeface="Arial" pitchFamily="34" charset="0"/>
                <a:cs typeface="Arial" pitchFamily="34" charset="0"/>
              </a:endParaRPr>
            </a:p>
          </p:txBody>
        </p:sp>
        <p:sp>
          <p:nvSpPr>
            <p:cNvPr id="54" name="TextBox 53"/>
            <p:cNvSpPr txBox="1"/>
            <p:nvPr/>
          </p:nvSpPr>
          <p:spPr>
            <a:xfrm>
              <a:off x="6094204" y="4677490"/>
              <a:ext cx="909223" cy="246221"/>
            </a:xfrm>
            <a:prstGeom prst="rect">
              <a:avLst/>
            </a:prstGeom>
            <a:noFill/>
          </p:spPr>
          <p:txBody>
            <a:bodyPr wrap="none" rtlCol="0">
              <a:spAutoFit/>
            </a:bodyPr>
            <a:lstStyle/>
            <a:p>
              <a:pPr algn="ctr"/>
              <a:r>
                <a:rPr lang="en-US" sz="1000" dirty="0" smtClean="0">
                  <a:latin typeface="Arial" pitchFamily="34" charset="0"/>
                  <a:cs typeface="Arial" pitchFamily="34" charset="0"/>
                </a:rPr>
                <a:t>Amplification</a:t>
              </a:r>
            </a:p>
          </p:txBody>
        </p:sp>
        <p:sp>
          <p:nvSpPr>
            <p:cNvPr id="55" name="TextBox 54"/>
            <p:cNvSpPr txBox="1"/>
            <p:nvPr/>
          </p:nvSpPr>
          <p:spPr>
            <a:xfrm>
              <a:off x="7256903" y="4600545"/>
              <a:ext cx="737702" cy="400110"/>
            </a:xfrm>
            <a:prstGeom prst="rect">
              <a:avLst/>
            </a:prstGeom>
            <a:noFill/>
          </p:spPr>
          <p:txBody>
            <a:bodyPr wrap="none" rtlCol="0">
              <a:spAutoFit/>
            </a:bodyPr>
            <a:lstStyle/>
            <a:p>
              <a:pPr algn="ctr"/>
              <a:r>
                <a:rPr lang="en-US" sz="1000" dirty="0" smtClean="0">
                  <a:latin typeface="Arial" pitchFamily="34" charset="0"/>
                  <a:cs typeface="Arial" pitchFamily="34" charset="0"/>
                </a:rPr>
                <a:t>Qualify &amp; </a:t>
              </a:r>
            </a:p>
            <a:p>
              <a:pPr algn="ctr"/>
              <a:r>
                <a:rPr lang="en-US" sz="1000" dirty="0" smtClean="0">
                  <a:latin typeface="Arial" pitchFamily="34" charset="0"/>
                  <a:cs typeface="Arial" pitchFamily="34" charset="0"/>
                </a:rPr>
                <a:t>Quantify</a:t>
              </a:r>
              <a:endParaRPr lang="en-US" sz="800" dirty="0" smtClean="0">
                <a:latin typeface="Arial" pitchFamily="34" charset="0"/>
                <a:cs typeface="Arial" pitchFamily="34" charset="0"/>
              </a:endParaRPr>
            </a:p>
          </p:txBody>
        </p:sp>
        <p:sp>
          <p:nvSpPr>
            <p:cNvPr id="56" name="TextBox 55"/>
            <p:cNvSpPr txBox="1"/>
            <p:nvPr/>
          </p:nvSpPr>
          <p:spPr>
            <a:xfrm>
              <a:off x="8308859" y="4646712"/>
              <a:ext cx="716863" cy="307777"/>
            </a:xfrm>
            <a:prstGeom prst="rect">
              <a:avLst/>
            </a:prstGeom>
            <a:noFill/>
          </p:spPr>
          <p:txBody>
            <a:bodyPr wrap="none" rtlCol="0">
              <a:spAutoFit/>
            </a:bodyPr>
            <a:lstStyle/>
            <a:p>
              <a:r>
                <a:rPr lang="en-US" sz="1400" b="1" dirty="0" smtClean="0">
                  <a:latin typeface="Arial" pitchFamily="34" charset="0"/>
                  <a:cs typeface="Arial" pitchFamily="34" charset="0"/>
                </a:rPr>
                <a:t>~5 hrs</a:t>
              </a:r>
              <a:endParaRPr lang="en-US" sz="1400" b="1" dirty="0">
                <a:latin typeface="Arial" pitchFamily="34" charset="0"/>
                <a:cs typeface="Arial" pitchFamily="34" charset="0"/>
              </a:endParaRPr>
            </a:p>
          </p:txBody>
        </p:sp>
        <p:sp>
          <p:nvSpPr>
            <p:cNvPr id="57" name="TextBox 56"/>
            <p:cNvSpPr txBox="1"/>
            <p:nvPr/>
          </p:nvSpPr>
          <p:spPr>
            <a:xfrm>
              <a:off x="1632163" y="4569768"/>
              <a:ext cx="675185" cy="461665"/>
            </a:xfrm>
            <a:prstGeom prst="rect">
              <a:avLst/>
            </a:prstGeom>
            <a:noFill/>
          </p:spPr>
          <p:txBody>
            <a:bodyPr wrap="none" rtlCol="0">
              <a:spAutoFit/>
            </a:bodyPr>
            <a:lstStyle/>
            <a:p>
              <a:pPr algn="ctr"/>
              <a:r>
                <a:rPr lang="en-US" sz="800" dirty="0" smtClean="0">
                  <a:latin typeface="Arial" pitchFamily="34" charset="0"/>
                  <a:cs typeface="Arial" pitchFamily="34" charset="0"/>
                </a:rPr>
                <a:t>Reverse</a:t>
              </a:r>
            </a:p>
            <a:p>
              <a:pPr algn="ctr"/>
              <a:r>
                <a:rPr lang="en-US" sz="800" dirty="0" smtClean="0">
                  <a:latin typeface="Arial" pitchFamily="34" charset="0"/>
                  <a:cs typeface="Arial" pitchFamily="34" charset="0"/>
                </a:rPr>
                <a:t>Transcript-</a:t>
              </a:r>
            </a:p>
            <a:p>
              <a:pPr algn="ctr"/>
              <a:r>
                <a:rPr lang="en-US" sz="800" dirty="0" smtClean="0">
                  <a:latin typeface="Arial" pitchFamily="34" charset="0"/>
                  <a:cs typeface="Arial" pitchFamily="34" charset="0"/>
                </a:rPr>
                <a:t>ion</a:t>
              </a:r>
            </a:p>
          </p:txBody>
        </p:sp>
      </p:grpSp>
      <p:sp>
        <p:nvSpPr>
          <p:cNvPr id="33" name="Freeform 32"/>
          <p:cNvSpPr/>
          <p:nvPr/>
        </p:nvSpPr>
        <p:spPr>
          <a:xfrm>
            <a:off x="4580605" y="4108986"/>
            <a:ext cx="4297680" cy="1839264"/>
          </a:xfrm>
          <a:custGeom>
            <a:avLst/>
            <a:gdLst>
              <a:gd name="connsiteX0" fmla="*/ 0 w 4297363"/>
              <a:gd name="connsiteY0" fmla="*/ 141436 h 1414363"/>
              <a:gd name="connsiteX1" fmla="*/ 141436 w 4297363"/>
              <a:gd name="connsiteY1" fmla="*/ 0 h 1414363"/>
              <a:gd name="connsiteX2" fmla="*/ 4155927 w 4297363"/>
              <a:gd name="connsiteY2" fmla="*/ 0 h 1414363"/>
              <a:gd name="connsiteX3" fmla="*/ 4297363 w 4297363"/>
              <a:gd name="connsiteY3" fmla="*/ 141436 h 1414363"/>
              <a:gd name="connsiteX4" fmla="*/ 4297363 w 4297363"/>
              <a:gd name="connsiteY4" fmla="*/ 1272927 h 1414363"/>
              <a:gd name="connsiteX5" fmla="*/ 4155927 w 4297363"/>
              <a:gd name="connsiteY5" fmla="*/ 1414363 h 1414363"/>
              <a:gd name="connsiteX6" fmla="*/ 141436 w 4297363"/>
              <a:gd name="connsiteY6" fmla="*/ 1414363 h 1414363"/>
              <a:gd name="connsiteX7" fmla="*/ 0 w 4297363"/>
              <a:gd name="connsiteY7" fmla="*/ 1272927 h 1414363"/>
              <a:gd name="connsiteX8" fmla="*/ 0 w 4297363"/>
              <a:gd name="connsiteY8" fmla="*/ 141436 h 14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363" h="1414363">
                <a:moveTo>
                  <a:pt x="0" y="141436"/>
                </a:moveTo>
                <a:cubicBezTo>
                  <a:pt x="0" y="63323"/>
                  <a:pt x="63323" y="0"/>
                  <a:pt x="141436" y="0"/>
                </a:cubicBezTo>
                <a:lnTo>
                  <a:pt x="4155927" y="0"/>
                </a:lnTo>
                <a:cubicBezTo>
                  <a:pt x="4234040" y="0"/>
                  <a:pt x="4297363" y="63323"/>
                  <a:pt x="4297363" y="141436"/>
                </a:cubicBezTo>
                <a:lnTo>
                  <a:pt x="4297363" y="1272927"/>
                </a:lnTo>
                <a:cubicBezTo>
                  <a:pt x="4297363" y="1351040"/>
                  <a:pt x="4234040" y="1414363"/>
                  <a:pt x="4155927" y="1414363"/>
                </a:cubicBezTo>
                <a:lnTo>
                  <a:pt x="141436" y="1414363"/>
                </a:lnTo>
                <a:cubicBezTo>
                  <a:pt x="63323" y="1414363"/>
                  <a:pt x="0" y="1351040"/>
                  <a:pt x="0" y="1272927"/>
                </a:cubicBezTo>
                <a:lnTo>
                  <a:pt x="0" y="141436"/>
                </a:lnTo>
                <a:close/>
              </a:path>
            </a:pathLst>
          </a:custGeom>
          <a:solidFill>
            <a:schemeClr val="tx2">
              <a:lumMod val="75000"/>
            </a:schemeClr>
          </a:solidFill>
          <a:scene3d>
            <a:camera prst="orthographicFront"/>
            <a:lightRig rig="balanced" dir="t"/>
          </a:scene3d>
          <a:sp3d prstMaterial="dkEdge">
            <a:bevelT/>
            <a:bevelB/>
          </a:sp3d>
        </p:spPr>
        <p:style>
          <a:lnRef idx="2">
            <a:schemeClr val="dk1">
              <a:shade val="50000"/>
            </a:schemeClr>
          </a:lnRef>
          <a:fillRef idx="1">
            <a:schemeClr val="dk1"/>
          </a:fillRef>
          <a:effectRef idx="0">
            <a:schemeClr val="dk1"/>
          </a:effectRef>
          <a:fontRef idx="minor">
            <a:schemeClr val="lt1"/>
          </a:fontRef>
        </p:style>
        <p:txBody>
          <a:bodyPr spcFirstLastPara="0" vert="horz" wrap="square" lIns="1088538" tIns="87630" rIns="87631" bIns="87630" numCol="1" spcCol="1270" anchor="t" anchorCtr="0">
            <a:noAutofit/>
          </a:bodyPr>
          <a:lstStyle/>
          <a:p>
            <a:pPr lvl="0" algn="l" defTabSz="1022350">
              <a:lnSpc>
                <a:spcPct val="90000"/>
              </a:lnSpc>
              <a:spcBef>
                <a:spcPct val="0"/>
              </a:spcBef>
              <a:spcAft>
                <a:spcPct val="35000"/>
              </a:spcAft>
            </a:pPr>
            <a:r>
              <a:rPr lang="en-US" kern="1200" dirty="0" smtClean="0"/>
              <a:t>Custom RNA Fusions</a:t>
            </a:r>
          </a:p>
          <a:p>
            <a:pPr marL="171450" lvl="1" indent="-171450" algn="l" defTabSz="800100">
              <a:lnSpc>
                <a:spcPct val="90000"/>
              </a:lnSpc>
              <a:spcBef>
                <a:spcPct val="0"/>
              </a:spcBef>
              <a:spcAft>
                <a:spcPct val="15000"/>
              </a:spcAft>
              <a:buChar char="••"/>
            </a:pPr>
            <a:r>
              <a:rPr lang="en-US" sz="1400" kern="1200" dirty="0" smtClean="0"/>
              <a:t>1,000 fusion targets now available</a:t>
            </a:r>
          </a:p>
          <a:p>
            <a:pPr marL="171450" lvl="1" indent="-171450" algn="l" defTabSz="800100">
              <a:lnSpc>
                <a:spcPct val="90000"/>
              </a:lnSpc>
              <a:spcBef>
                <a:spcPct val="0"/>
              </a:spcBef>
              <a:spcAft>
                <a:spcPct val="15000"/>
              </a:spcAft>
              <a:buChar char="••"/>
            </a:pPr>
            <a:r>
              <a:rPr lang="en-US" sz="1400" dirty="0" smtClean="0"/>
              <a:t>Compatible with Human (</a:t>
            </a:r>
            <a:r>
              <a:rPr lang="en-US" sz="1400" dirty="0" err="1" smtClean="0"/>
              <a:t>RefSeq</a:t>
            </a:r>
            <a:r>
              <a:rPr lang="en-US" sz="1400" dirty="0" smtClean="0"/>
              <a:t> and </a:t>
            </a:r>
            <a:r>
              <a:rPr lang="en-US" sz="1400" dirty="0" err="1" smtClean="0"/>
              <a:t>Ensembl</a:t>
            </a:r>
            <a:r>
              <a:rPr lang="en-US" sz="1400" dirty="0"/>
              <a:t> </a:t>
            </a:r>
            <a:r>
              <a:rPr lang="en-US" sz="1400" dirty="0" smtClean="0"/>
              <a:t>databases)</a:t>
            </a:r>
          </a:p>
          <a:p>
            <a:pPr marL="171450" lvl="1" indent="-171450" algn="l" defTabSz="800100">
              <a:lnSpc>
                <a:spcPct val="90000"/>
              </a:lnSpc>
              <a:spcBef>
                <a:spcPct val="0"/>
              </a:spcBef>
              <a:spcAft>
                <a:spcPct val="15000"/>
              </a:spcAft>
              <a:buChar char="••"/>
            </a:pPr>
            <a:endParaRPr lang="en-US" sz="1400" kern="1200" dirty="0"/>
          </a:p>
        </p:txBody>
      </p:sp>
      <p:sp>
        <p:nvSpPr>
          <p:cNvPr id="34" name="Rounded Rectangle 33"/>
          <p:cNvSpPr/>
          <p:nvPr/>
        </p:nvSpPr>
        <p:spPr>
          <a:xfrm>
            <a:off x="4679942" y="4183779"/>
            <a:ext cx="859472" cy="1131490"/>
          </a:xfrm>
          <a:prstGeom prst="roundRect">
            <a:avLst>
              <a:gd name="adj" fmla="val 10000"/>
            </a:avLst>
          </a:prstGeom>
          <a:solidFill>
            <a:schemeClr val="bg1"/>
          </a:solidFill>
        </p:spPr>
        <p:style>
          <a:lnRef idx="2">
            <a:schemeClr val="dk1">
              <a:shade val="80000"/>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lt1">
              <a:hueOff val="0"/>
              <a:satOff val="0"/>
              <a:lumOff val="0"/>
              <a:alphaOff val="0"/>
            </a:schemeClr>
          </a:fontRef>
        </p:style>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3916" y="4273752"/>
            <a:ext cx="709827" cy="796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104521"/>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AmpliSeq™ </a:t>
            </a:r>
            <a:r>
              <a:rPr lang="en-US" dirty="0" err="1" smtClean="0"/>
              <a:t>Transcriptome</a:t>
            </a:r>
            <a:r>
              <a:rPr lang="en-US" dirty="0" smtClean="0"/>
              <a:t> Solution</a:t>
            </a:r>
            <a:endParaRPr lang="en-US" dirty="0"/>
          </a:p>
        </p:txBody>
      </p:sp>
      <p:sp>
        <p:nvSpPr>
          <p:cNvPr id="9" name="Content Placeholder 2"/>
          <p:cNvSpPr txBox="1">
            <a:spLocks/>
          </p:cNvSpPr>
          <p:nvPr/>
        </p:nvSpPr>
        <p:spPr>
          <a:xfrm>
            <a:off x="234950" y="1981200"/>
            <a:ext cx="4641850" cy="3962400"/>
          </a:xfrm>
          <a:prstGeom prst="rect">
            <a:avLst/>
          </a:prstGeom>
        </p:spPr>
        <p:txBody>
          <a:bodyPr>
            <a:normAutofit fontScale="77500" lnSpcReduction="200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buClr>
                <a:srgbClr val="5381AC">
                  <a:lumMod val="75000"/>
                </a:srgbClr>
              </a:buClr>
            </a:pPr>
            <a:r>
              <a:rPr lang="en-US" b="1" kern="0" dirty="0" smtClean="0">
                <a:solidFill>
                  <a:srgbClr val="000000"/>
                </a:solidFill>
              </a:rPr>
              <a:t>Survey precious or degraded samples </a:t>
            </a:r>
            <a:r>
              <a:rPr lang="en-US" kern="0" dirty="0" smtClean="0">
                <a:solidFill>
                  <a:srgbClr val="000000"/>
                </a:solidFill>
              </a:rPr>
              <a:t>with as little as 10 ng input RNA</a:t>
            </a:r>
          </a:p>
          <a:p>
            <a:pPr lvl="1">
              <a:buClr>
                <a:srgbClr val="5381AC">
                  <a:lumMod val="75000"/>
                </a:srgbClr>
              </a:buClr>
            </a:pPr>
            <a:endParaRPr lang="en-US" b="1" kern="0" dirty="0" smtClean="0">
              <a:solidFill>
                <a:srgbClr val="000000"/>
              </a:solidFill>
            </a:endParaRPr>
          </a:p>
          <a:p>
            <a:pPr lvl="1">
              <a:buClr>
                <a:srgbClr val="5381AC">
                  <a:lumMod val="75000"/>
                </a:srgbClr>
              </a:buClr>
            </a:pPr>
            <a:r>
              <a:rPr lang="en-US" kern="0" dirty="0">
                <a:solidFill>
                  <a:srgbClr val="000000"/>
                </a:solidFill>
              </a:rPr>
              <a:t>G</a:t>
            </a:r>
            <a:r>
              <a:rPr lang="en-US" kern="0" dirty="0" smtClean="0">
                <a:solidFill>
                  <a:srgbClr val="000000"/>
                </a:solidFill>
              </a:rPr>
              <a:t>ene-level expression surveys in </a:t>
            </a:r>
            <a:r>
              <a:rPr lang="en-US" b="1" kern="0" dirty="0" smtClean="0">
                <a:solidFill>
                  <a:srgbClr val="000000"/>
                </a:solidFill>
              </a:rPr>
              <a:t>less than 1 hour hands-on time </a:t>
            </a:r>
            <a:r>
              <a:rPr lang="en-US" kern="0" dirty="0" smtClean="0">
                <a:solidFill>
                  <a:srgbClr val="000000"/>
                </a:solidFill>
              </a:rPr>
              <a:t>(library prep), enabling RNA to gene expression levels in less than 2 days</a:t>
            </a:r>
          </a:p>
          <a:p>
            <a:pPr marL="153987" lvl="1" indent="0">
              <a:buClr>
                <a:srgbClr val="5381AC">
                  <a:lumMod val="75000"/>
                </a:srgbClr>
              </a:buClr>
              <a:buFont typeface="Arial" pitchFamily="34" charset="0"/>
              <a:buNone/>
            </a:pPr>
            <a:endParaRPr lang="en-US" kern="0" dirty="0" smtClean="0">
              <a:solidFill>
                <a:srgbClr val="000000"/>
              </a:solidFill>
            </a:endParaRPr>
          </a:p>
          <a:p>
            <a:pPr lvl="1">
              <a:buClr>
                <a:srgbClr val="5381AC">
                  <a:lumMod val="75000"/>
                </a:srgbClr>
              </a:buClr>
            </a:pPr>
            <a:r>
              <a:rPr lang="en-US" b="1" kern="0" dirty="0">
                <a:solidFill>
                  <a:srgbClr val="000000"/>
                </a:solidFill>
              </a:rPr>
              <a:t>B</a:t>
            </a:r>
            <a:r>
              <a:rPr lang="en-US" b="1" kern="0" dirty="0" smtClean="0">
                <a:solidFill>
                  <a:srgbClr val="000000"/>
                </a:solidFill>
              </a:rPr>
              <a:t>etter depth of performance than arrays </a:t>
            </a:r>
            <a:r>
              <a:rPr lang="en-US" kern="0" dirty="0" smtClean="0">
                <a:solidFill>
                  <a:srgbClr val="000000"/>
                </a:solidFill>
              </a:rPr>
              <a:t>with wider dynamic range and detection of more genes at lower expression levels</a:t>
            </a:r>
          </a:p>
          <a:p>
            <a:pPr lvl="1">
              <a:buClr>
                <a:srgbClr val="5381AC">
                  <a:lumMod val="75000"/>
                </a:srgbClr>
              </a:buClr>
            </a:pPr>
            <a:endParaRPr lang="en-US" kern="0" dirty="0" smtClean="0">
              <a:solidFill>
                <a:srgbClr val="000000"/>
              </a:solidFill>
            </a:endParaRPr>
          </a:p>
          <a:p>
            <a:pPr lvl="1">
              <a:buClr>
                <a:srgbClr val="5381AC">
                  <a:lumMod val="75000"/>
                </a:srgbClr>
              </a:buClr>
            </a:pPr>
            <a:r>
              <a:rPr lang="en-US" kern="0" dirty="0">
                <a:solidFill>
                  <a:srgbClr val="000000"/>
                </a:solidFill>
              </a:rPr>
              <a:t>D</a:t>
            </a:r>
            <a:r>
              <a:rPr lang="en-US" kern="0" dirty="0" smtClean="0">
                <a:solidFill>
                  <a:srgbClr val="000000"/>
                </a:solidFill>
              </a:rPr>
              <a:t>ifferential expression analysis with </a:t>
            </a:r>
            <a:r>
              <a:rPr lang="en-US" b="1" kern="0" dirty="0" smtClean="0">
                <a:solidFill>
                  <a:srgbClr val="000000"/>
                </a:solidFill>
              </a:rPr>
              <a:t>simple automated workflows </a:t>
            </a:r>
            <a:r>
              <a:rPr lang="en-US" kern="0" dirty="0" smtClean="0">
                <a:solidFill>
                  <a:srgbClr val="000000"/>
                </a:solidFill>
              </a:rPr>
              <a:t>that leverage existing microarray or NGS analysis pipelines</a:t>
            </a:r>
            <a:endParaRPr lang="en-US" kern="0" dirty="0">
              <a:solidFill>
                <a:srgbClr val="000000"/>
              </a:solidFill>
            </a:endParaRPr>
          </a:p>
        </p:txBody>
      </p:sp>
      <p:pic>
        <p:nvPicPr>
          <p:cNvPr id="10" name="Content Placeholder 6"/>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73980" y="2209800"/>
            <a:ext cx="3657600" cy="304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85800" y="1066800"/>
            <a:ext cx="7696200" cy="646331"/>
          </a:xfrm>
          <a:prstGeom prst="rect">
            <a:avLst/>
          </a:prstGeom>
        </p:spPr>
        <p:txBody>
          <a:bodyPr wrap="square">
            <a:spAutoFit/>
          </a:bodyPr>
          <a:lstStyle/>
          <a:p>
            <a:pPr algn="ctr" eaLnBrk="1" hangingPunct="1"/>
            <a:r>
              <a:rPr kumimoji="1" lang="en-US" sz="1800" b="1" i="1" dirty="0" smtClean="0">
                <a:solidFill>
                  <a:srgbClr val="000000"/>
                </a:solidFill>
                <a:latin typeface="Arial" charset="0"/>
                <a:ea typeface="MS PGothic" charset="0"/>
              </a:rPr>
              <a:t>Rapid</a:t>
            </a:r>
            <a:r>
              <a:rPr kumimoji="1" lang="en-US" sz="1800" b="1" i="1" dirty="0">
                <a:solidFill>
                  <a:srgbClr val="000000"/>
                </a:solidFill>
                <a:latin typeface="Arial" charset="0"/>
                <a:ea typeface="MS PGothic" charset="0"/>
              </a:rPr>
              <a:t>, cost-effective gene-level expression analysis with simple workflows compatible with FFPE samples </a:t>
            </a:r>
          </a:p>
        </p:txBody>
      </p:sp>
    </p:spTree>
    <p:extLst>
      <p:ext uri="{BB962C8B-B14F-4D97-AF65-F5344CB8AC3E}">
        <p14:creationId xmlns:p14="http://schemas.microsoft.com/office/powerpoint/2010/main" val="18985946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8" y="-4764"/>
            <a:ext cx="9150538" cy="700088"/>
          </a:xfrm>
        </p:spPr>
        <p:txBody>
          <a:bodyPr/>
          <a:lstStyle/>
          <a:p>
            <a:r>
              <a:rPr lang="en-US" sz="2800" dirty="0" smtClean="0"/>
              <a:t>Ion AmpliSeq™ </a:t>
            </a:r>
            <a:r>
              <a:rPr lang="en-US" sz="2800" dirty="0" err="1" smtClean="0"/>
              <a:t>Transcriptome</a:t>
            </a:r>
            <a:r>
              <a:rPr lang="en-US" sz="2800" dirty="0" smtClean="0"/>
              <a:t> Solution - </a:t>
            </a:r>
            <a:r>
              <a:rPr lang="en-US" sz="2800" dirty="0"/>
              <a:t>o</a:t>
            </a:r>
            <a:r>
              <a:rPr lang="en-US" sz="2800" dirty="0" smtClean="0"/>
              <a:t>verview</a:t>
            </a:r>
            <a:endParaRPr lang="en-US" sz="2800" dirty="0"/>
          </a:p>
        </p:txBody>
      </p:sp>
      <p:sp>
        <p:nvSpPr>
          <p:cNvPr id="3" name="Content Placeholder 2"/>
          <p:cNvSpPr>
            <a:spLocks noGrp="1"/>
          </p:cNvSpPr>
          <p:nvPr>
            <p:ph idx="1"/>
          </p:nvPr>
        </p:nvSpPr>
        <p:spPr>
          <a:xfrm>
            <a:off x="152400" y="685800"/>
            <a:ext cx="8991600" cy="3733800"/>
          </a:xfrm>
        </p:spPr>
        <p:txBody>
          <a:bodyPr>
            <a:noAutofit/>
          </a:bodyPr>
          <a:lstStyle/>
          <a:p>
            <a:pPr marL="0" indent="0">
              <a:lnSpc>
                <a:spcPct val="70000"/>
              </a:lnSpc>
              <a:buNone/>
            </a:pPr>
            <a:endParaRPr lang="en-US" sz="1700" dirty="0" smtClean="0"/>
          </a:p>
          <a:p>
            <a:pPr>
              <a:lnSpc>
                <a:spcPct val="70000"/>
              </a:lnSpc>
            </a:pPr>
            <a:r>
              <a:rPr lang="en-US" sz="2000" dirty="0" smtClean="0"/>
              <a:t>Ion </a:t>
            </a:r>
            <a:r>
              <a:rPr lang="en-US" sz="2000" dirty="0"/>
              <a:t>AmpliSeq™ </a:t>
            </a:r>
            <a:r>
              <a:rPr lang="en-US" sz="2000" dirty="0" err="1"/>
              <a:t>Transcriptome</a:t>
            </a:r>
            <a:r>
              <a:rPr lang="en-US" sz="2000" dirty="0"/>
              <a:t> Human Gene </a:t>
            </a:r>
            <a:r>
              <a:rPr lang="en-US" sz="2000" dirty="0" smtClean="0"/>
              <a:t>Expression Kit</a:t>
            </a:r>
          </a:p>
          <a:p>
            <a:pPr marL="0" indent="0">
              <a:lnSpc>
                <a:spcPct val="70000"/>
              </a:lnSpc>
              <a:buNone/>
            </a:pPr>
            <a:endParaRPr lang="en-US" sz="2000" dirty="0"/>
          </a:p>
          <a:p>
            <a:pPr>
              <a:lnSpc>
                <a:spcPct val="70000"/>
              </a:lnSpc>
            </a:pPr>
            <a:r>
              <a:rPr lang="en-US" sz="2000" dirty="0" smtClean="0"/>
              <a:t>Comprehensive </a:t>
            </a:r>
            <a:r>
              <a:rPr lang="en-US" sz="2000" dirty="0"/>
              <a:t>coverage of </a:t>
            </a:r>
            <a:r>
              <a:rPr lang="en-US" sz="2000" dirty="0" err="1"/>
              <a:t>RefSeq</a:t>
            </a:r>
            <a:r>
              <a:rPr lang="en-US" sz="2000" dirty="0"/>
              <a:t> - 20,802 genes targeted</a:t>
            </a:r>
          </a:p>
          <a:p>
            <a:pPr lvl="1">
              <a:lnSpc>
                <a:spcPct val="70000"/>
              </a:lnSpc>
            </a:pPr>
            <a:r>
              <a:rPr lang="en-US" b="1" dirty="0"/>
              <a:t>Single primer poo</a:t>
            </a:r>
            <a:r>
              <a:rPr lang="en-US" dirty="0"/>
              <a:t>l – simple </a:t>
            </a:r>
            <a:r>
              <a:rPr lang="en-US" dirty="0" smtClean="0"/>
              <a:t>workflow</a:t>
            </a:r>
          </a:p>
          <a:p>
            <a:pPr>
              <a:lnSpc>
                <a:spcPct val="70000"/>
              </a:lnSpc>
            </a:pPr>
            <a:endParaRPr lang="en-US" sz="900" dirty="0" smtClean="0"/>
          </a:p>
          <a:p>
            <a:pPr>
              <a:lnSpc>
                <a:spcPct val="70000"/>
              </a:lnSpc>
            </a:pPr>
            <a:r>
              <a:rPr lang="en-US" sz="2000" dirty="0" smtClean="0"/>
              <a:t>FFPE</a:t>
            </a:r>
            <a:r>
              <a:rPr lang="en-US" sz="2000" dirty="0"/>
              <a:t>-</a:t>
            </a:r>
            <a:r>
              <a:rPr lang="en-US" sz="2000" dirty="0" smtClean="0"/>
              <a:t>compatible as little as 10 </a:t>
            </a:r>
            <a:r>
              <a:rPr lang="en-US" sz="2000" dirty="0" err="1" smtClean="0"/>
              <a:t>ng</a:t>
            </a:r>
            <a:r>
              <a:rPr lang="en-US" sz="2000" dirty="0" smtClean="0"/>
              <a:t> RNA</a:t>
            </a:r>
            <a:endParaRPr lang="en-US" sz="2000" dirty="0"/>
          </a:p>
          <a:p>
            <a:pPr lvl="1">
              <a:lnSpc>
                <a:spcPct val="70000"/>
              </a:lnSpc>
            </a:pPr>
            <a:r>
              <a:rPr lang="en-US" dirty="0" smtClean="0"/>
              <a:t>Total RNA input from FFPE and other sources - </a:t>
            </a:r>
            <a:r>
              <a:rPr lang="en-US" b="1" dirty="0"/>
              <a:t>n</a:t>
            </a:r>
            <a:r>
              <a:rPr lang="en-US" b="1" dirty="0" smtClean="0"/>
              <a:t>o selection or enrichment</a:t>
            </a:r>
          </a:p>
          <a:p>
            <a:pPr marL="171450" lvl="1" indent="0">
              <a:lnSpc>
                <a:spcPct val="70000"/>
              </a:lnSpc>
              <a:buNone/>
            </a:pPr>
            <a:endParaRPr lang="en-US" sz="900" dirty="0"/>
          </a:p>
          <a:p>
            <a:pPr>
              <a:lnSpc>
                <a:spcPct val="70000"/>
              </a:lnSpc>
            </a:pPr>
            <a:r>
              <a:rPr lang="en-US" sz="2000" dirty="0" smtClean="0"/>
              <a:t>Assay design</a:t>
            </a:r>
          </a:p>
          <a:p>
            <a:pPr lvl="1">
              <a:lnSpc>
                <a:spcPct val="70000"/>
              </a:lnSpc>
            </a:pPr>
            <a:r>
              <a:rPr lang="en-US" dirty="0" smtClean="0"/>
              <a:t>One </a:t>
            </a:r>
            <a:r>
              <a:rPr lang="en-US" dirty="0" err="1"/>
              <a:t>amplicon</a:t>
            </a:r>
            <a:r>
              <a:rPr lang="en-US" dirty="0"/>
              <a:t> per </a:t>
            </a:r>
            <a:r>
              <a:rPr lang="en-US" dirty="0" smtClean="0"/>
              <a:t>gene </a:t>
            </a:r>
          </a:p>
          <a:p>
            <a:pPr lvl="1">
              <a:lnSpc>
                <a:spcPct val="70000"/>
              </a:lnSpc>
            </a:pPr>
            <a:r>
              <a:rPr lang="en-US" dirty="0" smtClean="0"/>
              <a:t>~150 </a:t>
            </a:r>
            <a:r>
              <a:rPr lang="en-US" dirty="0" err="1" smtClean="0"/>
              <a:t>bp</a:t>
            </a:r>
            <a:r>
              <a:rPr lang="en-US" dirty="0" smtClean="0"/>
              <a:t> </a:t>
            </a:r>
            <a:r>
              <a:rPr lang="en-US" dirty="0" err="1" smtClean="0"/>
              <a:t>amplicon</a:t>
            </a:r>
            <a:r>
              <a:rPr lang="en-US" dirty="0" smtClean="0"/>
              <a:t> size with ~110 </a:t>
            </a:r>
            <a:r>
              <a:rPr lang="en-US" dirty="0" err="1" smtClean="0"/>
              <a:t>bp</a:t>
            </a:r>
            <a:r>
              <a:rPr lang="en-US" dirty="0" smtClean="0"/>
              <a:t> insert size</a:t>
            </a:r>
          </a:p>
          <a:p>
            <a:pPr lvl="1">
              <a:lnSpc>
                <a:spcPct val="70000"/>
              </a:lnSpc>
            </a:pPr>
            <a:r>
              <a:rPr lang="en-US" dirty="0" smtClean="0"/>
              <a:t>Crosses </a:t>
            </a:r>
            <a:r>
              <a:rPr lang="en-US" dirty="0"/>
              <a:t>exon boundary </a:t>
            </a:r>
            <a:r>
              <a:rPr lang="en-US" dirty="0" smtClean="0"/>
              <a:t>where possible</a:t>
            </a:r>
          </a:p>
          <a:p>
            <a:pPr lvl="1">
              <a:lnSpc>
                <a:spcPct val="70000"/>
              </a:lnSpc>
            </a:pPr>
            <a:endParaRPr lang="en-US" dirty="0"/>
          </a:p>
          <a:p>
            <a:pPr lvl="1">
              <a:lnSpc>
                <a:spcPct val="70000"/>
              </a:lnSpc>
            </a:pPr>
            <a:endParaRPr lang="en-US" dirty="0" smtClean="0"/>
          </a:p>
          <a:p>
            <a:pPr lvl="1">
              <a:lnSpc>
                <a:spcPct val="70000"/>
              </a:lnSpc>
            </a:pPr>
            <a:endParaRPr lang="en-US" sz="1200" dirty="0" smtClean="0"/>
          </a:p>
          <a:p>
            <a:pPr>
              <a:lnSpc>
                <a:spcPct val="70000"/>
              </a:lnSpc>
            </a:pPr>
            <a:r>
              <a:rPr lang="en-US" sz="2000" dirty="0" smtClean="0"/>
              <a:t>Simple Analysis</a:t>
            </a:r>
          </a:p>
          <a:p>
            <a:pPr lvl="1">
              <a:lnSpc>
                <a:spcPct val="70000"/>
              </a:lnSpc>
            </a:pPr>
            <a:r>
              <a:rPr lang="en-US" dirty="0" smtClean="0"/>
              <a:t>Torrent </a:t>
            </a:r>
            <a:r>
              <a:rPr lang="en-US" dirty="0"/>
              <a:t>Suite™ </a:t>
            </a:r>
            <a:r>
              <a:rPr lang="en-US" dirty="0" smtClean="0"/>
              <a:t>application specific </a:t>
            </a:r>
            <a:r>
              <a:rPr lang="en-US" dirty="0" smtClean="0">
                <a:solidFill>
                  <a:srgbClr val="000000"/>
                </a:solidFill>
                <a:ea typeface="ＭＳ Ｐゴシック" pitchFamily="-60" charset="-128"/>
              </a:rPr>
              <a:t>plugin for </a:t>
            </a:r>
            <a:r>
              <a:rPr lang="en-US" dirty="0" smtClean="0"/>
              <a:t>gene-level </a:t>
            </a:r>
            <a:r>
              <a:rPr lang="en-US" dirty="0"/>
              <a:t>expression </a:t>
            </a:r>
            <a:r>
              <a:rPr lang="en-US" dirty="0" smtClean="0"/>
              <a:t>reports</a:t>
            </a:r>
          </a:p>
          <a:p>
            <a:pPr lvl="1">
              <a:lnSpc>
                <a:spcPct val="70000"/>
              </a:lnSpc>
            </a:pPr>
            <a:endParaRPr lang="en-US" sz="1800" dirty="0" smtClean="0"/>
          </a:p>
          <a:p>
            <a:pPr>
              <a:lnSpc>
                <a:spcPct val="70000"/>
              </a:lnSpc>
            </a:pPr>
            <a:endParaRPr lang="en-US" sz="1800" dirty="0" smtClean="0"/>
          </a:p>
        </p:txBody>
      </p:sp>
      <p:grpSp>
        <p:nvGrpSpPr>
          <p:cNvPr id="28" name="Group 12"/>
          <p:cNvGrpSpPr/>
          <p:nvPr/>
        </p:nvGrpSpPr>
        <p:grpSpPr>
          <a:xfrm>
            <a:off x="2216174" y="4187935"/>
            <a:ext cx="5558856" cy="565071"/>
            <a:chOff x="533400" y="2095500"/>
            <a:chExt cx="7162800" cy="685800"/>
          </a:xfrm>
        </p:grpSpPr>
        <p:cxnSp>
          <p:nvCxnSpPr>
            <p:cNvPr id="42" name="Straight Connector 41"/>
            <p:cNvCxnSpPr/>
            <p:nvPr/>
          </p:nvCxnSpPr>
          <p:spPr>
            <a:xfrm>
              <a:off x="533400" y="2438400"/>
              <a:ext cx="7162800"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06680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smtClean="0">
                  <a:solidFill>
                    <a:srgbClr val="000000"/>
                  </a:solidFill>
                </a:rPr>
                <a:t>Exon 1</a:t>
              </a:r>
              <a:endParaRPr kumimoji="1" lang="en-US" sz="1800" dirty="0">
                <a:solidFill>
                  <a:srgbClr val="000000"/>
                </a:solidFill>
              </a:endParaRPr>
            </a:p>
          </p:txBody>
        </p:sp>
        <p:sp>
          <p:nvSpPr>
            <p:cNvPr id="44" name="Rectangle 43"/>
            <p:cNvSpPr/>
            <p:nvPr/>
          </p:nvSpPr>
          <p:spPr>
            <a:xfrm>
              <a:off x="283845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smtClean="0">
                  <a:solidFill>
                    <a:srgbClr val="000000"/>
                  </a:solidFill>
                </a:rPr>
                <a:t>Exon 2</a:t>
              </a:r>
              <a:endParaRPr kumimoji="1" lang="en-US" sz="1800" dirty="0">
                <a:solidFill>
                  <a:srgbClr val="000000"/>
                </a:solidFill>
              </a:endParaRPr>
            </a:p>
          </p:txBody>
        </p:sp>
        <p:sp>
          <p:nvSpPr>
            <p:cNvPr id="45" name="Rectangle 44"/>
            <p:cNvSpPr/>
            <p:nvPr/>
          </p:nvSpPr>
          <p:spPr>
            <a:xfrm>
              <a:off x="457200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a:solidFill>
                    <a:srgbClr val="000000"/>
                  </a:solidFill>
                </a:rPr>
                <a:t>Exon </a:t>
              </a:r>
              <a:r>
                <a:rPr kumimoji="1" lang="en-US" sz="1800" dirty="0" smtClean="0">
                  <a:solidFill>
                    <a:srgbClr val="000000"/>
                  </a:solidFill>
                </a:rPr>
                <a:t>3</a:t>
              </a:r>
              <a:endParaRPr kumimoji="1" lang="en-US" sz="1800" dirty="0">
                <a:solidFill>
                  <a:srgbClr val="000000"/>
                </a:solidFill>
              </a:endParaRPr>
            </a:p>
          </p:txBody>
        </p:sp>
        <p:sp>
          <p:nvSpPr>
            <p:cNvPr id="46" name="Rectangle 45"/>
            <p:cNvSpPr/>
            <p:nvPr/>
          </p:nvSpPr>
          <p:spPr>
            <a:xfrm>
              <a:off x="6343650" y="2286000"/>
              <a:ext cx="1200150" cy="3048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kumimoji="1" lang="en-US" sz="1800" dirty="0">
                  <a:solidFill>
                    <a:srgbClr val="000000"/>
                  </a:solidFill>
                </a:rPr>
                <a:t>Exon </a:t>
              </a:r>
              <a:r>
                <a:rPr kumimoji="1" lang="en-US" sz="1800" dirty="0" smtClean="0">
                  <a:solidFill>
                    <a:srgbClr val="000000"/>
                  </a:solidFill>
                </a:rPr>
                <a:t>4</a:t>
              </a:r>
              <a:endParaRPr kumimoji="1" lang="en-US" sz="1800" dirty="0">
                <a:solidFill>
                  <a:srgbClr val="000000"/>
                </a:solidFill>
              </a:endParaRPr>
            </a:p>
          </p:txBody>
        </p:sp>
        <p:sp>
          <p:nvSpPr>
            <p:cNvPr id="47" name="Right Arrow 46"/>
            <p:cNvSpPr/>
            <p:nvPr/>
          </p:nvSpPr>
          <p:spPr>
            <a:xfrm>
              <a:off x="1905001" y="2667000"/>
              <a:ext cx="342900" cy="114300"/>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hangingPunct="1"/>
              <a:endParaRPr kumimoji="1" lang="en-US" sz="1600">
                <a:solidFill>
                  <a:srgbClr val="FFFFFF"/>
                </a:solidFill>
              </a:endParaRPr>
            </a:p>
          </p:txBody>
        </p:sp>
        <p:sp>
          <p:nvSpPr>
            <p:cNvPr id="48" name="Right Arrow 47"/>
            <p:cNvSpPr/>
            <p:nvPr/>
          </p:nvSpPr>
          <p:spPr>
            <a:xfrm rot="10800000">
              <a:off x="2857500" y="2095500"/>
              <a:ext cx="342900" cy="114300"/>
            </a:xfrm>
            <a:prstGeom prst="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eaLnBrk="1" hangingPunct="1"/>
              <a:endParaRPr kumimoji="1" lang="en-US" sz="1600">
                <a:solidFill>
                  <a:srgbClr val="FFFFFF"/>
                </a:solidFill>
              </a:endParaRPr>
            </a:p>
          </p:txBody>
        </p:sp>
      </p:grpSp>
      <p:sp>
        <p:nvSpPr>
          <p:cNvPr id="4" name="TextBox 3"/>
          <p:cNvSpPr txBox="1"/>
          <p:nvPr/>
        </p:nvSpPr>
        <p:spPr>
          <a:xfrm>
            <a:off x="1069430" y="4276696"/>
            <a:ext cx="801820" cy="400110"/>
          </a:xfrm>
          <a:prstGeom prst="rect">
            <a:avLst/>
          </a:prstGeom>
          <a:noFill/>
        </p:spPr>
        <p:txBody>
          <a:bodyPr wrap="none" rtlCol="0">
            <a:spAutoFit/>
          </a:bodyPr>
          <a:lstStyle/>
          <a:p>
            <a:pPr eaLnBrk="1" hangingPunct="1"/>
            <a:r>
              <a:rPr kumimoji="1" lang="en-US" sz="2000" b="1" dirty="0" smtClean="0">
                <a:solidFill>
                  <a:srgbClr val="000000"/>
                </a:solidFill>
                <a:latin typeface="Arial" charset="0"/>
                <a:ea typeface="MS PGothic" charset="0"/>
              </a:rPr>
              <a:t>Gene</a:t>
            </a:r>
            <a:endParaRPr kumimoji="1" lang="en-US" sz="2000" b="1" dirty="0">
              <a:solidFill>
                <a:srgbClr val="000000"/>
              </a:solidFill>
              <a:latin typeface="Arial" charset="0"/>
              <a:ea typeface="MS PGothic" charset="0"/>
            </a:endParaRPr>
          </a:p>
        </p:txBody>
      </p:sp>
    </p:spTree>
    <p:extLst>
      <p:ext uri="{BB962C8B-B14F-4D97-AF65-F5344CB8AC3E}">
        <p14:creationId xmlns:p14="http://schemas.microsoft.com/office/powerpoint/2010/main" val="5520410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662152"/>
          </a:xfrm>
        </p:spPr>
        <p:txBody>
          <a:bodyPr/>
          <a:lstStyle/>
          <a:p>
            <a:r>
              <a:rPr lang="en-US" dirty="0" smtClean="0"/>
              <a:t>Ion AmpliSeq™ </a:t>
            </a:r>
            <a:r>
              <a:rPr lang="en-US" dirty="0" err="1" smtClean="0"/>
              <a:t>Transciptome</a:t>
            </a:r>
            <a:r>
              <a:rPr lang="en-US" dirty="0" smtClean="0"/>
              <a:t> Human Gene Expression Library Workflow</a:t>
            </a:r>
            <a:endParaRPr lang="en-US" dirty="0"/>
          </a:p>
        </p:txBody>
      </p:sp>
      <p:pic>
        <p:nvPicPr>
          <p:cNvPr id="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876" y="1858944"/>
            <a:ext cx="3910580" cy="410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4294967295"/>
          </p:nvPr>
        </p:nvSpPr>
        <p:spPr>
          <a:xfrm>
            <a:off x="4038600" y="914400"/>
            <a:ext cx="5105400" cy="3886200"/>
          </a:xfrm>
          <a:prstGeom prst="rect">
            <a:avLst/>
          </a:prstGeom>
        </p:spPr>
        <p:txBody>
          <a:bodyPr>
            <a:normAutofit lnSpcReduction="10000"/>
          </a:bodyPr>
          <a:lstStyle/>
          <a:p>
            <a:pPr>
              <a:buClrTx/>
            </a:pPr>
            <a:r>
              <a:rPr lang="en-US" sz="2000" dirty="0" smtClean="0"/>
              <a:t>Simple, rapid workflow</a:t>
            </a:r>
          </a:p>
          <a:p>
            <a:pPr lvl="1">
              <a:buClrTx/>
            </a:pPr>
            <a:r>
              <a:rPr lang="en-US" sz="1800" dirty="0" smtClean="0"/>
              <a:t>&lt;1 hour hands on time</a:t>
            </a:r>
          </a:p>
          <a:p>
            <a:pPr>
              <a:buClrTx/>
            </a:pPr>
            <a:r>
              <a:rPr lang="en-US" sz="2000" dirty="0" smtClean="0"/>
              <a:t>Low input RNA:  </a:t>
            </a:r>
            <a:r>
              <a:rPr lang="en-US" sz="1800" dirty="0" smtClean="0"/>
              <a:t>10 </a:t>
            </a:r>
            <a:r>
              <a:rPr lang="en-US" sz="1800" dirty="0" err="1" smtClean="0"/>
              <a:t>ng</a:t>
            </a:r>
            <a:r>
              <a:rPr lang="en-US" sz="1800" dirty="0" smtClean="0"/>
              <a:t> input</a:t>
            </a:r>
          </a:p>
          <a:p>
            <a:pPr>
              <a:buClrTx/>
            </a:pPr>
            <a:r>
              <a:rPr lang="en-US" sz="1800" dirty="0" smtClean="0"/>
              <a:t>FFPE compatible</a:t>
            </a:r>
          </a:p>
          <a:p>
            <a:pPr>
              <a:buClrTx/>
            </a:pPr>
            <a:r>
              <a:rPr lang="en-US" sz="2000" dirty="0" smtClean="0"/>
              <a:t>Represents over 20,000 human </a:t>
            </a:r>
            <a:r>
              <a:rPr lang="en-US" sz="2000" dirty="0" err="1" smtClean="0"/>
              <a:t>RefSeq</a:t>
            </a:r>
            <a:r>
              <a:rPr lang="en-US" sz="2000" dirty="0" smtClean="0"/>
              <a:t> genes</a:t>
            </a:r>
          </a:p>
          <a:p>
            <a:pPr>
              <a:buClrTx/>
            </a:pPr>
            <a:r>
              <a:rPr lang="en-US" sz="2000" dirty="0" smtClean="0"/>
              <a:t>Wide dynamic range and improved detection sensitivity compared to conventional microarray analysis</a:t>
            </a:r>
          </a:p>
          <a:p>
            <a:pPr>
              <a:buClrTx/>
            </a:pPr>
            <a:r>
              <a:rPr lang="en-US" sz="2000" dirty="0" smtClean="0"/>
              <a:t>Complementary software plug-in for automated sequencing analysis</a:t>
            </a:r>
            <a:endParaRPr lang="en-US" sz="1800" dirty="0" smtClean="0"/>
          </a:p>
          <a:p>
            <a:pPr lvl="1">
              <a:buClrTx/>
            </a:pPr>
            <a:endParaRPr lang="en-US" sz="1800" dirty="0" smtClean="0"/>
          </a:p>
        </p:txBody>
      </p:sp>
      <p:pic>
        <p:nvPicPr>
          <p:cNvPr id="6" name="Picture 41"/>
          <p:cNvPicPr>
            <a:picLocks noChangeAspect="1" noChangeArrowheads="1"/>
          </p:cNvPicPr>
          <p:nvPr/>
        </p:nvPicPr>
        <p:blipFill rotWithShape="1">
          <a:blip r:embed="rId4"/>
          <a:srcRect l="40899" t="18049" r="19128" b="56293"/>
          <a:stretch/>
        </p:blipFill>
        <p:spPr bwMode="auto">
          <a:xfrm>
            <a:off x="788795" y="1145512"/>
            <a:ext cx="2178923" cy="1118906"/>
          </a:xfrm>
          <a:prstGeom prst="rect">
            <a:avLst/>
          </a:prstGeom>
          <a:noFill/>
          <a:ln w="9525" cap="flat" cmpd="sng" algn="ctr">
            <a:noFill/>
            <a:prstDash val="solid"/>
            <a:miter lim="800000"/>
            <a:headEnd/>
            <a:tailEnd/>
          </a:ln>
        </p:spPr>
      </p:pic>
    </p:spTree>
    <p:extLst>
      <p:ext uri="{BB962C8B-B14F-4D97-AF65-F5344CB8AC3E}">
        <p14:creationId xmlns:p14="http://schemas.microsoft.com/office/powerpoint/2010/main" val="73862179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3999" cy="714375"/>
          </a:xfrm>
        </p:spPr>
        <p:txBody>
          <a:bodyPr/>
          <a:lstStyle/>
          <a:p>
            <a:r>
              <a:rPr lang="en-US" dirty="0" smtClean="0"/>
              <a:t>FFPE vs Fresh Frozen – high correlation</a:t>
            </a:r>
            <a:endParaRPr lang="en-US" dirty="0"/>
          </a:p>
        </p:txBody>
      </p:sp>
      <p:sp>
        <p:nvSpPr>
          <p:cNvPr id="3" name="Content Placeholder 2"/>
          <p:cNvSpPr>
            <a:spLocks noGrp="1"/>
          </p:cNvSpPr>
          <p:nvPr>
            <p:ph idx="1"/>
          </p:nvPr>
        </p:nvSpPr>
        <p:spPr/>
        <p:txBody>
          <a:bodyPr/>
          <a:lstStyle/>
          <a:p>
            <a:r>
              <a:rPr lang="en-US" b="1" dirty="0" smtClean="0"/>
              <a:t>No </a:t>
            </a:r>
            <a:r>
              <a:rPr lang="en-US" b="1" dirty="0"/>
              <a:t>additional amplification or ribosomal </a:t>
            </a:r>
            <a:r>
              <a:rPr lang="en-US" b="1" dirty="0" smtClean="0"/>
              <a:t>depletion necessary </a:t>
            </a:r>
            <a:r>
              <a:rPr lang="en-US" dirty="0" smtClean="0"/>
              <a:t>starting with as little as 10ng of total RNA from FFPE samples</a:t>
            </a:r>
            <a:endParaRPr lang="en-US" b="1" dirty="0"/>
          </a:p>
          <a:p>
            <a:endParaRPr lang="en-US" dirty="0" smtClean="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dirty="0"/>
          </a:p>
          <a:p>
            <a:pPr marL="171450" lvl="1" indent="0">
              <a:buNone/>
            </a:pPr>
            <a:endParaRPr lang="en-US" sz="1600" dirty="0"/>
          </a:p>
          <a:p>
            <a:pPr marL="171450" lvl="1" indent="0">
              <a:buNone/>
            </a:pPr>
            <a:r>
              <a:rPr lang="en-US" sz="1400" dirty="0"/>
              <a:t>Data generated with 8 samples per PI v2 chip using 200 v3 </a:t>
            </a:r>
            <a:r>
              <a:rPr lang="en-US" sz="1400" dirty="0" smtClean="0"/>
              <a:t>chemistry on lung tumor samples</a:t>
            </a:r>
          </a:p>
          <a:p>
            <a:pPr marL="171450" lvl="1" indent="0">
              <a:buNone/>
            </a:pPr>
            <a:r>
              <a:rPr lang="en-US" sz="1400" dirty="0" err="1" smtClean="0"/>
              <a:t>Affymetrix</a:t>
            </a:r>
            <a:r>
              <a:rPr lang="en-US" sz="1400" dirty="0" smtClean="0"/>
              <a:t> data from lung tumor samples</a:t>
            </a:r>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491277912"/>
              </p:ext>
            </p:extLst>
          </p:nvPr>
        </p:nvGraphicFramePr>
        <p:xfrm>
          <a:off x="457200" y="2362200"/>
          <a:ext cx="8153400" cy="1645920"/>
        </p:xfrm>
        <a:graphic>
          <a:graphicData uri="http://schemas.openxmlformats.org/drawingml/2006/table">
            <a:tbl>
              <a:tblPr firstRow="1" bandRow="1">
                <a:tableStyleId>{3C2FFA5D-87B4-456A-9821-1D502468CF0F}</a:tableStyleId>
              </a:tblPr>
              <a:tblGrid>
                <a:gridCol w="2971800"/>
                <a:gridCol w="2260600"/>
                <a:gridCol w="2921000"/>
              </a:tblGrid>
              <a:tr h="640080">
                <a:tc>
                  <a:txBody>
                    <a:bodyPr/>
                    <a:lstStyle/>
                    <a:p>
                      <a:pPr algn="ctr"/>
                      <a:r>
                        <a:rPr lang="en-US" sz="2000" dirty="0" smtClean="0">
                          <a:solidFill>
                            <a:schemeClr val="tx1"/>
                          </a:solidFill>
                        </a:rPr>
                        <a:t>Pearson r</a:t>
                      </a:r>
                    </a:p>
                    <a:p>
                      <a:pPr algn="ctr"/>
                      <a:r>
                        <a:rPr lang="en-US" sz="2000" dirty="0" smtClean="0">
                          <a:solidFill>
                            <a:schemeClr val="tx1"/>
                          </a:solidFill>
                        </a:rPr>
                        <a:t>correlation</a:t>
                      </a:r>
                      <a:endParaRPr lang="en-US" sz="2000" dirty="0">
                        <a:solidFill>
                          <a:schemeClr val="tx1"/>
                        </a:solidFill>
                      </a:endParaRPr>
                    </a:p>
                  </a:txBody>
                  <a:tcPr anchor="ctr"/>
                </a:tc>
                <a:tc>
                  <a:txBody>
                    <a:bodyPr/>
                    <a:lstStyle/>
                    <a:p>
                      <a:pPr algn="ct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Ion </a:t>
                      </a: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AmpliSeq</a:t>
                      </a: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 </a:t>
                      </a: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Transcriptome</a:t>
                      </a:r>
                      <a:endParaRPr lang="en-US" sz="2000" b="1"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mn-lt"/>
                          <a:ea typeface="ＭＳ Ｐゴシック" pitchFamily="-60" charset="-128"/>
                          <a:cs typeface="ＭＳ Ｐゴシック" pitchFamily="-60" charset="-128"/>
                        </a:rPr>
                        <a:t>Affymetrix</a:t>
                      </a:r>
                      <a:r>
                        <a:rPr kumimoji="0" lang="en-US" sz="2000" b="1" i="0" u="none" strike="noStrike" kern="0" cap="none" spc="0" normalizeH="0" baseline="0" noProof="0" dirty="0" smtClean="0">
                          <a:ln>
                            <a:noFill/>
                          </a:ln>
                          <a:solidFill>
                            <a:srgbClr val="000000"/>
                          </a:solidFill>
                          <a:effectLst/>
                          <a:uLnTx/>
                          <a:uFillTx/>
                          <a:latin typeface="+mn-lt"/>
                          <a:ea typeface="ＭＳ Ｐゴシック" pitchFamily="-60" charset="-128"/>
                          <a:cs typeface="ＭＳ Ｐゴシック" pitchFamily="-60" charset="-128"/>
                        </a:rPr>
                        <a:t> U133 plus 2.0 with Sensation Plus FFPE kit</a:t>
                      </a:r>
                      <a:endParaRPr lang="en-US" sz="2000" b="1" dirty="0"/>
                    </a:p>
                  </a:txBody>
                  <a:tcPr anchor="ctr"/>
                </a:tc>
              </a:tr>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FF vs. FFPE</a:t>
                      </a:r>
                      <a:endParaRPr lang="en-US" sz="2000" dirty="0"/>
                    </a:p>
                  </a:txBody>
                  <a:tcPr anchor="ctr"/>
                </a:tc>
                <a:tc>
                  <a:txBody>
                    <a:bodyPr/>
                    <a:lstStyle/>
                    <a:p>
                      <a:pPr algn="ctr"/>
                      <a:r>
                        <a:rPr lang="en-US" sz="2000" dirty="0" smtClean="0"/>
                        <a:t>0.93</a:t>
                      </a:r>
                      <a:endParaRPr lang="en-US" sz="2000" dirty="0"/>
                    </a:p>
                  </a:txBody>
                  <a:tcPr anchor="ctr"/>
                </a:tc>
                <a:tc>
                  <a:txBody>
                    <a:bodyPr/>
                    <a:lstStyle/>
                    <a:p>
                      <a:pPr algn="ctr"/>
                      <a:r>
                        <a:rPr lang="en-US" sz="2000" dirty="0" smtClean="0"/>
                        <a:t>0.89</a:t>
                      </a:r>
                      <a:endParaRPr lang="en-US" sz="2000" dirty="0"/>
                    </a:p>
                  </a:txBody>
                  <a:tcPr anchor="ctr"/>
                </a:tc>
              </a:tr>
            </a:tbl>
          </a:graphicData>
        </a:graphic>
      </p:graphicFrame>
      <p:sp>
        <p:nvSpPr>
          <p:cNvPr id="6" name="TextBox 5"/>
          <p:cNvSpPr txBox="1"/>
          <p:nvPr/>
        </p:nvSpPr>
        <p:spPr>
          <a:xfrm>
            <a:off x="6592985" y="6484732"/>
            <a:ext cx="1933298" cy="261610"/>
          </a:xfrm>
          <a:prstGeom prst="rect">
            <a:avLst/>
          </a:prstGeom>
          <a:noFill/>
        </p:spPr>
        <p:txBody>
          <a:bodyPr wrap="none" rtlCol="0">
            <a:spAutoFit/>
          </a:bodyPr>
          <a:lstStyle/>
          <a:p>
            <a:pPr eaLnBrk="1" hangingPunct="1"/>
            <a:r>
              <a:rPr kumimoji="1" lang="en-US" sz="1100" dirty="0" smtClean="0">
                <a:solidFill>
                  <a:srgbClr val="FFFFFF">
                    <a:lumMod val="50000"/>
                  </a:srgbClr>
                </a:solidFill>
                <a:latin typeface="Arial" charset="0"/>
                <a:ea typeface="MS PGothic" charset="0"/>
              </a:rPr>
              <a:t>Proprietary and Confidential</a:t>
            </a:r>
            <a:endParaRPr kumimoji="1" lang="en-US" sz="1100" dirty="0">
              <a:solidFill>
                <a:srgbClr val="FFFFFF">
                  <a:lumMod val="50000"/>
                </a:srgbClr>
              </a:solidFill>
              <a:latin typeface="Arial" charset="0"/>
              <a:ea typeface="MS PGothic" charset="0"/>
            </a:endParaRPr>
          </a:p>
        </p:txBody>
      </p:sp>
    </p:spTree>
    <p:extLst>
      <p:ext uri="{BB962C8B-B14F-4D97-AF65-F5344CB8AC3E}">
        <p14:creationId xmlns:p14="http://schemas.microsoft.com/office/powerpoint/2010/main" val="13888296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Fragment Library Construction</a:t>
            </a:r>
            <a:endParaRPr lang="en-US" sz="3600" dirty="0"/>
          </a:p>
        </p:txBody>
      </p:sp>
    </p:spTree>
    <p:extLst>
      <p:ext uri="{BB962C8B-B14F-4D97-AF65-F5344CB8AC3E}">
        <p14:creationId xmlns:p14="http://schemas.microsoft.com/office/powerpoint/2010/main" val="240548010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sz="2400" dirty="0" smtClean="0"/>
              <a:t>Wider dynamic range and more genes detected than arrays </a:t>
            </a:r>
            <a:endParaRPr lang="en-US" sz="2400" dirty="0"/>
          </a:p>
        </p:txBody>
      </p:sp>
      <p:sp>
        <p:nvSpPr>
          <p:cNvPr id="18" name="TextBox 17"/>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1026" name="Picture 2" descr="C:\Users\vierneha\Documents\Global Market Devt\AmpliSeqTxome\App Note\CO29218_AmpliSeq_Transcriptome_app_note_FHR_Page_3.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66372" t="61155" r="4936" b="17352"/>
          <a:stretch/>
        </p:blipFill>
        <p:spPr bwMode="auto">
          <a:xfrm>
            <a:off x="2134811" y="1143000"/>
            <a:ext cx="4874379" cy="47244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145969" y="5911334"/>
            <a:ext cx="2852063" cy="369332"/>
          </a:xfrm>
          <a:prstGeom prst="rect">
            <a:avLst/>
          </a:prstGeom>
        </p:spPr>
        <p:txBody>
          <a:bodyPr wrap="none">
            <a:spAutoFit/>
          </a:bodyPr>
          <a:lstStyle/>
          <a:p>
            <a:r>
              <a:rPr lang="en-US" dirty="0"/>
              <a:t>8 samples per Ion PI chip </a:t>
            </a:r>
          </a:p>
        </p:txBody>
      </p:sp>
    </p:spTree>
    <p:extLst>
      <p:ext uri="{BB962C8B-B14F-4D97-AF65-F5344CB8AC3E}">
        <p14:creationId xmlns:p14="http://schemas.microsoft.com/office/powerpoint/2010/main" val="314227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More </a:t>
            </a:r>
            <a:r>
              <a:rPr lang="en-US" sz="2800" dirty="0"/>
              <a:t>differentially expressed </a:t>
            </a:r>
            <a:r>
              <a:rPr lang="en-US" sz="2800" dirty="0" smtClean="0"/>
              <a:t>genes than arrays</a:t>
            </a:r>
            <a:endParaRPr lang="en-US" sz="2800" dirty="0"/>
          </a:p>
        </p:txBody>
      </p:sp>
      <p:grpSp>
        <p:nvGrpSpPr>
          <p:cNvPr id="3" name="Group 2"/>
          <p:cNvGrpSpPr/>
          <p:nvPr/>
        </p:nvGrpSpPr>
        <p:grpSpPr>
          <a:xfrm>
            <a:off x="2095500" y="1143000"/>
            <a:ext cx="4953000" cy="4953000"/>
            <a:chOff x="3733800" y="1752600"/>
            <a:chExt cx="4509135" cy="4136142"/>
          </a:xfrm>
        </p:grpSpPr>
        <p:pic>
          <p:nvPicPr>
            <p:cNvPr id="6" name="Picture 5"/>
            <p:cNvPicPr/>
            <p:nvPr/>
          </p:nvPicPr>
          <p:blipFill>
            <a:blip r:embed="rId3"/>
            <a:stretch>
              <a:fillRect/>
            </a:stretch>
          </p:blipFill>
          <p:spPr>
            <a:xfrm>
              <a:off x="3733800" y="1752600"/>
              <a:ext cx="4509135" cy="3856990"/>
            </a:xfrm>
            <a:prstGeom prst="rect">
              <a:avLst/>
            </a:prstGeom>
          </p:spPr>
        </p:pic>
        <p:sp>
          <p:nvSpPr>
            <p:cNvPr id="7" name="Rectangle 6"/>
            <p:cNvSpPr/>
            <p:nvPr/>
          </p:nvSpPr>
          <p:spPr bwMode="auto">
            <a:xfrm>
              <a:off x="6400800" y="5334000"/>
              <a:ext cx="1524000" cy="228600"/>
            </a:xfrm>
            <a:prstGeom prst="rect">
              <a:avLst/>
            </a:prstGeom>
            <a:solidFill>
              <a:schemeClr val="bg1"/>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8" name="TextBox 7"/>
            <p:cNvSpPr txBox="1"/>
            <p:nvPr/>
          </p:nvSpPr>
          <p:spPr>
            <a:xfrm>
              <a:off x="6376591" y="5257800"/>
              <a:ext cx="1725243" cy="526886"/>
            </a:xfrm>
            <a:prstGeom prst="rect">
              <a:avLst/>
            </a:prstGeom>
            <a:noFill/>
          </p:spPr>
          <p:txBody>
            <a:bodyPr wrap="none" rtlCol="0">
              <a:spAutoFit/>
            </a:bodyPr>
            <a:lstStyle/>
            <a:p>
              <a:pPr algn="ctr"/>
              <a:r>
                <a:rPr lang="en-US" sz="1050" b="1" dirty="0" err="1" smtClean="0">
                  <a:latin typeface="Arial" pitchFamily="124" charset="0"/>
                </a:rPr>
                <a:t>Affymetrix</a:t>
              </a:r>
              <a:r>
                <a:rPr lang="en-US" sz="1050" b="1" dirty="0" smtClean="0">
                  <a:latin typeface="Arial" pitchFamily="124" charset="0"/>
                </a:rPr>
                <a:t>® U133 </a:t>
              </a:r>
              <a:r>
                <a:rPr lang="en-US" sz="1050" b="1" dirty="0">
                  <a:latin typeface="Arial" pitchFamily="124" charset="0"/>
                </a:rPr>
                <a:t>Plus 2.0 </a:t>
              </a:r>
              <a:endParaRPr lang="en-US" sz="1050" b="1" dirty="0" smtClean="0">
                <a:latin typeface="Arial" pitchFamily="124" charset="0"/>
              </a:endParaRPr>
            </a:p>
            <a:p>
              <a:pPr algn="ctr"/>
              <a:r>
                <a:rPr lang="en-US" sz="1050" b="1" dirty="0">
                  <a:latin typeface="Arial" pitchFamily="124" charset="0"/>
                </a:rPr>
                <a:t>(</a:t>
              </a:r>
              <a:r>
                <a:rPr lang="en-US" sz="1050" b="1" dirty="0" smtClean="0">
                  <a:latin typeface="Arial" pitchFamily="124" charset="0"/>
                </a:rPr>
                <a:t>MAQC)</a:t>
              </a:r>
              <a:endParaRPr lang="en-US" sz="1050" b="1" dirty="0">
                <a:latin typeface="Arial" pitchFamily="124" charset="0"/>
              </a:endParaRPr>
            </a:p>
            <a:p>
              <a:pPr algn="ctr"/>
              <a:endParaRPr lang="en-US" sz="1400" b="1" dirty="0"/>
            </a:p>
          </p:txBody>
        </p:sp>
        <p:sp>
          <p:nvSpPr>
            <p:cNvPr id="9" name="Rectangle 8"/>
            <p:cNvSpPr/>
            <p:nvPr/>
          </p:nvSpPr>
          <p:spPr bwMode="auto">
            <a:xfrm>
              <a:off x="4495800" y="5334000"/>
              <a:ext cx="1600200" cy="228600"/>
            </a:xfrm>
            <a:prstGeom prst="rect">
              <a:avLst/>
            </a:prstGeom>
            <a:solidFill>
              <a:srgbClr val="FFFFFF"/>
            </a:solidFill>
            <a:ln w="3175"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algn="ctr">
                <a:lnSpc>
                  <a:spcPts val="1680"/>
                </a:lnSpc>
                <a:spcBef>
                  <a:spcPts val="1200"/>
                </a:spcBef>
              </a:pPr>
              <a:endParaRPr lang="en-US" sz="1400" dirty="0">
                <a:latin typeface="Arial" pitchFamily="124" charset="0"/>
              </a:endParaRPr>
            </a:p>
          </p:txBody>
        </p:sp>
        <p:sp>
          <p:nvSpPr>
            <p:cNvPr id="10" name="TextBox 9"/>
            <p:cNvSpPr txBox="1"/>
            <p:nvPr/>
          </p:nvSpPr>
          <p:spPr>
            <a:xfrm>
              <a:off x="4746897" y="5257800"/>
              <a:ext cx="1174636" cy="630942"/>
            </a:xfrm>
            <a:prstGeom prst="rect">
              <a:avLst/>
            </a:prstGeom>
            <a:noFill/>
          </p:spPr>
          <p:txBody>
            <a:bodyPr wrap="none" rtlCol="0">
              <a:spAutoFit/>
            </a:bodyPr>
            <a:lstStyle/>
            <a:p>
              <a:pPr algn="ctr"/>
              <a:r>
                <a:rPr lang="en-US" sz="1050" b="1" dirty="0" smtClean="0">
                  <a:latin typeface="Arial" pitchFamily="124" charset="0"/>
                </a:rPr>
                <a:t>Ion </a:t>
              </a:r>
              <a:r>
                <a:rPr lang="en-US" sz="1050" b="1" dirty="0" err="1" smtClean="0">
                  <a:latin typeface="Arial" pitchFamily="124" charset="0"/>
                </a:rPr>
                <a:t>AmpliSeq</a:t>
              </a:r>
              <a:r>
                <a:rPr lang="en-US" sz="1050" b="1" dirty="0" smtClean="0">
                  <a:latin typeface="Arial" pitchFamily="124" charset="0"/>
                </a:rPr>
                <a:t>™</a:t>
              </a:r>
            </a:p>
            <a:p>
              <a:pPr algn="ctr"/>
              <a:r>
                <a:rPr lang="en-US" sz="1050" b="1" dirty="0" err="1" smtClean="0">
                  <a:latin typeface="Arial" pitchFamily="124" charset="0"/>
                </a:rPr>
                <a:t>Transcriptome</a:t>
              </a:r>
              <a:endParaRPr lang="en-US" sz="1050" b="1" dirty="0">
                <a:latin typeface="Arial" pitchFamily="124" charset="0"/>
              </a:endParaRPr>
            </a:p>
            <a:p>
              <a:pPr algn="ctr"/>
              <a:endParaRPr lang="en-US" sz="1400" b="1" dirty="0"/>
            </a:p>
          </p:txBody>
        </p:sp>
      </p:grpSp>
      <p:sp>
        <p:nvSpPr>
          <p:cNvPr id="5" name="Rectangle 4"/>
          <p:cNvSpPr/>
          <p:nvPr/>
        </p:nvSpPr>
        <p:spPr>
          <a:xfrm>
            <a:off x="3145969" y="5911334"/>
            <a:ext cx="2852063" cy="369332"/>
          </a:xfrm>
          <a:prstGeom prst="rect">
            <a:avLst/>
          </a:prstGeom>
        </p:spPr>
        <p:txBody>
          <a:bodyPr wrap="none">
            <a:spAutoFit/>
          </a:bodyPr>
          <a:lstStyle/>
          <a:p>
            <a:r>
              <a:rPr lang="en-US" dirty="0"/>
              <a:t>8 samples per Ion PI chip </a:t>
            </a:r>
          </a:p>
        </p:txBody>
      </p:sp>
    </p:spTree>
    <p:extLst>
      <p:ext uri="{BB962C8B-B14F-4D97-AF65-F5344CB8AC3E}">
        <p14:creationId xmlns:p14="http://schemas.microsoft.com/office/powerpoint/2010/main" val="291457110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p:cNvGrpSpPr/>
          <p:nvPr/>
        </p:nvGrpSpPr>
        <p:grpSpPr>
          <a:xfrm>
            <a:off x="76200" y="1524000"/>
            <a:ext cx="8839200" cy="2743200"/>
            <a:chOff x="228600" y="838200"/>
            <a:chExt cx="8839200" cy="2743200"/>
          </a:xfrm>
        </p:grpSpPr>
        <p:sp>
          <p:nvSpPr>
            <p:cNvPr id="15" name="Rounded Rectangle 14"/>
            <p:cNvSpPr/>
            <p:nvPr/>
          </p:nvSpPr>
          <p:spPr bwMode="auto">
            <a:xfrm>
              <a:off x="228600" y="838200"/>
              <a:ext cx="8839200" cy="2743200"/>
            </a:xfrm>
            <a:prstGeom prst="roundRect">
              <a:avLst>
                <a:gd name="adj" fmla="val 10257"/>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21" name="Picture 20"/>
            <p:cNvPicPr/>
            <p:nvPr/>
          </p:nvPicPr>
          <p:blipFill>
            <a:blip r:embed="rId3"/>
            <a:stretch>
              <a:fillRect/>
            </a:stretch>
          </p:blipFill>
          <p:spPr>
            <a:xfrm>
              <a:off x="457200" y="917257"/>
              <a:ext cx="2603500" cy="2587943"/>
            </a:xfrm>
            <a:prstGeom prst="rect">
              <a:avLst/>
            </a:prstGeom>
          </p:spPr>
        </p:pic>
        <p:pic>
          <p:nvPicPr>
            <p:cNvPr id="22" name="Picture 2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3276600" y="914401"/>
              <a:ext cx="2603500" cy="2590799"/>
            </a:xfrm>
            <a:prstGeom prst="rect">
              <a:avLst/>
            </a:prstGeom>
          </p:spPr>
        </p:pic>
        <p:pic>
          <p:nvPicPr>
            <p:cNvPr id="23" name="Picture 22"/>
            <p:cNvPicPr/>
            <p:nvPr/>
          </p:nvPicPr>
          <p:blipFill>
            <a:blip r:embed="rId6"/>
            <a:stretch>
              <a:fillRect/>
            </a:stretch>
          </p:blipFill>
          <p:spPr>
            <a:xfrm>
              <a:off x="6019800" y="916623"/>
              <a:ext cx="2743200" cy="2588577"/>
            </a:xfrm>
            <a:prstGeom prst="rect">
              <a:avLst/>
            </a:prstGeom>
          </p:spPr>
        </p:pic>
        <p:sp>
          <p:nvSpPr>
            <p:cNvPr id="4" name="TextBox 3"/>
            <p:cNvSpPr txBox="1"/>
            <p:nvPr/>
          </p:nvSpPr>
          <p:spPr>
            <a:xfrm>
              <a:off x="731675" y="895290"/>
              <a:ext cx="868823" cy="400110"/>
            </a:xfrm>
            <a:prstGeom prst="rect">
              <a:avLst/>
            </a:prstGeom>
            <a:noFill/>
          </p:spPr>
          <p:txBody>
            <a:bodyPr wrap="none" rtlCol="0">
              <a:spAutoFit/>
            </a:bodyPr>
            <a:lstStyle/>
            <a:p>
              <a:r>
                <a:rPr lang="en-US" sz="2000" dirty="0" err="1" smtClean="0">
                  <a:solidFill>
                    <a:schemeClr val="bg2">
                      <a:lumMod val="50000"/>
                    </a:schemeClr>
                  </a:solidFill>
                </a:rPr>
                <a:t>qPCR</a:t>
              </a:r>
              <a:endParaRPr lang="en-US" sz="2000" dirty="0">
                <a:solidFill>
                  <a:schemeClr val="bg2">
                    <a:lumMod val="50000"/>
                  </a:schemeClr>
                </a:solidFill>
              </a:endParaRPr>
            </a:p>
          </p:txBody>
        </p:sp>
        <p:sp>
          <p:nvSpPr>
            <p:cNvPr id="25" name="TextBox 24"/>
            <p:cNvSpPr txBox="1"/>
            <p:nvPr/>
          </p:nvSpPr>
          <p:spPr>
            <a:xfrm>
              <a:off x="3532655" y="914400"/>
              <a:ext cx="1267945" cy="400110"/>
            </a:xfrm>
            <a:prstGeom prst="rect">
              <a:avLst/>
            </a:prstGeom>
            <a:noFill/>
          </p:spPr>
          <p:txBody>
            <a:bodyPr wrap="none" rtlCol="0">
              <a:spAutoFit/>
            </a:bodyPr>
            <a:lstStyle/>
            <a:p>
              <a:r>
                <a:rPr lang="en-US" sz="2000" dirty="0" smtClean="0">
                  <a:solidFill>
                    <a:schemeClr val="bg2">
                      <a:lumMod val="50000"/>
                    </a:schemeClr>
                  </a:solidFill>
                </a:rPr>
                <a:t>RNA-Seq</a:t>
              </a:r>
              <a:endParaRPr lang="en-US" sz="2000" dirty="0">
                <a:solidFill>
                  <a:schemeClr val="bg2">
                    <a:lumMod val="50000"/>
                  </a:schemeClr>
                </a:solidFill>
              </a:endParaRPr>
            </a:p>
          </p:txBody>
        </p:sp>
        <p:sp>
          <p:nvSpPr>
            <p:cNvPr id="26" name="TextBox 25"/>
            <p:cNvSpPr txBox="1"/>
            <p:nvPr/>
          </p:nvSpPr>
          <p:spPr>
            <a:xfrm>
              <a:off x="6248400" y="914400"/>
              <a:ext cx="1524175" cy="400110"/>
            </a:xfrm>
            <a:prstGeom prst="rect">
              <a:avLst/>
            </a:prstGeom>
            <a:noFill/>
          </p:spPr>
          <p:txBody>
            <a:bodyPr wrap="none" rtlCol="0">
              <a:spAutoFit/>
            </a:bodyPr>
            <a:lstStyle/>
            <a:p>
              <a:r>
                <a:rPr lang="en-US" sz="2000" dirty="0" smtClean="0">
                  <a:solidFill>
                    <a:schemeClr val="bg1">
                      <a:lumMod val="50000"/>
                    </a:schemeClr>
                  </a:solidFill>
                </a:rPr>
                <a:t>Microarrays</a:t>
              </a:r>
              <a:endParaRPr lang="en-US" sz="2000" dirty="0">
                <a:solidFill>
                  <a:schemeClr val="bg1">
                    <a:lumMod val="50000"/>
                  </a:schemeClr>
                </a:solidFill>
              </a:endParaRPr>
            </a:p>
          </p:txBody>
        </p:sp>
      </p:grpSp>
      <p:sp>
        <p:nvSpPr>
          <p:cNvPr id="12" name="Title 1"/>
          <p:cNvSpPr>
            <a:spLocks noGrp="1"/>
          </p:cNvSpPr>
          <p:nvPr>
            <p:ph type="title"/>
          </p:nvPr>
        </p:nvSpPr>
        <p:spPr/>
        <p:txBody>
          <a:bodyPr/>
          <a:lstStyle/>
          <a:p>
            <a:r>
              <a:rPr lang="en-US" dirty="0" smtClean="0"/>
              <a:t>Excellent correlation across orthogonal platforms</a:t>
            </a:r>
            <a:endParaRPr lang="en-US" dirty="0"/>
          </a:p>
        </p:txBody>
      </p:sp>
      <p:sp>
        <p:nvSpPr>
          <p:cNvPr id="17" name="TextBox 16"/>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sp>
        <p:nvSpPr>
          <p:cNvPr id="2" name="TextBox 1"/>
          <p:cNvSpPr txBox="1"/>
          <p:nvPr/>
        </p:nvSpPr>
        <p:spPr>
          <a:xfrm>
            <a:off x="905532" y="4280009"/>
            <a:ext cx="1630575" cy="461665"/>
          </a:xfrm>
          <a:prstGeom prst="rect">
            <a:avLst/>
          </a:prstGeom>
          <a:noFill/>
        </p:spPr>
        <p:txBody>
          <a:bodyPr wrap="none" rtlCol="0">
            <a:spAutoFit/>
          </a:bodyPr>
          <a:lstStyle/>
          <a:p>
            <a:r>
              <a:rPr lang="en-US" dirty="0" err="1" smtClean="0"/>
              <a:t>Cor</a:t>
            </a:r>
            <a:r>
              <a:rPr lang="en-US" dirty="0" smtClean="0"/>
              <a:t> = 0.96</a:t>
            </a:r>
            <a:endParaRPr lang="en-US" dirty="0"/>
          </a:p>
        </p:txBody>
      </p:sp>
      <p:sp>
        <p:nvSpPr>
          <p:cNvPr id="13" name="TextBox 12"/>
          <p:cNvSpPr txBox="1"/>
          <p:nvPr/>
        </p:nvSpPr>
        <p:spPr>
          <a:xfrm>
            <a:off x="3715407" y="4280009"/>
            <a:ext cx="1630575" cy="461665"/>
          </a:xfrm>
          <a:prstGeom prst="rect">
            <a:avLst/>
          </a:prstGeom>
          <a:noFill/>
        </p:spPr>
        <p:txBody>
          <a:bodyPr wrap="none" rtlCol="0">
            <a:spAutoFit/>
          </a:bodyPr>
          <a:lstStyle/>
          <a:p>
            <a:r>
              <a:rPr lang="en-US" dirty="0" err="1" smtClean="0"/>
              <a:t>Cor</a:t>
            </a:r>
            <a:r>
              <a:rPr lang="en-US" dirty="0" smtClean="0"/>
              <a:t> = 0.94</a:t>
            </a:r>
            <a:endParaRPr lang="en-US" dirty="0"/>
          </a:p>
        </p:txBody>
      </p:sp>
      <p:sp>
        <p:nvSpPr>
          <p:cNvPr id="14" name="TextBox 13"/>
          <p:cNvSpPr txBox="1"/>
          <p:nvPr/>
        </p:nvSpPr>
        <p:spPr>
          <a:xfrm>
            <a:off x="6639582" y="4280009"/>
            <a:ext cx="1630575" cy="461665"/>
          </a:xfrm>
          <a:prstGeom prst="rect">
            <a:avLst/>
          </a:prstGeom>
          <a:noFill/>
        </p:spPr>
        <p:txBody>
          <a:bodyPr wrap="none" rtlCol="0">
            <a:spAutoFit/>
          </a:bodyPr>
          <a:lstStyle/>
          <a:p>
            <a:r>
              <a:rPr lang="en-US" dirty="0" err="1" smtClean="0"/>
              <a:t>Cor</a:t>
            </a:r>
            <a:r>
              <a:rPr lang="en-US" dirty="0" smtClean="0"/>
              <a:t> = 0.91</a:t>
            </a:r>
            <a:endParaRPr lang="en-US" dirty="0"/>
          </a:p>
        </p:txBody>
      </p:sp>
    </p:spTree>
    <p:extLst>
      <p:ext uri="{BB962C8B-B14F-4D97-AF65-F5344CB8AC3E}">
        <p14:creationId xmlns:p14="http://schemas.microsoft.com/office/powerpoint/2010/main" val="417662089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 S5 Ampliseq </a:t>
            </a:r>
            <a:r>
              <a:rPr lang="en-US" dirty="0" err="1" smtClean="0"/>
              <a:t>Transcriptome</a:t>
            </a:r>
            <a:r>
              <a:rPr lang="en-US" dirty="0" smtClean="0"/>
              <a:t> Workflow</a:t>
            </a:r>
            <a:endParaRPr lang="en-US" dirty="0"/>
          </a:p>
        </p:txBody>
      </p:sp>
      <p:grpSp>
        <p:nvGrpSpPr>
          <p:cNvPr id="3" name="Group 2"/>
          <p:cNvGrpSpPr/>
          <p:nvPr/>
        </p:nvGrpSpPr>
        <p:grpSpPr>
          <a:xfrm>
            <a:off x="6910351" y="1295401"/>
            <a:ext cx="1568350" cy="4340204"/>
            <a:chOff x="6966964" y="1045900"/>
            <a:chExt cx="1568350" cy="4984681"/>
          </a:xfrm>
        </p:grpSpPr>
        <p:sp>
          <p:nvSpPr>
            <p:cNvPr id="4" name="Rounded Rectangle 3"/>
            <p:cNvSpPr/>
            <p:nvPr/>
          </p:nvSpPr>
          <p:spPr bwMode="auto">
            <a:xfrm>
              <a:off x="6966964"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Analyze </a:t>
              </a:r>
              <a:br>
                <a:rPr lang="en-US" sz="2000" b="1" dirty="0" smtClean="0">
                  <a:solidFill>
                    <a:srgbClr val="002060"/>
                  </a:solidFill>
                  <a:latin typeface="Arial" pitchFamily="124" charset="0"/>
                </a:rPr>
              </a:br>
              <a:r>
                <a:rPr lang="en-US" sz="2000" b="1" dirty="0" smtClean="0">
                  <a:solidFill>
                    <a:srgbClr val="002060"/>
                  </a:solidFill>
                  <a:latin typeface="Arial" pitchFamily="124" charset="0"/>
                </a:rPr>
                <a:t>data</a:t>
              </a:r>
              <a:endParaRPr lang="en-US" sz="2000" b="1" dirty="0">
                <a:solidFill>
                  <a:srgbClr val="002060"/>
                </a:solidFill>
                <a:latin typeface="Arial" pitchFamily="124" charset="0"/>
              </a:endParaRPr>
            </a:p>
          </p:txBody>
        </p:sp>
        <p:sp>
          <p:nvSpPr>
            <p:cNvPr id="5" name="TextBox 27"/>
            <p:cNvSpPr txBox="1"/>
            <p:nvPr/>
          </p:nvSpPr>
          <p:spPr>
            <a:xfrm>
              <a:off x="7071411" y="4538805"/>
              <a:ext cx="1346200" cy="795326"/>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 Torrent Suite</a:t>
              </a:r>
              <a:r>
                <a:rPr lang="en-US" sz="1300" b="1" baseline="30000" dirty="0" smtClean="0">
                  <a:solidFill>
                    <a:srgbClr val="001460"/>
                  </a:solidFill>
                </a:rPr>
                <a:t>™</a:t>
              </a:r>
              <a:r>
                <a:rPr lang="en-US" sz="1300" b="1" dirty="0" smtClean="0">
                  <a:solidFill>
                    <a:srgbClr val="001460"/>
                  </a:solidFill>
                </a:rPr>
                <a:t> Software </a:t>
              </a:r>
            </a:p>
          </p:txBody>
        </p:sp>
      </p:grpSp>
      <p:pic>
        <p:nvPicPr>
          <p:cNvPr id="6" name="Picture 5" descr="Icons_Exome-Brochure-5.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2784" y="3253711"/>
            <a:ext cx="1554480" cy="1168696"/>
          </a:xfrm>
          <a:prstGeom prst="rect">
            <a:avLst/>
          </a:prstGeom>
        </p:spPr>
      </p:pic>
      <p:grpSp>
        <p:nvGrpSpPr>
          <p:cNvPr id="7" name="Group 6"/>
          <p:cNvGrpSpPr/>
          <p:nvPr/>
        </p:nvGrpSpPr>
        <p:grpSpPr>
          <a:xfrm>
            <a:off x="364681" y="1295400"/>
            <a:ext cx="1568350" cy="4342106"/>
            <a:chOff x="421294" y="1045899"/>
            <a:chExt cx="1568350" cy="4986865"/>
          </a:xfrm>
        </p:grpSpPr>
        <p:sp>
          <p:nvSpPr>
            <p:cNvPr id="8" name="Rounded Rectangle 7"/>
            <p:cNvSpPr/>
            <p:nvPr/>
          </p:nvSpPr>
          <p:spPr bwMode="auto">
            <a:xfrm>
              <a:off x="421294" y="1045899"/>
              <a:ext cx="1568350" cy="4986865"/>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2060"/>
                  </a:solidFill>
                  <a:effectLst/>
                  <a:latin typeface="Arial" pitchFamily="124" charset="0"/>
                </a:rPr>
                <a:t>Select targets</a:t>
              </a:r>
              <a:endParaRPr kumimoji="0" lang="en-US" sz="2000" b="1" i="0" u="none" strike="noStrike" cap="none" normalizeH="0" baseline="0" dirty="0">
                <a:ln>
                  <a:noFill/>
                </a:ln>
                <a:solidFill>
                  <a:srgbClr val="002060"/>
                </a:solidFill>
                <a:effectLst/>
                <a:latin typeface="Arial" pitchFamily="124" charset="0"/>
              </a:endParaRPr>
            </a:p>
          </p:txBody>
        </p:sp>
        <p:sp>
          <p:nvSpPr>
            <p:cNvPr id="9" name="TextBox 11"/>
            <p:cNvSpPr txBox="1"/>
            <p:nvPr/>
          </p:nvSpPr>
          <p:spPr>
            <a:xfrm>
              <a:off x="544279" y="4487759"/>
              <a:ext cx="1346200" cy="148460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  Ion </a:t>
              </a:r>
              <a:r>
                <a:rPr lang="en-US" sz="1300" b="1" dirty="0" err="1" smtClean="0">
                  <a:solidFill>
                    <a:srgbClr val="001460"/>
                  </a:solidFill>
                </a:rPr>
                <a:t>AmpliSeq</a:t>
              </a:r>
              <a:r>
                <a:rPr lang="en-US" sz="1300" b="1" baseline="30000" dirty="0" smtClean="0">
                  <a:solidFill>
                    <a:srgbClr val="001460"/>
                  </a:solidFill>
                </a:rPr>
                <a:t>™</a:t>
              </a:r>
              <a:r>
                <a:rPr lang="en-US" sz="1300" b="1" dirty="0" smtClean="0">
                  <a:solidFill>
                    <a:srgbClr val="001460"/>
                  </a:solidFill>
                </a:rPr>
                <a:t> </a:t>
              </a:r>
              <a:r>
                <a:rPr lang="en-US" sz="1300" b="1" dirty="0" err="1" smtClean="0">
                  <a:solidFill>
                    <a:srgbClr val="001460"/>
                  </a:solidFill>
                </a:rPr>
                <a:t>Transcriptome</a:t>
              </a:r>
              <a:r>
                <a:rPr lang="en-US" sz="1300" b="1" dirty="0" smtClean="0">
                  <a:solidFill>
                    <a:srgbClr val="001460"/>
                  </a:solidFill>
                </a:rPr>
                <a:t> Human Gene Expression Panel</a:t>
              </a:r>
              <a:endParaRPr lang="en-US" sz="1300" b="1" dirty="0">
                <a:solidFill>
                  <a:srgbClr val="001460"/>
                </a:solidFill>
              </a:endParaRPr>
            </a:p>
          </p:txBody>
        </p:sp>
      </p:grpSp>
      <p:grpSp>
        <p:nvGrpSpPr>
          <p:cNvPr id="10" name="Group 9"/>
          <p:cNvGrpSpPr/>
          <p:nvPr/>
        </p:nvGrpSpPr>
        <p:grpSpPr>
          <a:xfrm>
            <a:off x="2001098" y="1295400"/>
            <a:ext cx="1568350" cy="4342106"/>
            <a:chOff x="2057711" y="1045899"/>
            <a:chExt cx="1568350" cy="4986865"/>
          </a:xfrm>
        </p:grpSpPr>
        <p:sp>
          <p:nvSpPr>
            <p:cNvPr id="11" name="Rounded Rectangle 10"/>
            <p:cNvSpPr/>
            <p:nvPr/>
          </p:nvSpPr>
          <p:spPr bwMode="auto">
            <a:xfrm>
              <a:off x="2057711" y="1045899"/>
              <a:ext cx="1568350" cy="4986865"/>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Construct library</a:t>
              </a:r>
              <a:endParaRPr lang="en-US" sz="2000" b="1" dirty="0">
                <a:solidFill>
                  <a:srgbClr val="002060"/>
                </a:solidFill>
                <a:latin typeface="Arial" pitchFamily="124" charset="0"/>
              </a:endParaRPr>
            </a:p>
          </p:txBody>
        </p:sp>
        <p:sp>
          <p:nvSpPr>
            <p:cNvPr id="12" name="TextBox 24"/>
            <p:cNvSpPr txBox="1"/>
            <p:nvPr/>
          </p:nvSpPr>
          <p:spPr>
            <a:xfrm>
              <a:off x="2089002" y="4487759"/>
              <a:ext cx="1532021" cy="1484609"/>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a:solidFill>
                    <a:srgbClr val="001460"/>
                  </a:solidFill>
                </a:rPr>
                <a:t>I</a:t>
              </a:r>
              <a:r>
                <a:rPr lang="en-US" sz="1300" b="1" dirty="0" smtClean="0">
                  <a:solidFill>
                    <a:srgbClr val="001460"/>
                  </a:solidFill>
                </a:rPr>
                <a:t>on </a:t>
              </a:r>
              <a:r>
                <a:rPr lang="en-US" sz="1300" b="1" dirty="0" err="1" smtClean="0">
                  <a:solidFill>
                    <a:srgbClr val="001460"/>
                  </a:solidFill>
                </a:rPr>
                <a:t>AmpliSeq</a:t>
              </a:r>
              <a:r>
                <a:rPr lang="en-US" sz="1300" b="1" baseline="30000" dirty="0" smtClean="0">
                  <a:solidFill>
                    <a:srgbClr val="001460"/>
                  </a:solidFill>
                </a:rPr>
                <a:t>™</a:t>
              </a:r>
              <a:r>
                <a:rPr lang="en-US" sz="1300" b="1" dirty="0" smtClean="0">
                  <a:solidFill>
                    <a:srgbClr val="001460"/>
                  </a:solidFill>
                </a:rPr>
                <a:t> Library Kit Plus</a:t>
              </a:r>
            </a:p>
            <a:p>
              <a:pPr algn="ctr"/>
              <a:endParaRPr lang="en-US" sz="1300" b="1" dirty="0" smtClean="0">
                <a:solidFill>
                  <a:srgbClr val="001460"/>
                </a:solidFill>
              </a:endParaRPr>
            </a:p>
            <a:p>
              <a:pPr algn="ctr"/>
              <a:r>
                <a:rPr lang="en-US" sz="1300" b="1" dirty="0" smtClean="0">
                  <a:solidFill>
                    <a:srgbClr val="001460"/>
                  </a:solidFill>
                </a:rPr>
                <a:t>Ion Xpress</a:t>
              </a:r>
              <a:r>
                <a:rPr lang="en-US" sz="1300" b="1" baseline="30000" dirty="0" smtClean="0">
                  <a:solidFill>
                    <a:srgbClr val="001460"/>
                  </a:solidFill>
                </a:rPr>
                <a:t>™</a:t>
              </a:r>
              <a:r>
                <a:rPr lang="en-US" sz="1300" b="1" dirty="0" smtClean="0">
                  <a:solidFill>
                    <a:srgbClr val="001460"/>
                  </a:solidFill>
                </a:rPr>
                <a:t> Barcode Adapters</a:t>
              </a:r>
              <a:endParaRPr lang="en-US" sz="1300" b="1" dirty="0">
                <a:solidFill>
                  <a:srgbClr val="001460"/>
                </a:solidFill>
              </a:endParaRPr>
            </a:p>
          </p:txBody>
        </p:sp>
      </p:grpSp>
      <p:grpSp>
        <p:nvGrpSpPr>
          <p:cNvPr id="13" name="Group 12"/>
          <p:cNvGrpSpPr/>
          <p:nvPr/>
        </p:nvGrpSpPr>
        <p:grpSpPr>
          <a:xfrm>
            <a:off x="3637515" y="1295401"/>
            <a:ext cx="1568350" cy="4340204"/>
            <a:chOff x="3694128" y="1045900"/>
            <a:chExt cx="1568350" cy="4984681"/>
          </a:xfrm>
        </p:grpSpPr>
        <p:sp>
          <p:nvSpPr>
            <p:cNvPr id="14" name="Rounded Rectangle 13"/>
            <p:cNvSpPr/>
            <p:nvPr/>
          </p:nvSpPr>
          <p:spPr bwMode="auto">
            <a:xfrm>
              <a:off x="3694128"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Prepare template</a:t>
              </a:r>
              <a:endParaRPr lang="en-US" sz="2000" b="1" dirty="0">
                <a:solidFill>
                  <a:srgbClr val="002060"/>
                </a:solidFill>
                <a:latin typeface="Arial" pitchFamily="124" charset="0"/>
              </a:endParaRPr>
            </a:p>
          </p:txBody>
        </p:sp>
        <p:sp>
          <p:nvSpPr>
            <p:cNvPr id="15" name="TextBox 25"/>
            <p:cNvSpPr txBox="1"/>
            <p:nvPr/>
          </p:nvSpPr>
          <p:spPr>
            <a:xfrm>
              <a:off x="3714213" y="4487759"/>
              <a:ext cx="1524000" cy="1476950"/>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lnSpc>
                  <a:spcPct val="120000"/>
                </a:lnSpc>
              </a:pPr>
              <a:r>
                <a:rPr lang="en-US" sz="1300" b="1" dirty="0" smtClean="0">
                  <a:solidFill>
                    <a:srgbClr val="001460"/>
                  </a:solidFill>
                </a:rPr>
                <a:t>Ion </a:t>
              </a:r>
              <a:r>
                <a:rPr lang="en-US" sz="1300" b="1" dirty="0">
                  <a:solidFill>
                    <a:srgbClr val="001460"/>
                  </a:solidFill>
                </a:rPr>
                <a:t>Chef</a:t>
              </a:r>
              <a:r>
                <a:rPr lang="en-US" sz="1300" b="1" baseline="30000" dirty="0">
                  <a:solidFill>
                    <a:srgbClr val="001460"/>
                  </a:solidFill>
                </a:rPr>
                <a:t>™</a:t>
              </a:r>
              <a:r>
                <a:rPr lang="en-US" sz="1300" b="1" dirty="0">
                  <a:solidFill>
                    <a:srgbClr val="001460"/>
                  </a:solidFill>
                </a:rPr>
                <a:t> System </a:t>
              </a:r>
              <a:endParaRPr lang="en-US" sz="1300" b="1" dirty="0" smtClean="0">
                <a:solidFill>
                  <a:srgbClr val="001460"/>
                </a:solidFill>
              </a:endParaRPr>
            </a:p>
            <a:p>
              <a:pPr algn="ctr">
                <a:lnSpc>
                  <a:spcPct val="120000"/>
                </a:lnSpc>
              </a:pPr>
              <a:endParaRPr lang="en-US" sz="1300" b="1" dirty="0">
                <a:solidFill>
                  <a:srgbClr val="001460"/>
                </a:solidFill>
              </a:endParaRPr>
            </a:p>
            <a:p>
              <a:pPr algn="ctr">
                <a:lnSpc>
                  <a:spcPct val="120000"/>
                </a:lnSpc>
              </a:pPr>
              <a:r>
                <a:rPr lang="en-US" sz="1300" b="1" dirty="0">
                  <a:solidFill>
                    <a:srgbClr val="002060"/>
                  </a:solidFill>
                </a:rPr>
                <a:t>Ion OneTouch</a:t>
              </a:r>
              <a:r>
                <a:rPr lang="en-US" sz="1300" b="1" baseline="30000" dirty="0">
                  <a:solidFill>
                    <a:srgbClr val="002060"/>
                  </a:solidFill>
                </a:rPr>
                <a:t>™</a:t>
              </a:r>
              <a:r>
                <a:rPr lang="en-US" sz="1300" b="1" dirty="0">
                  <a:solidFill>
                    <a:srgbClr val="002060"/>
                  </a:solidFill>
                </a:rPr>
                <a:t> 2 </a:t>
              </a:r>
              <a:r>
                <a:rPr lang="en-US" sz="1300" b="1" dirty="0" smtClean="0">
                  <a:solidFill>
                    <a:srgbClr val="002060"/>
                  </a:solidFill>
                </a:rPr>
                <a:t>System</a:t>
              </a:r>
              <a:endParaRPr lang="en-US" sz="1300" b="1" dirty="0">
                <a:solidFill>
                  <a:srgbClr val="002060"/>
                </a:solidFill>
              </a:endParaRPr>
            </a:p>
          </p:txBody>
        </p:sp>
      </p:grpSp>
      <p:grpSp>
        <p:nvGrpSpPr>
          <p:cNvPr id="16" name="Group 15"/>
          <p:cNvGrpSpPr/>
          <p:nvPr/>
        </p:nvGrpSpPr>
        <p:grpSpPr>
          <a:xfrm>
            <a:off x="5273932" y="1295401"/>
            <a:ext cx="1568350" cy="4340204"/>
            <a:chOff x="5330545" y="1045900"/>
            <a:chExt cx="1568350" cy="4984681"/>
          </a:xfrm>
        </p:grpSpPr>
        <p:sp>
          <p:nvSpPr>
            <p:cNvPr id="17" name="Rounded Rectangle 16"/>
            <p:cNvSpPr/>
            <p:nvPr/>
          </p:nvSpPr>
          <p:spPr bwMode="auto">
            <a:xfrm>
              <a:off x="5330545" y="1045900"/>
              <a:ext cx="1568350" cy="4984681"/>
            </a:xfrm>
            <a:prstGeom prst="roundRect">
              <a:avLst>
                <a:gd name="adj" fmla="val 1004"/>
              </a:avLst>
            </a:prstGeom>
            <a:solidFill>
              <a:schemeClr val="bg2">
                <a:lumMod val="60000"/>
                <a:lumOff val="40000"/>
              </a:schemeClr>
            </a:solidFill>
            <a:ln w="9525" cap="flat" cmpd="sng" algn="ctr">
              <a:noFill/>
              <a:prstDash val="solid"/>
              <a:round/>
              <a:headEnd type="none" w="med" len="med"/>
              <a:tailEnd type="none" w="med" len="med"/>
            </a:ln>
            <a:effectLst>
              <a:outerShdw blurRad="63500" dist="25400" dir="36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2000" b="1" dirty="0" smtClean="0">
                  <a:solidFill>
                    <a:srgbClr val="002060"/>
                  </a:solidFill>
                  <a:latin typeface="Arial" pitchFamily="124" charset="0"/>
                </a:rPr>
                <a:t>Run </a:t>
              </a:r>
              <a:br>
                <a:rPr lang="en-US" sz="2000" b="1" dirty="0" smtClean="0">
                  <a:solidFill>
                    <a:srgbClr val="002060"/>
                  </a:solidFill>
                  <a:latin typeface="Arial" pitchFamily="124" charset="0"/>
                </a:rPr>
              </a:br>
              <a:r>
                <a:rPr lang="en-US" sz="2000" b="1" dirty="0" smtClean="0">
                  <a:solidFill>
                    <a:srgbClr val="002060"/>
                  </a:solidFill>
                  <a:latin typeface="Arial" pitchFamily="124" charset="0"/>
                </a:rPr>
                <a:t>sequence</a:t>
              </a:r>
              <a:endParaRPr lang="en-US" sz="2000" b="1" dirty="0">
                <a:solidFill>
                  <a:srgbClr val="002060"/>
                </a:solidFill>
                <a:latin typeface="Arial" pitchFamily="124" charset="0"/>
              </a:endParaRPr>
            </a:p>
          </p:txBody>
        </p:sp>
        <p:sp>
          <p:nvSpPr>
            <p:cNvPr id="18" name="TextBox 26"/>
            <p:cNvSpPr txBox="1"/>
            <p:nvPr/>
          </p:nvSpPr>
          <p:spPr>
            <a:xfrm>
              <a:off x="5437795" y="4487759"/>
              <a:ext cx="1346200" cy="1254848"/>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algn="ctr"/>
              <a:r>
                <a:rPr lang="en-US" sz="1300" b="1" dirty="0" smtClean="0">
                  <a:solidFill>
                    <a:srgbClr val="001460"/>
                  </a:solidFill>
                </a:rPr>
                <a:t>Ion S5</a:t>
              </a:r>
              <a:r>
                <a:rPr lang="en-US" sz="1300" b="1" baseline="30000" dirty="0" smtClean="0">
                  <a:solidFill>
                    <a:srgbClr val="001460"/>
                  </a:solidFill>
                </a:rPr>
                <a:t>™ </a:t>
              </a:r>
              <a:r>
                <a:rPr lang="en-US" sz="1300" b="1" dirty="0" smtClean="0">
                  <a:solidFill>
                    <a:srgbClr val="001460"/>
                  </a:solidFill>
                </a:rPr>
                <a:t>Sequencer </a:t>
              </a:r>
              <a:br>
                <a:rPr lang="en-US" sz="1300" b="1" dirty="0" smtClean="0">
                  <a:solidFill>
                    <a:srgbClr val="001460"/>
                  </a:solidFill>
                </a:rPr>
              </a:br>
              <a:endParaRPr lang="en-US" sz="1300" b="1" dirty="0" smtClean="0">
                <a:solidFill>
                  <a:srgbClr val="001460"/>
                </a:solidFill>
              </a:endParaRPr>
            </a:p>
            <a:p>
              <a:pPr algn="ctr"/>
              <a:r>
                <a:rPr lang="en-US" sz="1300" b="1" dirty="0" smtClean="0">
                  <a:solidFill>
                    <a:srgbClr val="001460"/>
                  </a:solidFill>
                </a:rPr>
                <a:t>Ion PI</a:t>
              </a:r>
              <a:r>
                <a:rPr lang="en-US" sz="1300" b="1" baseline="30000" dirty="0" smtClean="0">
                  <a:solidFill>
                    <a:srgbClr val="001460"/>
                  </a:solidFill>
                </a:rPr>
                <a:t>™</a:t>
              </a:r>
              <a:r>
                <a:rPr lang="en-US" sz="1300" b="1" dirty="0" smtClean="0">
                  <a:solidFill>
                    <a:srgbClr val="001460"/>
                  </a:solidFill>
                </a:rPr>
                <a:t> Chip Kit</a:t>
              </a:r>
              <a:endParaRPr lang="en-US" sz="1300" b="1" dirty="0">
                <a:solidFill>
                  <a:srgbClr val="001460"/>
                </a:solidFill>
              </a:endParaRPr>
            </a:p>
          </p:txBody>
        </p:sp>
      </p:grpSp>
      <p:pic>
        <p:nvPicPr>
          <p:cNvPr id="19" name="Picture 18" descr="Icons_Exome-Brochure-1.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527850" y="3302518"/>
            <a:ext cx="1056024" cy="1035908"/>
          </a:xfrm>
          <a:prstGeom prst="rect">
            <a:avLst/>
          </a:prstGeom>
        </p:spPr>
      </p:pic>
      <p:pic>
        <p:nvPicPr>
          <p:cNvPr id="20" name="Picture 19" descr="Icons_Exome-Brochure-2.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42228" y="3239677"/>
            <a:ext cx="1136366" cy="1114722"/>
          </a:xfrm>
          <a:prstGeom prst="rect">
            <a:avLst/>
          </a:prstGeom>
        </p:spPr>
      </p:pic>
      <p:pic>
        <p:nvPicPr>
          <p:cNvPr id="21" name="Picture 20" descr="Icons_Exome-Brochure-3.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209625" y="3237432"/>
            <a:ext cx="1149634" cy="1127736"/>
          </a:xfrm>
          <a:prstGeom prst="rect">
            <a:avLst/>
          </a:prstGeom>
        </p:spPr>
      </p:pic>
      <p:pic>
        <p:nvPicPr>
          <p:cNvPr id="22" name="Picture 21" descr="Icons_Exome-Brochure-4.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29718" y="3303994"/>
            <a:ext cx="1049464" cy="1029474"/>
          </a:xfrm>
          <a:prstGeom prst="rect">
            <a:avLst/>
          </a:prstGeom>
        </p:spPr>
      </p:pic>
      <p:grpSp>
        <p:nvGrpSpPr>
          <p:cNvPr id="23" name="Group 22"/>
          <p:cNvGrpSpPr/>
          <p:nvPr/>
        </p:nvGrpSpPr>
        <p:grpSpPr>
          <a:xfrm>
            <a:off x="225323" y="2129332"/>
            <a:ext cx="9295887" cy="1097935"/>
            <a:chOff x="281936" y="2312887"/>
            <a:chExt cx="9295887" cy="1097935"/>
          </a:xfrm>
        </p:grpSpPr>
        <p:sp>
          <p:nvSpPr>
            <p:cNvPr id="24" name="Pentagon 23"/>
            <p:cNvSpPr/>
            <p:nvPr/>
          </p:nvSpPr>
          <p:spPr bwMode="auto">
            <a:xfrm>
              <a:off x="281936" y="2312887"/>
              <a:ext cx="8693354" cy="1097935"/>
            </a:xfrm>
            <a:prstGeom prst="homePlate">
              <a:avLst>
                <a:gd name="adj" fmla="val 32107"/>
              </a:avLst>
            </a:prstGeom>
            <a:solidFill>
              <a:srgbClr val="001450">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1450"/>
                </a:solidFill>
                <a:effectLst/>
                <a:latin typeface="Arial" pitchFamily="124" charset="0"/>
              </a:endParaRPr>
            </a:p>
          </p:txBody>
        </p:sp>
        <p:sp>
          <p:nvSpPr>
            <p:cNvPr id="25" name="Pentagon 24"/>
            <p:cNvSpPr/>
            <p:nvPr/>
          </p:nvSpPr>
          <p:spPr bwMode="auto">
            <a:xfrm>
              <a:off x="339290" y="2368159"/>
              <a:ext cx="8570744" cy="987390"/>
            </a:xfrm>
            <a:prstGeom prst="homePlate">
              <a:avLst>
                <a:gd name="adj" fmla="val 32107"/>
              </a:avLst>
            </a:prstGeom>
            <a:solidFill>
              <a:srgbClr val="001450">
                <a:alpha val="8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400" b="0" i="0" u="none" strike="noStrike" cap="none" normalizeH="0" baseline="0" dirty="0">
                <a:ln>
                  <a:noFill/>
                </a:ln>
                <a:solidFill>
                  <a:srgbClr val="001450"/>
                </a:solidFill>
                <a:effectLst/>
                <a:latin typeface="Arial" pitchFamily="124" charset="0"/>
              </a:endParaRPr>
            </a:p>
          </p:txBody>
        </p:sp>
        <p:sp>
          <p:nvSpPr>
            <p:cNvPr id="26" name="Rectangle 25"/>
            <p:cNvSpPr/>
            <p:nvPr/>
          </p:nvSpPr>
          <p:spPr>
            <a:xfrm>
              <a:off x="339291" y="2456266"/>
              <a:ext cx="9238532"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100"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100"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100"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100"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100" charset="-128"/>
                  <a:cs typeface="+mn-cs"/>
                </a:defRPr>
              </a:lvl9pPr>
            </a:lstStyle>
            <a:p>
              <a:r>
                <a:rPr lang="en-US" sz="4000" dirty="0" smtClean="0">
                  <a:solidFill>
                    <a:srgbClr val="FFFFFF"/>
                  </a:solidFill>
                  <a:latin typeface="Arial" pitchFamily="124" charset="0"/>
                </a:rPr>
                <a:t>Sample to results in less than 2 days</a:t>
              </a:r>
              <a:endParaRPr lang="en-US" sz="4000" dirty="0">
                <a:solidFill>
                  <a:srgbClr val="FFFFFF"/>
                </a:solidFill>
                <a:latin typeface="Arial" pitchFamily="124" charset="0"/>
              </a:endParaRPr>
            </a:p>
          </p:txBody>
        </p:sp>
      </p:grpSp>
      <p:sp>
        <p:nvSpPr>
          <p:cNvPr id="27" name="TextBox 26"/>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spTree>
    <p:extLst>
      <p:ext uri="{BB962C8B-B14F-4D97-AF65-F5344CB8AC3E}">
        <p14:creationId xmlns:p14="http://schemas.microsoft.com/office/powerpoint/2010/main" val="52608111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a:xfrm>
            <a:off x="237136" y="41874"/>
            <a:ext cx="8906863" cy="700088"/>
          </a:xfrm>
        </p:spPr>
        <p:txBody>
          <a:bodyPr/>
          <a:lstStyle/>
          <a:p>
            <a:r>
              <a:rPr lang="en-US" sz="2400" dirty="0" smtClean="0"/>
              <a:t>Low Hands-on time for FFPE/challenging samples</a:t>
            </a:r>
            <a:endParaRPr lang="en-US" sz="2400" dirty="0"/>
          </a:p>
        </p:txBody>
      </p:sp>
      <p:sp>
        <p:nvSpPr>
          <p:cNvPr id="16" name="TextBox 15"/>
          <p:cNvSpPr txBox="1"/>
          <p:nvPr/>
        </p:nvSpPr>
        <p:spPr>
          <a:xfrm>
            <a:off x="0" y="5943600"/>
            <a:ext cx="2535348" cy="400110"/>
          </a:xfrm>
          <a:prstGeom prst="rect">
            <a:avLst/>
          </a:prstGeom>
          <a:noFill/>
        </p:spPr>
        <p:txBody>
          <a:bodyPr wrap="square" rtlCol="0">
            <a:spAutoFit/>
          </a:bodyPr>
          <a:lstStyle/>
          <a:p>
            <a:r>
              <a:rPr lang="en-US" sz="1000" dirty="0"/>
              <a:t>*Values obtained from </a:t>
            </a:r>
            <a:r>
              <a:rPr lang="en-US" sz="1000" dirty="0" smtClean="0"/>
              <a:t>Affymetrix.com</a:t>
            </a:r>
            <a:endParaRPr lang="en-US" sz="1000" dirty="0"/>
          </a:p>
          <a:p>
            <a:r>
              <a:rPr lang="en-US" sz="1000" dirty="0"/>
              <a:t>** </a:t>
            </a:r>
            <a:r>
              <a:rPr lang="en-US" sz="1000" dirty="0" smtClean="0"/>
              <a:t>Values obtained </a:t>
            </a:r>
            <a:r>
              <a:rPr lang="en-US" sz="1000" dirty="0"/>
              <a:t>from  I</a:t>
            </a:r>
            <a:r>
              <a:rPr lang="en-US" sz="1000" dirty="0" smtClean="0"/>
              <a:t>llumina.com</a:t>
            </a:r>
            <a:endParaRPr lang="en-US" sz="1000" dirty="0"/>
          </a:p>
        </p:txBody>
      </p:sp>
      <p:sp>
        <p:nvSpPr>
          <p:cNvPr id="18" name="TextBox 17"/>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1026" name="Picture 2" descr="C:\Users\vierneha\Documents\Global Market Devt\AmpliSeqTxome\CO119110-AmpliSeq-Transcriptome-Product-Flyer_FLR_Page_2.jpg"/>
          <p:cNvPicPr>
            <a:picLocks noChangeAspect="1" noChangeArrowheads="1"/>
          </p:cNvPicPr>
          <p:nvPr/>
        </p:nvPicPr>
        <p:blipFill rotWithShape="1">
          <a:blip r:embed="rId3">
            <a:extLst>
              <a:ext uri="{28A0092B-C50C-407E-A947-70E740481C1C}">
                <a14:useLocalDpi xmlns:a14="http://schemas.microsoft.com/office/drawing/2010/main" val="0"/>
              </a:ext>
            </a:extLst>
          </a:blip>
          <a:srcRect l="38715" t="28914" r="10271" b="61428"/>
          <a:stretch/>
        </p:blipFill>
        <p:spPr bwMode="auto">
          <a:xfrm>
            <a:off x="119398" y="1600200"/>
            <a:ext cx="8905205" cy="2181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48200" y="3533001"/>
            <a:ext cx="1066800" cy="276999"/>
          </a:xfrm>
          <a:prstGeom prst="rect">
            <a:avLst/>
          </a:prstGeom>
          <a:noFill/>
        </p:spPr>
        <p:txBody>
          <a:bodyPr wrap="square" rtlCol="0">
            <a:spAutoFit/>
          </a:bodyPr>
          <a:lstStyle/>
          <a:p>
            <a:pPr algn="ctr"/>
            <a:r>
              <a:rPr lang="en-US" sz="1200" dirty="0" smtClean="0"/>
              <a:t>Hours</a:t>
            </a:r>
            <a:endParaRPr lang="en-US" sz="1200" dirty="0"/>
          </a:p>
        </p:txBody>
      </p:sp>
      <p:sp>
        <p:nvSpPr>
          <p:cNvPr id="27" name="TextBox 26"/>
          <p:cNvSpPr txBox="1"/>
          <p:nvPr/>
        </p:nvSpPr>
        <p:spPr>
          <a:xfrm>
            <a:off x="2535348" y="1752600"/>
            <a:ext cx="298480" cy="338554"/>
          </a:xfrm>
          <a:prstGeom prst="rect">
            <a:avLst/>
          </a:prstGeom>
          <a:noFill/>
        </p:spPr>
        <p:txBody>
          <a:bodyPr wrap="none" rtlCol="0">
            <a:spAutoFit/>
          </a:bodyPr>
          <a:lstStyle/>
          <a:p>
            <a:r>
              <a:rPr lang="en-US" sz="1600" b="1" dirty="0" smtClean="0">
                <a:solidFill>
                  <a:schemeClr val="bg1"/>
                </a:solidFill>
              </a:rPr>
              <a:t>1</a:t>
            </a:r>
            <a:endParaRPr lang="en-US" sz="1600" b="1" dirty="0">
              <a:solidFill>
                <a:schemeClr val="bg1"/>
              </a:solidFill>
            </a:endParaRPr>
          </a:p>
        </p:txBody>
      </p:sp>
      <p:sp>
        <p:nvSpPr>
          <p:cNvPr id="28" name="TextBox 27"/>
          <p:cNvSpPr txBox="1"/>
          <p:nvPr/>
        </p:nvSpPr>
        <p:spPr>
          <a:xfrm>
            <a:off x="2667000" y="2373868"/>
            <a:ext cx="418704" cy="338554"/>
          </a:xfrm>
          <a:prstGeom prst="rect">
            <a:avLst/>
          </a:prstGeom>
          <a:noFill/>
        </p:spPr>
        <p:txBody>
          <a:bodyPr wrap="none" rtlCol="0">
            <a:spAutoFit/>
          </a:bodyPr>
          <a:lstStyle/>
          <a:p>
            <a:r>
              <a:rPr lang="en-US" sz="1600" b="1" dirty="0" smtClean="0">
                <a:solidFill>
                  <a:schemeClr val="bg1"/>
                </a:solidFill>
              </a:rPr>
              <a:t>5+</a:t>
            </a:r>
            <a:endParaRPr lang="en-US" sz="1600" b="1" dirty="0">
              <a:solidFill>
                <a:schemeClr val="bg1"/>
              </a:solidFill>
            </a:endParaRPr>
          </a:p>
        </p:txBody>
      </p:sp>
      <p:sp>
        <p:nvSpPr>
          <p:cNvPr id="29" name="TextBox 28"/>
          <p:cNvSpPr txBox="1"/>
          <p:nvPr/>
        </p:nvSpPr>
        <p:spPr>
          <a:xfrm>
            <a:off x="3684989" y="2362200"/>
            <a:ext cx="532518" cy="338554"/>
          </a:xfrm>
          <a:prstGeom prst="rect">
            <a:avLst/>
          </a:prstGeom>
          <a:noFill/>
        </p:spPr>
        <p:txBody>
          <a:bodyPr wrap="none" rtlCol="0">
            <a:spAutoFit/>
          </a:bodyPr>
          <a:lstStyle/>
          <a:p>
            <a:r>
              <a:rPr lang="en-US" sz="1600" b="1" dirty="0" smtClean="0">
                <a:solidFill>
                  <a:schemeClr val="bg1"/>
                </a:solidFill>
              </a:rPr>
              <a:t>21+</a:t>
            </a:r>
            <a:endParaRPr lang="en-US" sz="1600" b="1" dirty="0">
              <a:solidFill>
                <a:schemeClr val="bg1"/>
              </a:solidFill>
            </a:endParaRPr>
          </a:p>
        </p:txBody>
      </p:sp>
      <p:sp>
        <p:nvSpPr>
          <p:cNvPr id="30" name="TextBox 29"/>
          <p:cNvSpPr txBox="1"/>
          <p:nvPr/>
        </p:nvSpPr>
        <p:spPr>
          <a:xfrm>
            <a:off x="2951856" y="2971800"/>
            <a:ext cx="400944" cy="338554"/>
          </a:xfrm>
          <a:prstGeom prst="rect">
            <a:avLst/>
          </a:prstGeom>
          <a:noFill/>
        </p:spPr>
        <p:txBody>
          <a:bodyPr wrap="none" rtlCol="0">
            <a:spAutoFit/>
          </a:bodyPr>
          <a:lstStyle/>
          <a:p>
            <a:r>
              <a:rPr lang="en-US" sz="1600" b="1" dirty="0" smtClean="0">
                <a:solidFill>
                  <a:schemeClr val="bg1"/>
                </a:solidFill>
              </a:rPr>
              <a:t>11</a:t>
            </a:r>
            <a:endParaRPr lang="en-US" sz="1600" b="1" dirty="0">
              <a:solidFill>
                <a:schemeClr val="bg1"/>
              </a:solidFill>
            </a:endParaRPr>
          </a:p>
        </p:txBody>
      </p:sp>
      <p:sp>
        <p:nvSpPr>
          <p:cNvPr id="31" name="TextBox 30"/>
          <p:cNvSpPr txBox="1"/>
          <p:nvPr/>
        </p:nvSpPr>
        <p:spPr>
          <a:xfrm>
            <a:off x="4953000" y="2971800"/>
            <a:ext cx="412292" cy="338554"/>
          </a:xfrm>
          <a:prstGeom prst="rect">
            <a:avLst/>
          </a:prstGeom>
          <a:noFill/>
        </p:spPr>
        <p:txBody>
          <a:bodyPr wrap="none" rtlCol="0">
            <a:spAutoFit/>
          </a:bodyPr>
          <a:lstStyle/>
          <a:p>
            <a:r>
              <a:rPr lang="en-US" sz="1600" b="1" dirty="0" smtClean="0">
                <a:solidFill>
                  <a:schemeClr val="bg1"/>
                </a:solidFill>
              </a:rPr>
              <a:t>37</a:t>
            </a:r>
            <a:endParaRPr lang="en-US" sz="1600" b="1" dirty="0">
              <a:solidFill>
                <a:schemeClr val="bg1"/>
              </a:solidFill>
            </a:endParaRPr>
          </a:p>
        </p:txBody>
      </p:sp>
      <p:sp>
        <p:nvSpPr>
          <p:cNvPr id="32" name="TextBox 31"/>
          <p:cNvSpPr txBox="1"/>
          <p:nvPr/>
        </p:nvSpPr>
        <p:spPr>
          <a:xfrm>
            <a:off x="2819400" y="1752600"/>
            <a:ext cx="298480" cy="338554"/>
          </a:xfrm>
          <a:prstGeom prst="rect">
            <a:avLst/>
          </a:prstGeom>
          <a:noFill/>
        </p:spPr>
        <p:txBody>
          <a:bodyPr wrap="none" rtlCol="0">
            <a:spAutoFit/>
          </a:bodyPr>
          <a:lstStyle/>
          <a:p>
            <a:r>
              <a:rPr lang="en-US" sz="1600" b="1" dirty="0">
                <a:solidFill>
                  <a:schemeClr val="bg1"/>
                </a:solidFill>
              </a:rPr>
              <a:t>6</a:t>
            </a:r>
          </a:p>
        </p:txBody>
      </p:sp>
    </p:spTree>
    <p:extLst>
      <p:ext uri="{BB962C8B-B14F-4D97-AF65-F5344CB8AC3E}">
        <p14:creationId xmlns:p14="http://schemas.microsoft.com/office/powerpoint/2010/main" val="429327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Rapid Workflow from Sample to Results</a:t>
            </a:r>
            <a:endParaRPr lang="en-US" dirty="0"/>
          </a:p>
        </p:txBody>
      </p:sp>
      <p:sp>
        <p:nvSpPr>
          <p:cNvPr id="16" name="TextBox 15"/>
          <p:cNvSpPr txBox="1"/>
          <p:nvPr/>
        </p:nvSpPr>
        <p:spPr>
          <a:xfrm>
            <a:off x="105887" y="5924490"/>
            <a:ext cx="7742713" cy="400110"/>
          </a:xfrm>
          <a:prstGeom prst="rect">
            <a:avLst/>
          </a:prstGeom>
          <a:noFill/>
        </p:spPr>
        <p:txBody>
          <a:bodyPr wrap="square" rtlCol="0">
            <a:spAutoFit/>
          </a:bodyPr>
          <a:lstStyle/>
          <a:p>
            <a:r>
              <a:rPr lang="en-US" sz="1000" dirty="0"/>
              <a:t>*Values obtained from </a:t>
            </a:r>
            <a:r>
              <a:rPr lang="en-US" sz="1000" dirty="0" smtClean="0"/>
              <a:t>Affymetrix.com</a:t>
            </a:r>
            <a:endParaRPr lang="en-US" sz="1000" dirty="0"/>
          </a:p>
          <a:p>
            <a:r>
              <a:rPr lang="en-US" sz="1000" dirty="0"/>
              <a:t>** </a:t>
            </a:r>
            <a:r>
              <a:rPr lang="en-US" sz="1000" dirty="0" smtClean="0"/>
              <a:t>Values obtained </a:t>
            </a:r>
            <a:r>
              <a:rPr lang="en-US" sz="1000" dirty="0"/>
              <a:t>from </a:t>
            </a:r>
            <a:r>
              <a:rPr lang="en-US" sz="1000" dirty="0" smtClean="0"/>
              <a:t>Illumina.com– does not include time to align/process reads through RNA-</a:t>
            </a:r>
            <a:r>
              <a:rPr lang="en-US" sz="1000" dirty="0" err="1" smtClean="0"/>
              <a:t>Seq</a:t>
            </a:r>
            <a:r>
              <a:rPr lang="en-US" sz="1000" dirty="0" smtClean="0"/>
              <a:t> bioinformatics pipeline</a:t>
            </a:r>
            <a:endParaRPr lang="en-US" sz="1000" dirty="0"/>
          </a:p>
        </p:txBody>
      </p:sp>
      <p:sp>
        <p:nvSpPr>
          <p:cNvPr id="25" name="TextBox 24"/>
          <p:cNvSpPr txBox="1"/>
          <p:nvPr/>
        </p:nvSpPr>
        <p:spPr>
          <a:xfrm>
            <a:off x="6592985" y="6484732"/>
            <a:ext cx="1933298" cy="261610"/>
          </a:xfrm>
          <a:prstGeom prst="rect">
            <a:avLst/>
          </a:prstGeom>
          <a:noFill/>
        </p:spPr>
        <p:txBody>
          <a:bodyPr wrap="none" rtlCol="0">
            <a:spAutoFit/>
          </a:bodyPr>
          <a:lstStyle/>
          <a:p>
            <a:r>
              <a:rPr lang="en-US" sz="1100" dirty="0" smtClean="0">
                <a:solidFill>
                  <a:schemeClr val="bg1">
                    <a:lumMod val="50000"/>
                  </a:schemeClr>
                </a:solidFill>
              </a:rPr>
              <a:t>Proprietary and Confidential</a:t>
            </a:r>
            <a:endParaRPr lang="en-US" sz="1100" dirty="0">
              <a:solidFill>
                <a:schemeClr val="bg1">
                  <a:lumMod val="50000"/>
                </a:schemeClr>
              </a:solidFill>
            </a:endParaRPr>
          </a:p>
        </p:txBody>
      </p:sp>
      <p:pic>
        <p:nvPicPr>
          <p:cNvPr id="26" name="Picture 2" descr="C:\Users\vierneha\Documents\Global Market Devt\AmpliSeqTxome\CO119110-AmpliSeq-Transcriptome-Product-Flyer_FLR_Page_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37984" t="40076" r="7057" b="50175"/>
          <a:stretch/>
        </p:blipFill>
        <p:spPr bwMode="auto">
          <a:xfrm>
            <a:off x="190714" y="1752600"/>
            <a:ext cx="8762572" cy="20116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419600" y="3533001"/>
            <a:ext cx="1066800" cy="276999"/>
          </a:xfrm>
          <a:prstGeom prst="rect">
            <a:avLst/>
          </a:prstGeom>
          <a:noFill/>
        </p:spPr>
        <p:txBody>
          <a:bodyPr wrap="square" rtlCol="0">
            <a:spAutoFit/>
          </a:bodyPr>
          <a:lstStyle/>
          <a:p>
            <a:pPr algn="ctr"/>
            <a:r>
              <a:rPr lang="en-US" sz="1200" dirty="0" smtClean="0"/>
              <a:t>Hours</a:t>
            </a:r>
            <a:endParaRPr lang="en-US" sz="1200" dirty="0"/>
          </a:p>
        </p:txBody>
      </p:sp>
      <p:sp>
        <p:nvSpPr>
          <p:cNvPr id="28" name="TextBox 27"/>
          <p:cNvSpPr txBox="1"/>
          <p:nvPr/>
        </p:nvSpPr>
        <p:spPr>
          <a:xfrm>
            <a:off x="3505200" y="1916668"/>
            <a:ext cx="685800" cy="338554"/>
          </a:xfrm>
          <a:prstGeom prst="rect">
            <a:avLst/>
          </a:prstGeom>
          <a:noFill/>
        </p:spPr>
        <p:txBody>
          <a:bodyPr wrap="square" rtlCol="0">
            <a:spAutoFit/>
          </a:bodyPr>
          <a:lstStyle/>
          <a:p>
            <a:r>
              <a:rPr lang="en-US" sz="1600" b="1" dirty="0" smtClean="0">
                <a:solidFill>
                  <a:schemeClr val="bg1"/>
                </a:solidFill>
              </a:rPr>
              <a:t>15+</a:t>
            </a:r>
            <a:endParaRPr lang="en-US" sz="1600" b="1" dirty="0">
              <a:solidFill>
                <a:schemeClr val="bg1"/>
              </a:solidFill>
            </a:endParaRPr>
          </a:p>
        </p:txBody>
      </p:sp>
      <p:sp>
        <p:nvSpPr>
          <p:cNvPr id="29" name="TextBox 28"/>
          <p:cNvSpPr txBox="1"/>
          <p:nvPr/>
        </p:nvSpPr>
        <p:spPr>
          <a:xfrm>
            <a:off x="2734956" y="1916668"/>
            <a:ext cx="298480" cy="338554"/>
          </a:xfrm>
          <a:prstGeom prst="rect">
            <a:avLst/>
          </a:prstGeom>
          <a:noFill/>
        </p:spPr>
        <p:txBody>
          <a:bodyPr wrap="none" rtlCol="0">
            <a:spAutoFit/>
          </a:bodyPr>
          <a:lstStyle/>
          <a:p>
            <a:r>
              <a:rPr lang="en-US" sz="1600" b="1" dirty="0" smtClean="0">
                <a:solidFill>
                  <a:schemeClr val="bg1"/>
                </a:solidFill>
              </a:rPr>
              <a:t>7</a:t>
            </a:r>
            <a:endParaRPr lang="en-US" sz="1600" b="1" dirty="0">
              <a:solidFill>
                <a:schemeClr val="bg1"/>
              </a:solidFill>
            </a:endParaRPr>
          </a:p>
        </p:txBody>
      </p:sp>
      <p:sp>
        <p:nvSpPr>
          <p:cNvPr id="30" name="TextBox 29"/>
          <p:cNvSpPr txBox="1"/>
          <p:nvPr/>
        </p:nvSpPr>
        <p:spPr>
          <a:xfrm>
            <a:off x="3397708" y="2450068"/>
            <a:ext cx="412292" cy="338554"/>
          </a:xfrm>
          <a:prstGeom prst="rect">
            <a:avLst/>
          </a:prstGeom>
          <a:noFill/>
        </p:spPr>
        <p:txBody>
          <a:bodyPr wrap="none" rtlCol="0">
            <a:spAutoFit/>
          </a:bodyPr>
          <a:lstStyle/>
          <a:p>
            <a:r>
              <a:rPr lang="en-US" sz="1600" b="1" dirty="0" smtClean="0">
                <a:solidFill>
                  <a:schemeClr val="bg1"/>
                </a:solidFill>
              </a:rPr>
              <a:t>27</a:t>
            </a:r>
          </a:p>
        </p:txBody>
      </p:sp>
      <p:sp>
        <p:nvSpPr>
          <p:cNvPr id="31" name="TextBox 30"/>
          <p:cNvSpPr txBox="1"/>
          <p:nvPr/>
        </p:nvSpPr>
        <p:spPr>
          <a:xfrm>
            <a:off x="5105400" y="2450068"/>
            <a:ext cx="412292" cy="338554"/>
          </a:xfrm>
          <a:prstGeom prst="rect">
            <a:avLst/>
          </a:prstGeom>
          <a:noFill/>
        </p:spPr>
        <p:txBody>
          <a:bodyPr wrap="none" rtlCol="0">
            <a:spAutoFit/>
          </a:bodyPr>
          <a:lstStyle/>
          <a:p>
            <a:r>
              <a:rPr lang="en-US" sz="1600" b="1" dirty="0" smtClean="0">
                <a:solidFill>
                  <a:schemeClr val="bg1"/>
                </a:solidFill>
              </a:rPr>
              <a:t>18</a:t>
            </a:r>
          </a:p>
        </p:txBody>
      </p:sp>
      <p:sp>
        <p:nvSpPr>
          <p:cNvPr id="32" name="TextBox 31"/>
          <p:cNvSpPr txBox="1"/>
          <p:nvPr/>
        </p:nvSpPr>
        <p:spPr>
          <a:xfrm>
            <a:off x="4235908" y="3014246"/>
            <a:ext cx="412292" cy="338554"/>
          </a:xfrm>
          <a:prstGeom prst="rect">
            <a:avLst/>
          </a:prstGeom>
          <a:noFill/>
        </p:spPr>
        <p:txBody>
          <a:bodyPr wrap="none" rtlCol="0">
            <a:spAutoFit/>
          </a:bodyPr>
          <a:lstStyle/>
          <a:p>
            <a:r>
              <a:rPr lang="en-US" sz="1600" b="1" dirty="0" smtClean="0">
                <a:solidFill>
                  <a:schemeClr val="bg1"/>
                </a:solidFill>
              </a:rPr>
              <a:t>48</a:t>
            </a:r>
          </a:p>
        </p:txBody>
      </p:sp>
      <p:sp>
        <p:nvSpPr>
          <p:cNvPr id="33" name="TextBox 32"/>
          <p:cNvSpPr txBox="1"/>
          <p:nvPr/>
        </p:nvSpPr>
        <p:spPr>
          <a:xfrm>
            <a:off x="6416578" y="3014246"/>
            <a:ext cx="412292" cy="338554"/>
          </a:xfrm>
          <a:prstGeom prst="rect">
            <a:avLst/>
          </a:prstGeom>
          <a:noFill/>
        </p:spPr>
        <p:txBody>
          <a:bodyPr wrap="none" rtlCol="0">
            <a:spAutoFit/>
          </a:bodyPr>
          <a:lstStyle/>
          <a:p>
            <a:r>
              <a:rPr lang="en-US" sz="1600" b="1" dirty="0" smtClean="0">
                <a:solidFill>
                  <a:schemeClr val="bg1"/>
                </a:solidFill>
              </a:rPr>
              <a:t>18</a:t>
            </a:r>
          </a:p>
        </p:txBody>
      </p:sp>
    </p:spTree>
    <p:extLst>
      <p:ext uri="{BB962C8B-B14F-4D97-AF65-F5344CB8AC3E}">
        <p14:creationId xmlns:p14="http://schemas.microsoft.com/office/powerpoint/2010/main" val="137787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Torrent Suite™ Software - </a:t>
            </a:r>
            <a:r>
              <a:rPr lang="en-US" dirty="0" err="1" smtClean="0"/>
              <a:t>ampliSeqRNA</a:t>
            </a:r>
            <a:r>
              <a:rPr lang="en-US" dirty="0" smtClean="0"/>
              <a:t> plugin</a:t>
            </a:r>
            <a:endParaRPr lang="en-US" dirty="0"/>
          </a:p>
        </p:txBody>
      </p:sp>
      <p:sp>
        <p:nvSpPr>
          <p:cNvPr id="3" name="Content Placeholder 2"/>
          <p:cNvSpPr>
            <a:spLocks noGrp="1"/>
          </p:cNvSpPr>
          <p:nvPr>
            <p:ph idx="4294967295"/>
          </p:nvPr>
        </p:nvSpPr>
        <p:spPr>
          <a:xfrm>
            <a:off x="458788" y="922338"/>
            <a:ext cx="8685212" cy="2506662"/>
          </a:xfrm>
        </p:spPr>
        <p:txBody>
          <a:bodyPr/>
          <a:lstStyle/>
          <a:p>
            <a:pPr lvl="1"/>
            <a:r>
              <a:rPr lang="en-US" dirty="0" smtClean="0"/>
              <a:t>Plugin supports basic analysis </a:t>
            </a:r>
          </a:p>
          <a:p>
            <a:pPr lvl="1"/>
            <a:r>
              <a:rPr lang="en-US" b="1" dirty="0" smtClean="0">
                <a:solidFill>
                  <a:schemeClr val="accent2">
                    <a:lumMod val="75000"/>
                  </a:schemeClr>
                </a:solidFill>
              </a:rPr>
              <a:t>Automated alignment and gene quantitation </a:t>
            </a:r>
          </a:p>
          <a:p>
            <a:pPr lvl="1"/>
            <a:r>
              <a:rPr lang="en-US" dirty="0" smtClean="0"/>
              <a:t>Provides table with all genes and normalized quantitation for all barcodes/samples</a:t>
            </a:r>
          </a:p>
          <a:p>
            <a:pPr marL="0" indent="0">
              <a:buNone/>
            </a:pPr>
            <a:endParaRPr lang="en-US" dirty="0"/>
          </a:p>
        </p:txBody>
      </p:sp>
      <p:pic>
        <p:nvPicPr>
          <p:cNvPr id="4" name="Picture 3"/>
          <p:cNvPicPr>
            <a:picLocks noChangeAspect="1"/>
          </p:cNvPicPr>
          <p:nvPr/>
        </p:nvPicPr>
        <p:blipFill>
          <a:blip r:embed="rId3"/>
          <a:stretch>
            <a:fillRect/>
          </a:stretch>
        </p:blipFill>
        <p:spPr>
          <a:xfrm>
            <a:off x="650862" y="2590800"/>
            <a:ext cx="7654938" cy="3003540"/>
          </a:xfrm>
          <a:prstGeom prst="rect">
            <a:avLst/>
          </a:prstGeom>
        </p:spPr>
      </p:pic>
    </p:spTree>
    <p:extLst>
      <p:ext uri="{BB962C8B-B14F-4D97-AF65-F5344CB8AC3E}">
        <p14:creationId xmlns:p14="http://schemas.microsoft.com/office/powerpoint/2010/main" val="364774094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Easy </a:t>
            </a:r>
            <a:r>
              <a:rPr lang="en-US" sz="2000" dirty="0" smtClean="0"/>
              <a:t>quality </a:t>
            </a:r>
            <a:r>
              <a:rPr lang="en-US" sz="2000" dirty="0"/>
              <a:t>c</a:t>
            </a:r>
            <a:r>
              <a:rPr lang="en-US" sz="2000" dirty="0" smtClean="0"/>
              <a:t>ontrol </a:t>
            </a:r>
            <a:r>
              <a:rPr lang="en-US" sz="2000" dirty="0"/>
              <a:t>and </a:t>
            </a:r>
            <a:r>
              <a:rPr lang="en-US" sz="2000" dirty="0" smtClean="0"/>
              <a:t>analysis </a:t>
            </a:r>
            <a:r>
              <a:rPr lang="en-US" sz="2000" dirty="0"/>
              <a:t>in </a:t>
            </a:r>
            <a:r>
              <a:rPr lang="en-US" sz="2000" dirty="0" smtClean="0"/>
              <a:t>Torrent Suite™ Software</a:t>
            </a:r>
            <a:endParaRPr lang="en-US" sz="2000" dirty="0"/>
          </a:p>
        </p:txBody>
      </p:sp>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1447800"/>
            <a:ext cx="3733800" cy="3706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 y="1524000"/>
            <a:ext cx="3700184" cy="198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4491335"/>
            <a:ext cx="4598375" cy="923330"/>
          </a:xfrm>
          <a:prstGeom prst="rect">
            <a:avLst/>
          </a:prstGeom>
          <a:noFill/>
        </p:spPr>
        <p:txBody>
          <a:bodyPr wrap="none" rtlCol="0">
            <a:spAutoFit/>
          </a:bodyPr>
          <a:lstStyle/>
          <a:p>
            <a:pPr marL="285750" indent="-285750">
              <a:buFont typeface="Arial"/>
              <a:buChar char="•"/>
            </a:pPr>
            <a:r>
              <a:rPr lang="en-US" dirty="0"/>
              <a:t>Simple, plugin-based </a:t>
            </a:r>
            <a:r>
              <a:rPr lang="en-US" dirty="0" smtClean="0"/>
              <a:t>analysis</a:t>
            </a:r>
          </a:p>
          <a:p>
            <a:pPr marL="285750" indent="-285750">
              <a:buFont typeface="Arial"/>
              <a:buChar char="•"/>
            </a:pPr>
            <a:r>
              <a:rPr lang="en-US" dirty="0" smtClean="0"/>
              <a:t>Familiar </a:t>
            </a:r>
            <a:r>
              <a:rPr lang="en-US" dirty="0"/>
              <a:t>QC plots for array users</a:t>
            </a:r>
          </a:p>
          <a:p>
            <a:pPr marL="285750" indent="-285750">
              <a:buFont typeface="Arial"/>
              <a:buChar char="•"/>
            </a:pPr>
            <a:r>
              <a:rPr lang="en-US" dirty="0"/>
              <a:t>Basic differential expression </a:t>
            </a:r>
            <a:r>
              <a:rPr lang="en-US" dirty="0" smtClean="0"/>
              <a:t>comparison</a:t>
            </a:r>
          </a:p>
        </p:txBody>
      </p:sp>
    </p:spTree>
    <p:extLst>
      <p:ext uri="{BB962C8B-B14F-4D97-AF65-F5344CB8AC3E}">
        <p14:creationId xmlns:p14="http://schemas.microsoft.com/office/powerpoint/2010/main" val="121347949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0575"/>
            <a:ext cx="9144000" cy="443190"/>
          </a:xfrm>
        </p:spPr>
        <p:txBody>
          <a:bodyPr/>
          <a:lstStyle/>
          <a:p>
            <a:pPr algn="ctr"/>
            <a:r>
              <a:rPr lang="en-US" sz="3600" dirty="0" smtClean="0"/>
              <a:t>Ion Total </a:t>
            </a:r>
            <a:r>
              <a:rPr lang="en-US" sz="3600" dirty="0" err="1" smtClean="0"/>
              <a:t>RNAseq</a:t>
            </a:r>
            <a:endParaRPr lang="en-US" dirty="0"/>
          </a:p>
        </p:txBody>
      </p:sp>
    </p:spTree>
    <p:extLst>
      <p:ext uri="{BB962C8B-B14F-4D97-AF65-F5344CB8AC3E}">
        <p14:creationId xmlns:p14="http://schemas.microsoft.com/office/powerpoint/2010/main" val="75135754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Ion Torrent™ Whole </a:t>
            </a:r>
            <a:r>
              <a:rPr lang="en-US" sz="2400" dirty="0" err="1" smtClean="0"/>
              <a:t>Transcriptome</a:t>
            </a:r>
            <a:r>
              <a:rPr lang="en-US" sz="2400" dirty="0" smtClean="0"/>
              <a:t> Sequencing</a:t>
            </a:r>
            <a:endParaRPr lang="en-US" sz="2400" dirty="0"/>
          </a:p>
        </p:txBody>
      </p:sp>
      <p:sp>
        <p:nvSpPr>
          <p:cNvPr id="9" name="Content Placeholder 2"/>
          <p:cNvSpPr txBox="1">
            <a:spLocks/>
          </p:cNvSpPr>
          <p:nvPr/>
        </p:nvSpPr>
        <p:spPr>
          <a:xfrm>
            <a:off x="234950" y="1981200"/>
            <a:ext cx="4641850" cy="3962400"/>
          </a:xfrm>
          <a:prstGeom prst="rect">
            <a:avLst/>
          </a:prstGeom>
        </p:spPr>
        <p:txBody>
          <a:bodyPr>
            <a:normAutofit fontScale="92500"/>
          </a:bodyPr>
          <a:lstStyle>
            <a:lvl1pPr marL="188913" indent="-188913" algn="l" defTabSz="171450" rtl="0" eaLnBrk="1" fontAlgn="base" hangingPunct="1">
              <a:spcBef>
                <a:spcPct val="0"/>
              </a:spcBef>
              <a:spcAft>
                <a:spcPts val="600"/>
              </a:spcAft>
              <a:buClr>
                <a:schemeClr val="accent5"/>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a:lstStyle>
          <a:p>
            <a:pPr lvl="1"/>
            <a:r>
              <a:rPr lang="en-US" kern="0" dirty="0"/>
              <a:t>RNA-</a:t>
            </a:r>
            <a:r>
              <a:rPr lang="en-US" kern="0" dirty="0" err="1"/>
              <a:t>Seq</a:t>
            </a:r>
            <a:r>
              <a:rPr lang="en-US" kern="0" dirty="0"/>
              <a:t> enables </a:t>
            </a:r>
            <a:r>
              <a:rPr lang="en-US" kern="0" dirty="0" err="1" smtClean="0"/>
              <a:t>smRNA</a:t>
            </a:r>
            <a:r>
              <a:rPr lang="en-US" kern="0" dirty="0" smtClean="0"/>
              <a:t> &amp; WT </a:t>
            </a:r>
            <a:r>
              <a:rPr lang="en-US" kern="0" dirty="0"/>
              <a:t>sequencing in a </a:t>
            </a:r>
            <a:r>
              <a:rPr lang="en-US" b="1" kern="0" dirty="0"/>
              <a:t>hypothesis-free </a:t>
            </a:r>
            <a:r>
              <a:rPr lang="en-US" b="1" kern="0" dirty="0" smtClean="0"/>
              <a:t>manner</a:t>
            </a:r>
          </a:p>
          <a:p>
            <a:pPr lvl="1"/>
            <a:endParaRPr lang="en-US" b="1" kern="0" dirty="0" smtClean="0"/>
          </a:p>
          <a:p>
            <a:pPr lvl="1"/>
            <a:r>
              <a:rPr lang="en-US" b="1" kern="0" dirty="0"/>
              <a:t>B</a:t>
            </a:r>
            <a:r>
              <a:rPr kumimoji="0" lang="en-US" b="1" kern="0" dirty="0" smtClean="0"/>
              <a:t>etter depth than arrays </a:t>
            </a:r>
            <a:r>
              <a:rPr kumimoji="0" lang="en-US" kern="0" dirty="0" smtClean="0"/>
              <a:t>with wider dynamic range </a:t>
            </a:r>
            <a:r>
              <a:rPr lang="en-US" kern="0" dirty="0"/>
              <a:t>&amp;</a:t>
            </a:r>
            <a:r>
              <a:rPr kumimoji="0" lang="en-US" kern="0" dirty="0" smtClean="0"/>
              <a:t> more transcripts at lower expression levels</a:t>
            </a:r>
          </a:p>
          <a:p>
            <a:pPr lvl="1"/>
            <a:endParaRPr kumimoji="0" lang="en-US" kern="0" dirty="0" smtClean="0"/>
          </a:p>
          <a:p>
            <a:pPr lvl="1"/>
            <a:r>
              <a:rPr lang="en-US" b="1" kern="0" dirty="0" smtClean="0"/>
              <a:t>One click data export </a:t>
            </a:r>
            <a:r>
              <a:rPr lang="en-US" kern="0" dirty="0" smtClean="0"/>
              <a:t>into downstream analysis software</a:t>
            </a:r>
          </a:p>
          <a:p>
            <a:pPr lvl="1"/>
            <a:r>
              <a:rPr lang="en-US" b="1" kern="0" dirty="0" smtClean="0"/>
              <a:t>Easy validation via </a:t>
            </a:r>
            <a:r>
              <a:rPr lang="en-US" b="1" kern="0" dirty="0" err="1" smtClean="0"/>
              <a:t>TaqMan</a:t>
            </a:r>
            <a:r>
              <a:rPr lang="en-US" b="1" kern="0" dirty="0" smtClean="0"/>
              <a:t>® </a:t>
            </a:r>
            <a:r>
              <a:rPr lang="en-US" b="1" kern="0" dirty="0" err="1" smtClean="0"/>
              <a:t>qPCR</a:t>
            </a:r>
            <a:r>
              <a:rPr lang="en-US" b="1" kern="0" dirty="0" smtClean="0"/>
              <a:t> assays</a:t>
            </a:r>
            <a:endParaRPr lang="en-US" kern="0" dirty="0"/>
          </a:p>
        </p:txBody>
      </p:sp>
      <p:sp>
        <p:nvSpPr>
          <p:cNvPr id="11" name="Rectangle 10"/>
          <p:cNvSpPr/>
          <p:nvPr/>
        </p:nvSpPr>
        <p:spPr>
          <a:xfrm>
            <a:off x="685800" y="932576"/>
            <a:ext cx="7696200" cy="707886"/>
          </a:xfrm>
          <a:prstGeom prst="rect">
            <a:avLst/>
          </a:prstGeom>
        </p:spPr>
        <p:txBody>
          <a:bodyPr wrap="square">
            <a:spAutoFit/>
          </a:bodyPr>
          <a:lstStyle/>
          <a:p>
            <a:pPr marL="0" indent="0" algn="ctr">
              <a:buNone/>
            </a:pPr>
            <a:r>
              <a:rPr lang="en-US" sz="2000" b="1" i="1" dirty="0" smtClean="0"/>
              <a:t>Rapid, high quality comprehensive </a:t>
            </a:r>
            <a:r>
              <a:rPr lang="en-US" sz="2000" b="1" i="1" dirty="0" err="1" smtClean="0"/>
              <a:t>transcriptome</a:t>
            </a:r>
            <a:r>
              <a:rPr lang="en-US" sz="2000" b="1" i="1" dirty="0" smtClean="0"/>
              <a:t> characterization</a:t>
            </a:r>
            <a:endParaRPr lang="en-US" sz="2000" b="1" i="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608" y="1535185"/>
            <a:ext cx="2850308" cy="455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85815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idx="4294967295"/>
          </p:nvPr>
        </p:nvSpPr>
        <p:spPr>
          <a:xfrm>
            <a:off x="0" y="-19050"/>
            <a:ext cx="9144000" cy="618140"/>
          </a:xfrm>
        </p:spPr>
        <p:txBody>
          <a:bodyPr/>
          <a:lstStyle/>
          <a:p>
            <a:pPr eaLnBrk="1" hangingPunct="1"/>
            <a:r>
              <a:rPr lang="en-US" dirty="0" smtClean="0"/>
              <a:t>Library Prep: Fragment Workflow for </a:t>
            </a:r>
            <a:r>
              <a:rPr lang="en-US" dirty="0" err="1" smtClean="0"/>
              <a:t>gDNA</a:t>
            </a:r>
            <a:endParaRPr lang="en-US" dirty="0" smtClean="0"/>
          </a:p>
        </p:txBody>
      </p:sp>
      <p:grpSp>
        <p:nvGrpSpPr>
          <p:cNvPr id="2" name="Group 178"/>
          <p:cNvGrpSpPr/>
          <p:nvPr/>
        </p:nvGrpSpPr>
        <p:grpSpPr>
          <a:xfrm>
            <a:off x="304800" y="866100"/>
            <a:ext cx="8655050" cy="5411590"/>
            <a:chOff x="304800" y="866100"/>
            <a:chExt cx="8655050" cy="5411590"/>
          </a:xfrm>
        </p:grpSpPr>
        <p:sp>
          <p:nvSpPr>
            <p:cNvPr id="292" name="Freeform 291"/>
            <p:cNvSpPr/>
            <p:nvPr/>
          </p:nvSpPr>
          <p:spPr>
            <a:xfrm>
              <a:off x="304800" y="1172488"/>
              <a:ext cx="1322388" cy="955675"/>
            </a:xfrm>
            <a:custGeom>
              <a:avLst/>
              <a:gdLst>
                <a:gd name="connsiteX0" fmla="*/ 357930 w 1322571"/>
                <a:gd name="connsiteY0" fmla="*/ 592853 h 954594"/>
                <a:gd name="connsiteX1" fmla="*/ 277543 w 1322571"/>
                <a:gd name="connsiteY1" fmla="*/ 602901 h 954594"/>
                <a:gd name="connsiteX2" fmla="*/ 237350 w 1322571"/>
                <a:gd name="connsiteY2" fmla="*/ 512466 h 954594"/>
                <a:gd name="connsiteX3" fmla="*/ 297640 w 1322571"/>
                <a:gd name="connsiteY3" fmla="*/ 442128 h 954594"/>
                <a:gd name="connsiteX4" fmla="*/ 317736 w 1322571"/>
                <a:gd name="connsiteY4" fmla="*/ 401934 h 954594"/>
                <a:gd name="connsiteX5" fmla="*/ 388075 w 1322571"/>
                <a:gd name="connsiteY5" fmla="*/ 351692 h 954594"/>
                <a:gd name="connsiteX6" fmla="*/ 428268 w 1322571"/>
                <a:gd name="connsiteY6" fmla="*/ 341644 h 954594"/>
                <a:gd name="connsiteX7" fmla="*/ 458413 w 1322571"/>
                <a:gd name="connsiteY7" fmla="*/ 331596 h 954594"/>
                <a:gd name="connsiteX8" fmla="*/ 558897 w 1322571"/>
                <a:gd name="connsiteY8" fmla="*/ 341644 h 954594"/>
                <a:gd name="connsiteX9" fmla="*/ 578993 w 1322571"/>
                <a:gd name="connsiteY9" fmla="*/ 371789 h 954594"/>
                <a:gd name="connsiteX10" fmla="*/ 609139 w 1322571"/>
                <a:gd name="connsiteY10" fmla="*/ 391886 h 954594"/>
                <a:gd name="connsiteX11" fmla="*/ 629235 w 1322571"/>
                <a:gd name="connsiteY11" fmla="*/ 422031 h 954594"/>
                <a:gd name="connsiteX12" fmla="*/ 629235 w 1322571"/>
                <a:gd name="connsiteY12" fmla="*/ 532563 h 954594"/>
                <a:gd name="connsiteX13" fmla="*/ 599090 w 1322571"/>
                <a:gd name="connsiteY13" fmla="*/ 542611 h 954594"/>
                <a:gd name="connsiteX14" fmla="*/ 589042 w 1322571"/>
                <a:gd name="connsiteY14" fmla="*/ 442128 h 954594"/>
                <a:gd name="connsiteX15" fmla="*/ 619187 w 1322571"/>
                <a:gd name="connsiteY15" fmla="*/ 411983 h 954594"/>
                <a:gd name="connsiteX16" fmla="*/ 659380 w 1322571"/>
                <a:gd name="connsiteY16" fmla="*/ 351692 h 954594"/>
                <a:gd name="connsiteX17" fmla="*/ 599090 w 1322571"/>
                <a:gd name="connsiteY17" fmla="*/ 331596 h 954594"/>
                <a:gd name="connsiteX18" fmla="*/ 568945 w 1322571"/>
                <a:gd name="connsiteY18" fmla="*/ 321547 h 954594"/>
                <a:gd name="connsiteX19" fmla="*/ 538800 w 1322571"/>
                <a:gd name="connsiteY19" fmla="*/ 331596 h 954594"/>
                <a:gd name="connsiteX20" fmla="*/ 508655 w 1322571"/>
                <a:gd name="connsiteY20" fmla="*/ 361741 h 954594"/>
                <a:gd name="connsiteX21" fmla="*/ 498607 w 1322571"/>
                <a:gd name="connsiteY21" fmla="*/ 411983 h 954594"/>
                <a:gd name="connsiteX22" fmla="*/ 488558 w 1322571"/>
                <a:gd name="connsiteY22" fmla="*/ 442128 h 954594"/>
                <a:gd name="connsiteX23" fmla="*/ 488558 w 1322571"/>
                <a:gd name="connsiteY23" fmla="*/ 783772 h 954594"/>
                <a:gd name="connsiteX24" fmla="*/ 438317 w 1322571"/>
                <a:gd name="connsiteY24" fmla="*/ 844062 h 954594"/>
                <a:gd name="connsiteX25" fmla="*/ 367978 w 1322571"/>
                <a:gd name="connsiteY25" fmla="*/ 924448 h 954594"/>
                <a:gd name="connsiteX26" fmla="*/ 337833 w 1322571"/>
                <a:gd name="connsiteY26" fmla="*/ 934497 h 954594"/>
                <a:gd name="connsiteX27" fmla="*/ 307688 w 1322571"/>
                <a:gd name="connsiteY27" fmla="*/ 954594 h 954594"/>
                <a:gd name="connsiteX28" fmla="*/ 237350 w 1322571"/>
                <a:gd name="connsiteY28" fmla="*/ 944545 h 954594"/>
                <a:gd name="connsiteX29" fmla="*/ 146914 w 1322571"/>
                <a:gd name="connsiteY29" fmla="*/ 874207 h 954594"/>
                <a:gd name="connsiteX30" fmla="*/ 126818 w 1322571"/>
                <a:gd name="connsiteY30" fmla="*/ 844062 h 954594"/>
                <a:gd name="connsiteX31" fmla="*/ 86624 w 1322571"/>
                <a:gd name="connsiteY31" fmla="*/ 793820 h 954594"/>
                <a:gd name="connsiteX32" fmla="*/ 46431 w 1322571"/>
                <a:gd name="connsiteY32" fmla="*/ 713433 h 954594"/>
                <a:gd name="connsiteX33" fmla="*/ 6237 w 1322571"/>
                <a:gd name="connsiteY33" fmla="*/ 643095 h 954594"/>
                <a:gd name="connsiteX34" fmla="*/ 16286 w 1322571"/>
                <a:gd name="connsiteY34" fmla="*/ 532563 h 954594"/>
                <a:gd name="connsiteX35" fmla="*/ 46431 w 1322571"/>
                <a:gd name="connsiteY35" fmla="*/ 462224 h 954594"/>
                <a:gd name="connsiteX36" fmla="*/ 66528 w 1322571"/>
                <a:gd name="connsiteY36" fmla="*/ 432079 h 954594"/>
                <a:gd name="connsiteX37" fmla="*/ 96673 w 1322571"/>
                <a:gd name="connsiteY37" fmla="*/ 411983 h 954594"/>
                <a:gd name="connsiteX38" fmla="*/ 227301 w 1322571"/>
                <a:gd name="connsiteY38" fmla="*/ 432079 h 954594"/>
                <a:gd name="connsiteX39" fmla="*/ 257446 w 1322571"/>
                <a:gd name="connsiteY39" fmla="*/ 462224 h 954594"/>
                <a:gd name="connsiteX40" fmla="*/ 327785 w 1322571"/>
                <a:gd name="connsiteY40" fmla="*/ 512466 h 954594"/>
                <a:gd name="connsiteX41" fmla="*/ 458413 w 1322571"/>
                <a:gd name="connsiteY41" fmla="*/ 633046 h 954594"/>
                <a:gd name="connsiteX42" fmla="*/ 498607 w 1322571"/>
                <a:gd name="connsiteY42" fmla="*/ 693336 h 954594"/>
                <a:gd name="connsiteX43" fmla="*/ 558897 w 1322571"/>
                <a:gd name="connsiteY43" fmla="*/ 763675 h 954594"/>
                <a:gd name="connsiteX44" fmla="*/ 589042 w 1322571"/>
                <a:gd name="connsiteY44" fmla="*/ 783772 h 954594"/>
                <a:gd name="connsiteX45" fmla="*/ 629235 w 1322571"/>
                <a:gd name="connsiteY45" fmla="*/ 803868 h 954594"/>
                <a:gd name="connsiteX46" fmla="*/ 689525 w 1322571"/>
                <a:gd name="connsiteY46" fmla="*/ 813917 h 954594"/>
                <a:gd name="connsiteX47" fmla="*/ 830202 w 1322571"/>
                <a:gd name="connsiteY47" fmla="*/ 783772 h 954594"/>
                <a:gd name="connsiteX48" fmla="*/ 890492 w 1322571"/>
                <a:gd name="connsiteY48" fmla="*/ 723481 h 954594"/>
                <a:gd name="connsiteX49" fmla="*/ 1021121 w 1322571"/>
                <a:gd name="connsiteY49" fmla="*/ 602901 h 954594"/>
                <a:gd name="connsiteX50" fmla="*/ 1081411 w 1322571"/>
                <a:gd name="connsiteY50" fmla="*/ 522514 h 954594"/>
                <a:gd name="connsiteX51" fmla="*/ 1131653 w 1322571"/>
                <a:gd name="connsiteY51" fmla="*/ 462224 h 954594"/>
                <a:gd name="connsiteX52" fmla="*/ 1151750 w 1322571"/>
                <a:gd name="connsiteY52" fmla="*/ 422031 h 954594"/>
                <a:gd name="connsiteX53" fmla="*/ 1171846 w 1322571"/>
                <a:gd name="connsiteY53" fmla="*/ 391886 h 954594"/>
                <a:gd name="connsiteX54" fmla="*/ 1201991 w 1322571"/>
                <a:gd name="connsiteY54" fmla="*/ 311499 h 954594"/>
                <a:gd name="connsiteX55" fmla="*/ 1181895 w 1322571"/>
                <a:gd name="connsiteY55" fmla="*/ 130629 h 954594"/>
                <a:gd name="connsiteX56" fmla="*/ 1161798 w 1322571"/>
                <a:gd name="connsiteY56" fmla="*/ 100484 h 954594"/>
                <a:gd name="connsiteX57" fmla="*/ 1141701 w 1322571"/>
                <a:gd name="connsiteY57" fmla="*/ 50242 h 954594"/>
                <a:gd name="connsiteX58" fmla="*/ 1081411 w 1322571"/>
                <a:gd name="connsiteY58" fmla="*/ 20097 h 954594"/>
                <a:gd name="connsiteX59" fmla="*/ 1051266 w 1322571"/>
                <a:gd name="connsiteY59" fmla="*/ 0 h 954594"/>
                <a:gd name="connsiteX60" fmla="*/ 980928 w 1322571"/>
                <a:gd name="connsiteY60" fmla="*/ 40194 h 954594"/>
                <a:gd name="connsiteX61" fmla="*/ 950782 w 1322571"/>
                <a:gd name="connsiteY61" fmla="*/ 100484 h 954594"/>
                <a:gd name="connsiteX62" fmla="*/ 920637 w 1322571"/>
                <a:gd name="connsiteY62" fmla="*/ 140677 h 954594"/>
                <a:gd name="connsiteX63" fmla="*/ 910589 w 1322571"/>
                <a:gd name="connsiteY63" fmla="*/ 170822 h 954594"/>
                <a:gd name="connsiteX64" fmla="*/ 880444 w 1322571"/>
                <a:gd name="connsiteY64" fmla="*/ 211016 h 954594"/>
                <a:gd name="connsiteX65" fmla="*/ 860347 w 1322571"/>
                <a:gd name="connsiteY65" fmla="*/ 251209 h 954594"/>
                <a:gd name="connsiteX66" fmla="*/ 810106 w 1322571"/>
                <a:gd name="connsiteY66" fmla="*/ 321547 h 954594"/>
                <a:gd name="connsiteX67" fmla="*/ 790009 w 1322571"/>
                <a:gd name="connsiteY67" fmla="*/ 351692 h 954594"/>
                <a:gd name="connsiteX68" fmla="*/ 709622 w 1322571"/>
                <a:gd name="connsiteY68" fmla="*/ 452176 h 954594"/>
                <a:gd name="connsiteX69" fmla="*/ 659380 w 1322571"/>
                <a:gd name="connsiteY69" fmla="*/ 492369 h 954594"/>
                <a:gd name="connsiteX70" fmla="*/ 599090 w 1322571"/>
                <a:gd name="connsiteY70" fmla="*/ 562708 h 954594"/>
                <a:gd name="connsiteX71" fmla="*/ 538800 w 1322571"/>
                <a:gd name="connsiteY71" fmla="*/ 612950 h 954594"/>
                <a:gd name="connsiteX72" fmla="*/ 458413 w 1322571"/>
                <a:gd name="connsiteY72" fmla="*/ 723481 h 954594"/>
                <a:gd name="connsiteX73" fmla="*/ 418220 w 1322571"/>
                <a:gd name="connsiteY73" fmla="*/ 733530 h 954594"/>
                <a:gd name="connsiteX74" fmla="*/ 388075 w 1322571"/>
                <a:gd name="connsiteY74" fmla="*/ 763675 h 954594"/>
                <a:gd name="connsiteX75" fmla="*/ 317736 w 1322571"/>
                <a:gd name="connsiteY75" fmla="*/ 793820 h 954594"/>
                <a:gd name="connsiteX76" fmla="*/ 277543 w 1322571"/>
                <a:gd name="connsiteY76" fmla="*/ 813917 h 954594"/>
                <a:gd name="connsiteX77" fmla="*/ 177059 w 1322571"/>
                <a:gd name="connsiteY77" fmla="*/ 844062 h 954594"/>
                <a:gd name="connsiteX78" fmla="*/ 76576 w 1322571"/>
                <a:gd name="connsiteY78" fmla="*/ 823965 h 954594"/>
                <a:gd name="connsiteX79" fmla="*/ 16286 w 1322571"/>
                <a:gd name="connsiteY79" fmla="*/ 783772 h 954594"/>
                <a:gd name="connsiteX80" fmla="*/ 16286 w 1322571"/>
                <a:gd name="connsiteY80" fmla="*/ 703385 h 954594"/>
                <a:gd name="connsiteX81" fmla="*/ 26334 w 1322571"/>
                <a:gd name="connsiteY81" fmla="*/ 633046 h 954594"/>
                <a:gd name="connsiteX82" fmla="*/ 86624 w 1322571"/>
                <a:gd name="connsiteY82" fmla="*/ 542611 h 954594"/>
                <a:gd name="connsiteX83" fmla="*/ 187108 w 1322571"/>
                <a:gd name="connsiteY83" fmla="*/ 462224 h 954594"/>
                <a:gd name="connsiteX84" fmla="*/ 307688 w 1322571"/>
                <a:gd name="connsiteY84" fmla="*/ 401934 h 954594"/>
                <a:gd name="connsiteX85" fmla="*/ 458413 w 1322571"/>
                <a:gd name="connsiteY85" fmla="*/ 351692 h 954594"/>
                <a:gd name="connsiteX86" fmla="*/ 488558 w 1322571"/>
                <a:gd name="connsiteY86" fmla="*/ 341644 h 954594"/>
                <a:gd name="connsiteX87" fmla="*/ 518703 w 1322571"/>
                <a:gd name="connsiteY87" fmla="*/ 331596 h 954594"/>
                <a:gd name="connsiteX88" fmla="*/ 689525 w 1322571"/>
                <a:gd name="connsiteY88" fmla="*/ 361741 h 954594"/>
                <a:gd name="connsiteX89" fmla="*/ 729719 w 1322571"/>
                <a:gd name="connsiteY89" fmla="*/ 422031 h 954594"/>
                <a:gd name="connsiteX90" fmla="*/ 749815 w 1322571"/>
                <a:gd name="connsiteY90" fmla="*/ 452176 h 954594"/>
                <a:gd name="connsiteX91" fmla="*/ 769912 w 1322571"/>
                <a:gd name="connsiteY91" fmla="*/ 512466 h 954594"/>
                <a:gd name="connsiteX92" fmla="*/ 810106 w 1322571"/>
                <a:gd name="connsiteY92" fmla="*/ 582805 h 954594"/>
                <a:gd name="connsiteX93" fmla="*/ 830202 w 1322571"/>
                <a:gd name="connsiteY93" fmla="*/ 612950 h 954594"/>
                <a:gd name="connsiteX94" fmla="*/ 840251 w 1322571"/>
                <a:gd name="connsiteY94" fmla="*/ 643095 h 954594"/>
                <a:gd name="connsiteX95" fmla="*/ 900541 w 1322571"/>
                <a:gd name="connsiteY95" fmla="*/ 683288 h 954594"/>
                <a:gd name="connsiteX96" fmla="*/ 940734 w 1322571"/>
                <a:gd name="connsiteY96" fmla="*/ 713433 h 954594"/>
                <a:gd name="connsiteX97" fmla="*/ 1001024 w 1322571"/>
                <a:gd name="connsiteY97" fmla="*/ 753627 h 954594"/>
                <a:gd name="connsiteX98" fmla="*/ 1101508 w 1322571"/>
                <a:gd name="connsiteY98" fmla="*/ 723481 h 954594"/>
                <a:gd name="connsiteX99" fmla="*/ 1191943 w 1322571"/>
                <a:gd name="connsiteY99" fmla="*/ 633046 h 954594"/>
                <a:gd name="connsiteX100" fmla="*/ 1292426 w 1322571"/>
                <a:gd name="connsiteY100" fmla="*/ 492369 h 954594"/>
                <a:gd name="connsiteX101" fmla="*/ 1312523 w 1322571"/>
                <a:gd name="connsiteY101" fmla="*/ 452176 h 954594"/>
                <a:gd name="connsiteX102" fmla="*/ 1322571 w 1322571"/>
                <a:gd name="connsiteY102" fmla="*/ 411983 h 954594"/>
                <a:gd name="connsiteX103" fmla="*/ 1292426 w 1322571"/>
                <a:gd name="connsiteY103" fmla="*/ 351692 h 954594"/>
                <a:gd name="connsiteX104" fmla="*/ 1262281 w 1322571"/>
                <a:gd name="connsiteY104" fmla="*/ 321547 h 954594"/>
                <a:gd name="connsiteX105" fmla="*/ 1212040 w 1322571"/>
                <a:gd name="connsiteY105" fmla="*/ 311499 h 954594"/>
                <a:gd name="connsiteX106" fmla="*/ 1091459 w 1322571"/>
                <a:gd name="connsiteY106" fmla="*/ 321547 h 954594"/>
                <a:gd name="connsiteX107" fmla="*/ 1031169 w 1322571"/>
                <a:gd name="connsiteY107" fmla="*/ 351692 h 954594"/>
                <a:gd name="connsiteX108" fmla="*/ 1001024 w 1322571"/>
                <a:gd name="connsiteY108" fmla="*/ 361741 h 954594"/>
                <a:gd name="connsiteX109" fmla="*/ 940734 w 1322571"/>
                <a:gd name="connsiteY109" fmla="*/ 411983 h 954594"/>
                <a:gd name="connsiteX110" fmla="*/ 880444 w 1322571"/>
                <a:gd name="connsiteY110" fmla="*/ 452176 h 954594"/>
                <a:gd name="connsiteX111" fmla="*/ 860347 w 1322571"/>
                <a:gd name="connsiteY111" fmla="*/ 482321 h 954594"/>
                <a:gd name="connsiteX112" fmla="*/ 820154 w 1322571"/>
                <a:gd name="connsiteY112" fmla="*/ 552659 h 954594"/>
                <a:gd name="connsiteX113" fmla="*/ 800057 w 1322571"/>
                <a:gd name="connsiteY113" fmla="*/ 622998 h 954594"/>
                <a:gd name="connsiteX114" fmla="*/ 779961 w 1322571"/>
                <a:gd name="connsiteY114" fmla="*/ 653143 h 954594"/>
                <a:gd name="connsiteX115" fmla="*/ 719670 w 1322571"/>
                <a:gd name="connsiteY115" fmla="*/ 643095 h 954594"/>
                <a:gd name="connsiteX116" fmla="*/ 689525 w 1322571"/>
                <a:gd name="connsiteY116" fmla="*/ 612950 h 954594"/>
                <a:gd name="connsiteX117" fmla="*/ 659380 w 1322571"/>
                <a:gd name="connsiteY117" fmla="*/ 602901 h 954594"/>
                <a:gd name="connsiteX118" fmla="*/ 578993 w 1322571"/>
                <a:gd name="connsiteY118" fmla="*/ 512466 h 954594"/>
                <a:gd name="connsiteX119" fmla="*/ 548848 w 1322571"/>
                <a:gd name="connsiteY119" fmla="*/ 472273 h 954594"/>
                <a:gd name="connsiteX120" fmla="*/ 508655 w 1322571"/>
                <a:gd name="connsiteY120" fmla="*/ 391886 h 954594"/>
                <a:gd name="connsiteX121" fmla="*/ 498607 w 1322571"/>
                <a:gd name="connsiteY121" fmla="*/ 361741 h 954594"/>
                <a:gd name="connsiteX122" fmla="*/ 478510 w 1322571"/>
                <a:gd name="connsiteY122" fmla="*/ 331596 h 954594"/>
                <a:gd name="connsiteX123" fmla="*/ 458413 w 1322571"/>
                <a:gd name="connsiteY123" fmla="*/ 231112 h 954594"/>
                <a:gd name="connsiteX124" fmla="*/ 448365 w 1322571"/>
                <a:gd name="connsiteY124" fmla="*/ 190919 h 954594"/>
                <a:gd name="connsiteX125" fmla="*/ 428268 w 1322571"/>
                <a:gd name="connsiteY125" fmla="*/ 130629 h 954594"/>
                <a:gd name="connsiteX126" fmla="*/ 418220 w 1322571"/>
                <a:gd name="connsiteY126" fmla="*/ 100484 h 954594"/>
                <a:gd name="connsiteX127" fmla="*/ 428268 w 1322571"/>
                <a:gd name="connsiteY127" fmla="*/ 70339 h 954594"/>
                <a:gd name="connsiteX128" fmla="*/ 589042 w 1322571"/>
                <a:gd name="connsiteY128" fmla="*/ 70339 h 954594"/>
                <a:gd name="connsiteX129" fmla="*/ 619187 w 1322571"/>
                <a:gd name="connsiteY129" fmla="*/ 80387 h 954594"/>
                <a:gd name="connsiteX130" fmla="*/ 659380 w 1322571"/>
                <a:gd name="connsiteY130" fmla="*/ 140677 h 954594"/>
                <a:gd name="connsiteX131" fmla="*/ 679477 w 1322571"/>
                <a:gd name="connsiteY131" fmla="*/ 170822 h 954594"/>
                <a:gd name="connsiteX132" fmla="*/ 699574 w 1322571"/>
                <a:gd name="connsiteY132" fmla="*/ 200967 h 954594"/>
                <a:gd name="connsiteX133" fmla="*/ 719670 w 1322571"/>
                <a:gd name="connsiteY133" fmla="*/ 231112 h 954594"/>
                <a:gd name="connsiteX134" fmla="*/ 729719 w 1322571"/>
                <a:gd name="connsiteY134" fmla="*/ 271306 h 954594"/>
                <a:gd name="connsiteX135" fmla="*/ 749815 w 1322571"/>
                <a:gd name="connsiteY135" fmla="*/ 311499 h 954594"/>
                <a:gd name="connsiteX136" fmla="*/ 759864 w 1322571"/>
                <a:gd name="connsiteY136" fmla="*/ 341644 h 954594"/>
                <a:gd name="connsiteX137" fmla="*/ 749815 w 1322571"/>
                <a:gd name="connsiteY137" fmla="*/ 442128 h 954594"/>
                <a:gd name="connsiteX138" fmla="*/ 729719 w 1322571"/>
                <a:gd name="connsiteY138" fmla="*/ 472273 h 954594"/>
                <a:gd name="connsiteX139" fmla="*/ 709622 w 1322571"/>
                <a:gd name="connsiteY139" fmla="*/ 512466 h 954594"/>
                <a:gd name="connsiteX140" fmla="*/ 689525 w 1322571"/>
                <a:gd name="connsiteY140" fmla="*/ 562708 h 954594"/>
                <a:gd name="connsiteX141" fmla="*/ 629235 w 1322571"/>
                <a:gd name="connsiteY141" fmla="*/ 622998 h 954594"/>
                <a:gd name="connsiteX142" fmla="*/ 578993 w 1322571"/>
                <a:gd name="connsiteY142" fmla="*/ 693336 h 954594"/>
                <a:gd name="connsiteX143" fmla="*/ 508655 w 1322571"/>
                <a:gd name="connsiteY143" fmla="*/ 763675 h 954594"/>
                <a:gd name="connsiteX144" fmla="*/ 357930 w 1322571"/>
                <a:gd name="connsiteY144" fmla="*/ 753627 h 954594"/>
                <a:gd name="connsiteX145" fmla="*/ 297640 w 1322571"/>
                <a:gd name="connsiteY145" fmla="*/ 733530 h 9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22571" h="954594">
                  <a:moveTo>
                    <a:pt x="357930" y="592853"/>
                  </a:moveTo>
                  <a:cubicBezTo>
                    <a:pt x="331134" y="596202"/>
                    <a:pt x="304468" y="604972"/>
                    <a:pt x="277543" y="602901"/>
                  </a:cubicBezTo>
                  <a:cubicBezTo>
                    <a:pt x="211481" y="597819"/>
                    <a:pt x="216648" y="569396"/>
                    <a:pt x="237350" y="512466"/>
                  </a:cubicBezTo>
                  <a:cubicBezTo>
                    <a:pt x="244716" y="492210"/>
                    <a:pt x="282217" y="457551"/>
                    <a:pt x="297640" y="442128"/>
                  </a:cubicBezTo>
                  <a:cubicBezTo>
                    <a:pt x="304339" y="428730"/>
                    <a:pt x="307988" y="413307"/>
                    <a:pt x="317736" y="401934"/>
                  </a:cubicBezTo>
                  <a:cubicBezTo>
                    <a:pt x="319727" y="399611"/>
                    <a:pt x="378511" y="355791"/>
                    <a:pt x="388075" y="351692"/>
                  </a:cubicBezTo>
                  <a:cubicBezTo>
                    <a:pt x="400768" y="346252"/>
                    <a:pt x="414989" y="345438"/>
                    <a:pt x="428268" y="341644"/>
                  </a:cubicBezTo>
                  <a:cubicBezTo>
                    <a:pt x="438452" y="338734"/>
                    <a:pt x="448365" y="334945"/>
                    <a:pt x="458413" y="331596"/>
                  </a:cubicBezTo>
                  <a:cubicBezTo>
                    <a:pt x="491908" y="334945"/>
                    <a:pt x="526963" y="330999"/>
                    <a:pt x="558897" y="341644"/>
                  </a:cubicBezTo>
                  <a:cubicBezTo>
                    <a:pt x="570354" y="345463"/>
                    <a:pt x="570454" y="363250"/>
                    <a:pt x="578993" y="371789"/>
                  </a:cubicBezTo>
                  <a:cubicBezTo>
                    <a:pt x="587533" y="380329"/>
                    <a:pt x="599090" y="385187"/>
                    <a:pt x="609139" y="391886"/>
                  </a:cubicBezTo>
                  <a:cubicBezTo>
                    <a:pt x="615838" y="401934"/>
                    <a:pt x="624478" y="410931"/>
                    <a:pt x="629235" y="422031"/>
                  </a:cubicBezTo>
                  <a:cubicBezTo>
                    <a:pt x="643028" y="454214"/>
                    <a:pt x="644669" y="501696"/>
                    <a:pt x="629235" y="532563"/>
                  </a:cubicBezTo>
                  <a:cubicBezTo>
                    <a:pt x="624498" y="542037"/>
                    <a:pt x="609138" y="539262"/>
                    <a:pt x="599090" y="542611"/>
                  </a:cubicBezTo>
                  <a:cubicBezTo>
                    <a:pt x="582215" y="500425"/>
                    <a:pt x="566398" y="487414"/>
                    <a:pt x="589042" y="442128"/>
                  </a:cubicBezTo>
                  <a:cubicBezTo>
                    <a:pt x="595397" y="429418"/>
                    <a:pt x="610463" y="423200"/>
                    <a:pt x="619187" y="411983"/>
                  </a:cubicBezTo>
                  <a:cubicBezTo>
                    <a:pt x="634016" y="392917"/>
                    <a:pt x="659380" y="351692"/>
                    <a:pt x="659380" y="351692"/>
                  </a:cubicBezTo>
                  <a:lnTo>
                    <a:pt x="599090" y="331596"/>
                  </a:lnTo>
                  <a:lnTo>
                    <a:pt x="568945" y="321547"/>
                  </a:lnTo>
                  <a:cubicBezTo>
                    <a:pt x="558897" y="324897"/>
                    <a:pt x="547613" y="325721"/>
                    <a:pt x="538800" y="331596"/>
                  </a:cubicBezTo>
                  <a:cubicBezTo>
                    <a:pt x="526976" y="339479"/>
                    <a:pt x="515010" y="349031"/>
                    <a:pt x="508655" y="361741"/>
                  </a:cubicBezTo>
                  <a:cubicBezTo>
                    <a:pt x="501017" y="377017"/>
                    <a:pt x="502749" y="395414"/>
                    <a:pt x="498607" y="411983"/>
                  </a:cubicBezTo>
                  <a:cubicBezTo>
                    <a:pt x="496038" y="422259"/>
                    <a:pt x="491908" y="432080"/>
                    <a:pt x="488558" y="442128"/>
                  </a:cubicBezTo>
                  <a:cubicBezTo>
                    <a:pt x="496107" y="570451"/>
                    <a:pt x="507806" y="655449"/>
                    <a:pt x="488558" y="783772"/>
                  </a:cubicBezTo>
                  <a:cubicBezTo>
                    <a:pt x="485866" y="801719"/>
                    <a:pt x="447247" y="833644"/>
                    <a:pt x="438317" y="844062"/>
                  </a:cubicBezTo>
                  <a:cubicBezTo>
                    <a:pt x="410559" y="876445"/>
                    <a:pt x="404449" y="898397"/>
                    <a:pt x="367978" y="924448"/>
                  </a:cubicBezTo>
                  <a:cubicBezTo>
                    <a:pt x="359359" y="930604"/>
                    <a:pt x="347307" y="929760"/>
                    <a:pt x="337833" y="934497"/>
                  </a:cubicBezTo>
                  <a:cubicBezTo>
                    <a:pt x="327031" y="939898"/>
                    <a:pt x="317736" y="947895"/>
                    <a:pt x="307688" y="954594"/>
                  </a:cubicBezTo>
                  <a:cubicBezTo>
                    <a:pt x="284242" y="951244"/>
                    <a:pt x="259819" y="952035"/>
                    <a:pt x="237350" y="944545"/>
                  </a:cubicBezTo>
                  <a:cubicBezTo>
                    <a:pt x="203272" y="933185"/>
                    <a:pt x="169475" y="900528"/>
                    <a:pt x="146914" y="874207"/>
                  </a:cubicBezTo>
                  <a:cubicBezTo>
                    <a:pt x="139055" y="865038"/>
                    <a:pt x="134064" y="853723"/>
                    <a:pt x="126818" y="844062"/>
                  </a:cubicBezTo>
                  <a:cubicBezTo>
                    <a:pt x="113950" y="826904"/>
                    <a:pt x="97864" y="812086"/>
                    <a:pt x="86624" y="793820"/>
                  </a:cubicBezTo>
                  <a:cubicBezTo>
                    <a:pt x="70923" y="768306"/>
                    <a:pt x="63049" y="738360"/>
                    <a:pt x="46431" y="713433"/>
                  </a:cubicBezTo>
                  <a:cubicBezTo>
                    <a:pt x="18025" y="670825"/>
                    <a:pt x="31735" y="694090"/>
                    <a:pt x="6237" y="643095"/>
                  </a:cubicBezTo>
                  <a:cubicBezTo>
                    <a:pt x="9587" y="606251"/>
                    <a:pt x="11054" y="569187"/>
                    <a:pt x="16286" y="532563"/>
                  </a:cubicBezTo>
                  <a:cubicBezTo>
                    <a:pt x="18970" y="513773"/>
                    <a:pt x="38710" y="475735"/>
                    <a:pt x="46431" y="462224"/>
                  </a:cubicBezTo>
                  <a:cubicBezTo>
                    <a:pt x="52423" y="451739"/>
                    <a:pt x="57988" y="440618"/>
                    <a:pt x="66528" y="432079"/>
                  </a:cubicBezTo>
                  <a:cubicBezTo>
                    <a:pt x="75067" y="423540"/>
                    <a:pt x="86625" y="418682"/>
                    <a:pt x="96673" y="411983"/>
                  </a:cubicBezTo>
                  <a:cubicBezTo>
                    <a:pt x="97614" y="412117"/>
                    <a:pt x="220697" y="429144"/>
                    <a:pt x="227301" y="432079"/>
                  </a:cubicBezTo>
                  <a:cubicBezTo>
                    <a:pt x="240287" y="437850"/>
                    <a:pt x="246657" y="452976"/>
                    <a:pt x="257446" y="462224"/>
                  </a:cubicBezTo>
                  <a:cubicBezTo>
                    <a:pt x="290281" y="490368"/>
                    <a:pt x="295979" y="489747"/>
                    <a:pt x="327785" y="512466"/>
                  </a:cubicBezTo>
                  <a:cubicBezTo>
                    <a:pt x="373138" y="544862"/>
                    <a:pt x="429818" y="590154"/>
                    <a:pt x="458413" y="633046"/>
                  </a:cubicBezTo>
                  <a:cubicBezTo>
                    <a:pt x="471811" y="653143"/>
                    <a:pt x="484115" y="674013"/>
                    <a:pt x="498607" y="693336"/>
                  </a:cubicBezTo>
                  <a:cubicBezTo>
                    <a:pt x="520785" y="722907"/>
                    <a:pt x="530905" y="740348"/>
                    <a:pt x="558897" y="763675"/>
                  </a:cubicBezTo>
                  <a:cubicBezTo>
                    <a:pt x="568175" y="771406"/>
                    <a:pt x="578557" y="777780"/>
                    <a:pt x="589042" y="783772"/>
                  </a:cubicBezTo>
                  <a:cubicBezTo>
                    <a:pt x="602047" y="791204"/>
                    <a:pt x="614888" y="799564"/>
                    <a:pt x="629235" y="803868"/>
                  </a:cubicBezTo>
                  <a:cubicBezTo>
                    <a:pt x="648750" y="809722"/>
                    <a:pt x="669428" y="810567"/>
                    <a:pt x="689525" y="813917"/>
                  </a:cubicBezTo>
                  <a:cubicBezTo>
                    <a:pt x="736417" y="803869"/>
                    <a:pt x="786469" y="803452"/>
                    <a:pt x="830202" y="783772"/>
                  </a:cubicBezTo>
                  <a:cubicBezTo>
                    <a:pt x="856120" y="772109"/>
                    <a:pt x="869608" y="742759"/>
                    <a:pt x="890492" y="723481"/>
                  </a:cubicBezTo>
                  <a:cubicBezTo>
                    <a:pt x="946239" y="672022"/>
                    <a:pt x="972285" y="659876"/>
                    <a:pt x="1021121" y="602901"/>
                  </a:cubicBezTo>
                  <a:cubicBezTo>
                    <a:pt x="1042919" y="577470"/>
                    <a:pt x="1060717" y="548851"/>
                    <a:pt x="1081411" y="522514"/>
                  </a:cubicBezTo>
                  <a:cubicBezTo>
                    <a:pt x="1097573" y="501944"/>
                    <a:pt x="1116651" y="483655"/>
                    <a:pt x="1131653" y="462224"/>
                  </a:cubicBezTo>
                  <a:cubicBezTo>
                    <a:pt x="1140243" y="449953"/>
                    <a:pt x="1144318" y="435037"/>
                    <a:pt x="1151750" y="422031"/>
                  </a:cubicBezTo>
                  <a:cubicBezTo>
                    <a:pt x="1157742" y="411546"/>
                    <a:pt x="1166445" y="402688"/>
                    <a:pt x="1171846" y="391886"/>
                  </a:cubicBezTo>
                  <a:cubicBezTo>
                    <a:pt x="1183863" y="367851"/>
                    <a:pt x="1193294" y="337592"/>
                    <a:pt x="1201991" y="311499"/>
                  </a:cubicBezTo>
                  <a:cubicBezTo>
                    <a:pt x="1195292" y="251209"/>
                    <a:pt x="1193245" y="190219"/>
                    <a:pt x="1181895" y="130629"/>
                  </a:cubicBezTo>
                  <a:cubicBezTo>
                    <a:pt x="1179635" y="118766"/>
                    <a:pt x="1167199" y="111286"/>
                    <a:pt x="1161798" y="100484"/>
                  </a:cubicBezTo>
                  <a:cubicBezTo>
                    <a:pt x="1153731" y="84351"/>
                    <a:pt x="1152185" y="64920"/>
                    <a:pt x="1141701" y="50242"/>
                  </a:cubicBezTo>
                  <a:cubicBezTo>
                    <a:pt x="1129526" y="33197"/>
                    <a:pt x="1099523" y="26134"/>
                    <a:pt x="1081411" y="20097"/>
                  </a:cubicBezTo>
                  <a:cubicBezTo>
                    <a:pt x="1071363" y="13398"/>
                    <a:pt x="1063343" y="0"/>
                    <a:pt x="1051266" y="0"/>
                  </a:cubicBezTo>
                  <a:cubicBezTo>
                    <a:pt x="1038518" y="0"/>
                    <a:pt x="992701" y="32345"/>
                    <a:pt x="980928" y="40194"/>
                  </a:cubicBezTo>
                  <a:cubicBezTo>
                    <a:pt x="970879" y="60291"/>
                    <a:pt x="962342" y="81217"/>
                    <a:pt x="950782" y="100484"/>
                  </a:cubicBezTo>
                  <a:cubicBezTo>
                    <a:pt x="942166" y="114844"/>
                    <a:pt x="928946" y="126136"/>
                    <a:pt x="920637" y="140677"/>
                  </a:cubicBezTo>
                  <a:cubicBezTo>
                    <a:pt x="915382" y="149873"/>
                    <a:pt x="915844" y="161626"/>
                    <a:pt x="910589" y="170822"/>
                  </a:cubicBezTo>
                  <a:cubicBezTo>
                    <a:pt x="902280" y="185363"/>
                    <a:pt x="889320" y="196814"/>
                    <a:pt x="880444" y="211016"/>
                  </a:cubicBezTo>
                  <a:cubicBezTo>
                    <a:pt x="872505" y="223718"/>
                    <a:pt x="867779" y="238203"/>
                    <a:pt x="860347" y="251209"/>
                  </a:cubicBezTo>
                  <a:cubicBezTo>
                    <a:pt x="846811" y="274897"/>
                    <a:pt x="825517" y="299971"/>
                    <a:pt x="810106" y="321547"/>
                  </a:cubicBezTo>
                  <a:cubicBezTo>
                    <a:pt x="803087" y="331374"/>
                    <a:pt x="797372" y="342120"/>
                    <a:pt x="790009" y="351692"/>
                  </a:cubicBezTo>
                  <a:cubicBezTo>
                    <a:pt x="763856" y="385691"/>
                    <a:pt x="743117" y="425381"/>
                    <a:pt x="709622" y="452176"/>
                  </a:cubicBezTo>
                  <a:cubicBezTo>
                    <a:pt x="692875" y="465574"/>
                    <a:pt x="675410" y="478120"/>
                    <a:pt x="659380" y="492369"/>
                  </a:cubicBezTo>
                  <a:cubicBezTo>
                    <a:pt x="581751" y="561373"/>
                    <a:pt x="648115" y="503878"/>
                    <a:pt x="599090" y="562708"/>
                  </a:cubicBezTo>
                  <a:cubicBezTo>
                    <a:pt x="574912" y="591721"/>
                    <a:pt x="568440" y="593189"/>
                    <a:pt x="538800" y="612950"/>
                  </a:cubicBezTo>
                  <a:cubicBezTo>
                    <a:pt x="521228" y="639308"/>
                    <a:pt x="467417" y="721230"/>
                    <a:pt x="458413" y="723481"/>
                  </a:cubicBezTo>
                  <a:lnTo>
                    <a:pt x="418220" y="733530"/>
                  </a:lnTo>
                  <a:cubicBezTo>
                    <a:pt x="408172" y="743578"/>
                    <a:pt x="399639" y="755415"/>
                    <a:pt x="388075" y="763675"/>
                  </a:cubicBezTo>
                  <a:cubicBezTo>
                    <a:pt x="354745" y="787482"/>
                    <a:pt x="350539" y="779761"/>
                    <a:pt x="317736" y="793820"/>
                  </a:cubicBezTo>
                  <a:cubicBezTo>
                    <a:pt x="303968" y="799721"/>
                    <a:pt x="291451" y="808354"/>
                    <a:pt x="277543" y="813917"/>
                  </a:cubicBezTo>
                  <a:cubicBezTo>
                    <a:pt x="236777" y="830223"/>
                    <a:pt x="216534" y="834193"/>
                    <a:pt x="177059" y="844062"/>
                  </a:cubicBezTo>
                  <a:cubicBezTo>
                    <a:pt x="159588" y="841566"/>
                    <a:pt x="100858" y="837455"/>
                    <a:pt x="76576" y="823965"/>
                  </a:cubicBezTo>
                  <a:cubicBezTo>
                    <a:pt x="55462" y="812235"/>
                    <a:pt x="16286" y="783772"/>
                    <a:pt x="16286" y="783772"/>
                  </a:cubicBezTo>
                  <a:cubicBezTo>
                    <a:pt x="0" y="734917"/>
                    <a:pt x="5507" y="768056"/>
                    <a:pt x="16286" y="703385"/>
                  </a:cubicBezTo>
                  <a:cubicBezTo>
                    <a:pt x="20180" y="680023"/>
                    <a:pt x="20102" y="655896"/>
                    <a:pt x="26334" y="633046"/>
                  </a:cubicBezTo>
                  <a:cubicBezTo>
                    <a:pt x="34852" y="601814"/>
                    <a:pt x="67386" y="564254"/>
                    <a:pt x="86624" y="542611"/>
                  </a:cubicBezTo>
                  <a:cubicBezTo>
                    <a:pt x="119680" y="505423"/>
                    <a:pt x="141923" y="487327"/>
                    <a:pt x="187108" y="462224"/>
                  </a:cubicBezTo>
                  <a:cubicBezTo>
                    <a:pt x="226390" y="440400"/>
                    <a:pt x="265056" y="416144"/>
                    <a:pt x="307688" y="401934"/>
                  </a:cubicBezTo>
                  <a:lnTo>
                    <a:pt x="458413" y="351692"/>
                  </a:lnTo>
                  <a:lnTo>
                    <a:pt x="488558" y="341644"/>
                  </a:lnTo>
                  <a:lnTo>
                    <a:pt x="518703" y="331596"/>
                  </a:lnTo>
                  <a:cubicBezTo>
                    <a:pt x="551600" y="333946"/>
                    <a:pt x="651046" y="317765"/>
                    <a:pt x="689525" y="361741"/>
                  </a:cubicBezTo>
                  <a:cubicBezTo>
                    <a:pt x="705430" y="379918"/>
                    <a:pt x="716321" y="401934"/>
                    <a:pt x="729719" y="422031"/>
                  </a:cubicBezTo>
                  <a:cubicBezTo>
                    <a:pt x="736418" y="432079"/>
                    <a:pt x="745996" y="440719"/>
                    <a:pt x="749815" y="452176"/>
                  </a:cubicBezTo>
                  <a:cubicBezTo>
                    <a:pt x="756514" y="472273"/>
                    <a:pt x="758161" y="494840"/>
                    <a:pt x="769912" y="512466"/>
                  </a:cubicBezTo>
                  <a:cubicBezTo>
                    <a:pt x="818868" y="585898"/>
                    <a:pt x="759119" y="493576"/>
                    <a:pt x="810106" y="582805"/>
                  </a:cubicBezTo>
                  <a:cubicBezTo>
                    <a:pt x="816098" y="593290"/>
                    <a:pt x="824801" y="602148"/>
                    <a:pt x="830202" y="612950"/>
                  </a:cubicBezTo>
                  <a:cubicBezTo>
                    <a:pt x="834939" y="622424"/>
                    <a:pt x="834376" y="634282"/>
                    <a:pt x="840251" y="643095"/>
                  </a:cubicBezTo>
                  <a:cubicBezTo>
                    <a:pt x="861757" y="675354"/>
                    <a:pt x="868936" y="672753"/>
                    <a:pt x="900541" y="683288"/>
                  </a:cubicBezTo>
                  <a:cubicBezTo>
                    <a:pt x="913939" y="693336"/>
                    <a:pt x="927014" y="703829"/>
                    <a:pt x="940734" y="713433"/>
                  </a:cubicBezTo>
                  <a:cubicBezTo>
                    <a:pt x="960521" y="727284"/>
                    <a:pt x="1001024" y="753627"/>
                    <a:pt x="1001024" y="753627"/>
                  </a:cubicBezTo>
                  <a:cubicBezTo>
                    <a:pt x="1027737" y="748284"/>
                    <a:pt x="1078938" y="741215"/>
                    <a:pt x="1101508" y="723481"/>
                  </a:cubicBezTo>
                  <a:cubicBezTo>
                    <a:pt x="1135030" y="697142"/>
                    <a:pt x="1166364" y="667151"/>
                    <a:pt x="1191943" y="633046"/>
                  </a:cubicBezTo>
                  <a:cubicBezTo>
                    <a:pt x="1225976" y="587668"/>
                    <a:pt x="1263038" y="541349"/>
                    <a:pt x="1292426" y="492369"/>
                  </a:cubicBezTo>
                  <a:cubicBezTo>
                    <a:pt x="1300133" y="479525"/>
                    <a:pt x="1305824" y="465574"/>
                    <a:pt x="1312523" y="452176"/>
                  </a:cubicBezTo>
                  <a:cubicBezTo>
                    <a:pt x="1315872" y="438778"/>
                    <a:pt x="1322571" y="425793"/>
                    <a:pt x="1322571" y="411983"/>
                  </a:cubicBezTo>
                  <a:cubicBezTo>
                    <a:pt x="1322571" y="393855"/>
                    <a:pt x="1302587" y="363885"/>
                    <a:pt x="1292426" y="351692"/>
                  </a:cubicBezTo>
                  <a:cubicBezTo>
                    <a:pt x="1283329" y="340775"/>
                    <a:pt x="1274991" y="327902"/>
                    <a:pt x="1262281" y="321547"/>
                  </a:cubicBezTo>
                  <a:cubicBezTo>
                    <a:pt x="1247005" y="313909"/>
                    <a:pt x="1228787" y="314848"/>
                    <a:pt x="1212040" y="311499"/>
                  </a:cubicBezTo>
                  <a:cubicBezTo>
                    <a:pt x="1171846" y="314848"/>
                    <a:pt x="1131438" y="316216"/>
                    <a:pt x="1091459" y="321547"/>
                  </a:cubicBezTo>
                  <a:cubicBezTo>
                    <a:pt x="1057022" y="326139"/>
                    <a:pt x="1061958" y="336297"/>
                    <a:pt x="1031169" y="351692"/>
                  </a:cubicBezTo>
                  <a:cubicBezTo>
                    <a:pt x="1021695" y="356429"/>
                    <a:pt x="1011072" y="358391"/>
                    <a:pt x="1001024" y="361741"/>
                  </a:cubicBezTo>
                  <a:cubicBezTo>
                    <a:pt x="912955" y="449810"/>
                    <a:pt x="1024672" y="342035"/>
                    <a:pt x="940734" y="411983"/>
                  </a:cubicBezTo>
                  <a:cubicBezTo>
                    <a:pt x="890555" y="453799"/>
                    <a:pt x="933420" y="434518"/>
                    <a:pt x="880444" y="452176"/>
                  </a:cubicBezTo>
                  <a:cubicBezTo>
                    <a:pt x="873745" y="462224"/>
                    <a:pt x="866339" y="471836"/>
                    <a:pt x="860347" y="482321"/>
                  </a:cubicBezTo>
                  <a:cubicBezTo>
                    <a:pt x="809352" y="571562"/>
                    <a:pt x="869117" y="479215"/>
                    <a:pt x="820154" y="552659"/>
                  </a:cubicBezTo>
                  <a:cubicBezTo>
                    <a:pt x="816933" y="565544"/>
                    <a:pt x="807267" y="608577"/>
                    <a:pt x="800057" y="622998"/>
                  </a:cubicBezTo>
                  <a:cubicBezTo>
                    <a:pt x="794656" y="633800"/>
                    <a:pt x="786660" y="643095"/>
                    <a:pt x="779961" y="653143"/>
                  </a:cubicBezTo>
                  <a:cubicBezTo>
                    <a:pt x="759864" y="649794"/>
                    <a:pt x="738288" y="651370"/>
                    <a:pt x="719670" y="643095"/>
                  </a:cubicBezTo>
                  <a:cubicBezTo>
                    <a:pt x="706684" y="637324"/>
                    <a:pt x="701349" y="620833"/>
                    <a:pt x="689525" y="612950"/>
                  </a:cubicBezTo>
                  <a:cubicBezTo>
                    <a:pt x="680712" y="607075"/>
                    <a:pt x="669428" y="606251"/>
                    <a:pt x="659380" y="602901"/>
                  </a:cubicBezTo>
                  <a:cubicBezTo>
                    <a:pt x="569452" y="512973"/>
                    <a:pt x="623820" y="575224"/>
                    <a:pt x="578993" y="512466"/>
                  </a:cubicBezTo>
                  <a:cubicBezTo>
                    <a:pt x="569259" y="498838"/>
                    <a:pt x="556981" y="486913"/>
                    <a:pt x="548848" y="472273"/>
                  </a:cubicBezTo>
                  <a:cubicBezTo>
                    <a:pt x="466914" y="324791"/>
                    <a:pt x="577157" y="494637"/>
                    <a:pt x="508655" y="391886"/>
                  </a:cubicBezTo>
                  <a:cubicBezTo>
                    <a:pt x="505306" y="381838"/>
                    <a:pt x="503344" y="371215"/>
                    <a:pt x="498607" y="361741"/>
                  </a:cubicBezTo>
                  <a:cubicBezTo>
                    <a:pt x="493206" y="350939"/>
                    <a:pt x="482062" y="343139"/>
                    <a:pt x="478510" y="331596"/>
                  </a:cubicBezTo>
                  <a:cubicBezTo>
                    <a:pt x="468465" y="298949"/>
                    <a:pt x="466697" y="264250"/>
                    <a:pt x="458413" y="231112"/>
                  </a:cubicBezTo>
                  <a:cubicBezTo>
                    <a:pt x="455064" y="217714"/>
                    <a:pt x="452333" y="204147"/>
                    <a:pt x="448365" y="190919"/>
                  </a:cubicBezTo>
                  <a:cubicBezTo>
                    <a:pt x="442278" y="170629"/>
                    <a:pt x="434967" y="150726"/>
                    <a:pt x="428268" y="130629"/>
                  </a:cubicBezTo>
                  <a:lnTo>
                    <a:pt x="418220" y="100484"/>
                  </a:lnTo>
                  <a:cubicBezTo>
                    <a:pt x="421569" y="90436"/>
                    <a:pt x="419455" y="76214"/>
                    <a:pt x="428268" y="70339"/>
                  </a:cubicBezTo>
                  <a:cubicBezTo>
                    <a:pt x="461493" y="48189"/>
                    <a:pt x="576946" y="69239"/>
                    <a:pt x="589042" y="70339"/>
                  </a:cubicBezTo>
                  <a:cubicBezTo>
                    <a:pt x="599090" y="73688"/>
                    <a:pt x="611697" y="72897"/>
                    <a:pt x="619187" y="80387"/>
                  </a:cubicBezTo>
                  <a:cubicBezTo>
                    <a:pt x="636266" y="97466"/>
                    <a:pt x="645982" y="120580"/>
                    <a:pt x="659380" y="140677"/>
                  </a:cubicBezTo>
                  <a:lnTo>
                    <a:pt x="679477" y="170822"/>
                  </a:lnTo>
                  <a:lnTo>
                    <a:pt x="699574" y="200967"/>
                  </a:lnTo>
                  <a:lnTo>
                    <a:pt x="719670" y="231112"/>
                  </a:lnTo>
                  <a:cubicBezTo>
                    <a:pt x="723020" y="244510"/>
                    <a:pt x="724870" y="258375"/>
                    <a:pt x="729719" y="271306"/>
                  </a:cubicBezTo>
                  <a:cubicBezTo>
                    <a:pt x="734978" y="285331"/>
                    <a:pt x="743914" y="297731"/>
                    <a:pt x="749815" y="311499"/>
                  </a:cubicBezTo>
                  <a:cubicBezTo>
                    <a:pt x="753987" y="321235"/>
                    <a:pt x="756514" y="331596"/>
                    <a:pt x="759864" y="341644"/>
                  </a:cubicBezTo>
                  <a:cubicBezTo>
                    <a:pt x="756514" y="375139"/>
                    <a:pt x="757384" y="409328"/>
                    <a:pt x="749815" y="442128"/>
                  </a:cubicBezTo>
                  <a:cubicBezTo>
                    <a:pt x="747100" y="453895"/>
                    <a:pt x="735711" y="461788"/>
                    <a:pt x="729719" y="472273"/>
                  </a:cubicBezTo>
                  <a:cubicBezTo>
                    <a:pt x="722287" y="485279"/>
                    <a:pt x="715706" y="498778"/>
                    <a:pt x="709622" y="512466"/>
                  </a:cubicBezTo>
                  <a:cubicBezTo>
                    <a:pt x="702296" y="528949"/>
                    <a:pt x="700134" y="548120"/>
                    <a:pt x="689525" y="562708"/>
                  </a:cubicBezTo>
                  <a:cubicBezTo>
                    <a:pt x="672809" y="585693"/>
                    <a:pt x="629235" y="622998"/>
                    <a:pt x="629235" y="622998"/>
                  </a:cubicBezTo>
                  <a:cubicBezTo>
                    <a:pt x="609387" y="682543"/>
                    <a:pt x="633489" y="625216"/>
                    <a:pt x="578993" y="693336"/>
                  </a:cubicBezTo>
                  <a:cubicBezTo>
                    <a:pt x="520359" y="766628"/>
                    <a:pt x="567224" y="744153"/>
                    <a:pt x="508655" y="763675"/>
                  </a:cubicBezTo>
                  <a:cubicBezTo>
                    <a:pt x="458413" y="760326"/>
                    <a:pt x="407777" y="760748"/>
                    <a:pt x="357930" y="753627"/>
                  </a:cubicBezTo>
                  <a:cubicBezTo>
                    <a:pt x="336959" y="750631"/>
                    <a:pt x="297640" y="733530"/>
                    <a:pt x="297640" y="73353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ysClr val="windowText" lastClr="000000"/>
                </a:solidFill>
              </a:endParaRPr>
            </a:p>
          </p:txBody>
        </p:sp>
        <p:cxnSp>
          <p:nvCxnSpPr>
            <p:cNvPr id="293" name="Straight Connector 292"/>
            <p:cNvCxnSpPr/>
            <p:nvPr/>
          </p:nvCxnSpPr>
          <p:spPr>
            <a:xfrm>
              <a:off x="3567113" y="16296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3643313" y="17058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338513" y="19344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62313" y="2010688"/>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186113" y="1324888"/>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3414713" y="1401088"/>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7366000" y="10962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7366000" y="11724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7747000" y="14042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7747000" y="14804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6680200" y="1556663"/>
              <a:ext cx="11430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6680200" y="1629688"/>
              <a:ext cx="11430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7289800" y="18614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7289800" y="1937663"/>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7289800" y="10232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rot="16200000" flipH="1">
              <a:off x="6604000" y="14804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rot="16200000" flipH="1">
              <a:off x="7670800" y="13280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rot="16200000" flipH="1">
              <a:off x="7213600" y="17852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rot="16200000" flipH="1">
              <a:off x="8051800" y="11756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16200000" flipH="1">
              <a:off x="7823200" y="16328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16200000" flipH="1">
              <a:off x="8280400" y="14804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16200000" flipH="1">
              <a:off x="7823200" y="19376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Rectangle 314"/>
            <p:cNvSpPr/>
            <p:nvPr/>
          </p:nvSpPr>
          <p:spPr>
            <a:xfrm>
              <a:off x="8280360" y="14779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6" name="Rectangle 315"/>
            <p:cNvSpPr/>
            <p:nvPr/>
          </p:nvSpPr>
          <p:spPr>
            <a:xfrm>
              <a:off x="7594560" y="11753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7" name="Rectangle 316"/>
            <p:cNvSpPr/>
            <p:nvPr/>
          </p:nvSpPr>
          <p:spPr>
            <a:xfrm>
              <a:off x="8051760" y="11753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8" name="Rectangle 317"/>
            <p:cNvSpPr/>
            <p:nvPr/>
          </p:nvSpPr>
          <p:spPr>
            <a:xfrm>
              <a:off x="7186389" y="866100"/>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19" name="Rectangle 318"/>
            <p:cNvSpPr/>
            <p:nvPr/>
          </p:nvSpPr>
          <p:spPr>
            <a:xfrm>
              <a:off x="7823160" y="19351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0" name="Rectangle 319"/>
            <p:cNvSpPr/>
            <p:nvPr/>
          </p:nvSpPr>
          <p:spPr>
            <a:xfrm>
              <a:off x="7137360" y="16325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1" name="Rectangle 320"/>
            <p:cNvSpPr/>
            <p:nvPr/>
          </p:nvSpPr>
          <p:spPr>
            <a:xfrm>
              <a:off x="7823160" y="16303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2" name="Rectangle 321"/>
            <p:cNvSpPr/>
            <p:nvPr/>
          </p:nvSpPr>
          <p:spPr>
            <a:xfrm>
              <a:off x="6527760" y="13277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323" name="TextBox 189"/>
            <p:cNvSpPr txBox="1">
              <a:spLocks noChangeArrowheads="1"/>
            </p:cNvSpPr>
            <p:nvPr/>
          </p:nvSpPr>
          <p:spPr bwMode="auto">
            <a:xfrm>
              <a:off x="358775" y="2239288"/>
              <a:ext cx="1171575" cy="523875"/>
            </a:xfrm>
            <a:prstGeom prst="rect">
              <a:avLst/>
            </a:prstGeom>
            <a:noFill/>
            <a:ln w="9525">
              <a:noFill/>
              <a:miter lim="800000"/>
              <a:headEnd/>
              <a:tailEnd/>
            </a:ln>
          </p:spPr>
          <p:txBody>
            <a:bodyPr wrap="none">
              <a:spAutoFit/>
            </a:bodyPr>
            <a:lstStyle/>
            <a:p>
              <a:pPr algn="ctr"/>
              <a:r>
                <a:rPr lang="en-US" sz="1400">
                  <a:solidFill>
                    <a:srgbClr val="000000"/>
                  </a:solidFill>
                  <a:cs typeface="Arial" charset="0"/>
                </a:rPr>
                <a:t>50-100 ng </a:t>
              </a:r>
            </a:p>
            <a:p>
              <a:pPr algn="ctr"/>
              <a:r>
                <a:rPr lang="en-US" sz="1400">
                  <a:solidFill>
                    <a:srgbClr val="000000"/>
                  </a:solidFill>
                  <a:cs typeface="Arial" charset="0"/>
                </a:rPr>
                <a:t>or 1 ug DNA</a:t>
              </a:r>
            </a:p>
          </p:txBody>
        </p:sp>
        <p:cxnSp>
          <p:nvCxnSpPr>
            <p:cNvPr id="324" name="Straight Arrow Connector 323"/>
            <p:cNvCxnSpPr/>
            <p:nvPr/>
          </p:nvCxnSpPr>
          <p:spPr>
            <a:xfrm>
              <a:off x="1855788" y="1629688"/>
              <a:ext cx="609600" cy="1587"/>
            </a:xfrm>
            <a:prstGeom prst="straightConnector1">
              <a:avLst/>
            </a:prstGeom>
            <a:ln w="47625">
              <a:solidFill>
                <a:srgbClr val="6887B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25" name="TextBox 192"/>
            <p:cNvSpPr txBox="1">
              <a:spLocks noChangeArrowheads="1"/>
            </p:cNvSpPr>
            <p:nvPr/>
          </p:nvSpPr>
          <p:spPr bwMode="auto">
            <a:xfrm>
              <a:off x="1855788" y="1782088"/>
              <a:ext cx="509587" cy="431800"/>
            </a:xfrm>
            <a:prstGeom prst="rect">
              <a:avLst/>
            </a:prstGeom>
            <a:noFill/>
            <a:ln w="9525">
              <a:noFill/>
              <a:miter lim="800000"/>
              <a:headEnd/>
              <a:tailEnd/>
            </a:ln>
          </p:spPr>
          <p:txBody>
            <a:bodyPr wrap="none">
              <a:spAutoFit/>
            </a:bodyPr>
            <a:lstStyle/>
            <a:p>
              <a:pPr algn="ctr"/>
              <a:r>
                <a:rPr lang="en-US" sz="1100">
                  <a:solidFill>
                    <a:srgbClr val="000000"/>
                  </a:solidFill>
                  <a:cs typeface="Arial" charset="0"/>
                </a:rPr>
                <a:t>Shear</a:t>
              </a:r>
            </a:p>
            <a:p>
              <a:pPr algn="ctr"/>
              <a:r>
                <a:rPr lang="en-US" sz="1100">
                  <a:solidFill>
                    <a:srgbClr val="000000"/>
                  </a:solidFill>
                  <a:cs typeface="Arial" charset="0"/>
                </a:rPr>
                <a:t>DNA</a:t>
              </a:r>
            </a:p>
          </p:txBody>
        </p:sp>
        <p:sp>
          <p:nvSpPr>
            <p:cNvPr id="326" name="TextBox 193"/>
            <p:cNvSpPr txBox="1">
              <a:spLocks noChangeArrowheads="1"/>
            </p:cNvSpPr>
            <p:nvPr/>
          </p:nvSpPr>
          <p:spPr bwMode="auto">
            <a:xfrm>
              <a:off x="2981400" y="2250400"/>
              <a:ext cx="1593705" cy="430887"/>
            </a:xfrm>
            <a:prstGeom prst="rect">
              <a:avLst/>
            </a:prstGeom>
            <a:noFill/>
            <a:ln w="9525">
              <a:noFill/>
              <a:miter lim="800000"/>
              <a:headEnd/>
              <a:tailEnd/>
            </a:ln>
          </p:spPr>
          <p:txBody>
            <a:bodyPr wrap="none">
              <a:spAutoFit/>
            </a:bodyPr>
            <a:lstStyle/>
            <a:p>
              <a:pPr algn="ctr"/>
              <a:r>
                <a:rPr lang="en-US" sz="1400" dirty="0">
                  <a:solidFill>
                    <a:srgbClr val="000000"/>
                  </a:solidFill>
                  <a:cs typeface="Arial" charset="0"/>
                </a:rPr>
                <a:t>Fragmented DNA</a:t>
              </a:r>
            </a:p>
            <a:p>
              <a:pPr algn="ctr"/>
              <a:endParaRPr lang="en-US" sz="800" dirty="0">
                <a:solidFill>
                  <a:srgbClr val="000000"/>
                </a:solidFill>
                <a:cs typeface="Arial" charset="0"/>
              </a:endParaRPr>
            </a:p>
          </p:txBody>
        </p:sp>
        <p:cxnSp>
          <p:nvCxnSpPr>
            <p:cNvPr id="327" name="Straight Arrow Connector 326"/>
            <p:cNvCxnSpPr/>
            <p:nvPr/>
          </p:nvCxnSpPr>
          <p:spPr>
            <a:xfrm>
              <a:off x="5059363" y="1629688"/>
              <a:ext cx="609600" cy="1587"/>
            </a:xfrm>
            <a:prstGeom prst="straightConnector1">
              <a:avLst/>
            </a:prstGeom>
            <a:ln w="47625">
              <a:solidFill>
                <a:srgbClr val="6887B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28" name="TextBox 195"/>
            <p:cNvSpPr txBox="1">
              <a:spLocks noChangeArrowheads="1"/>
            </p:cNvSpPr>
            <p:nvPr/>
          </p:nvSpPr>
          <p:spPr bwMode="auto">
            <a:xfrm>
              <a:off x="4872038" y="1782088"/>
              <a:ext cx="917575" cy="677862"/>
            </a:xfrm>
            <a:prstGeom prst="rect">
              <a:avLst/>
            </a:prstGeom>
            <a:noFill/>
            <a:ln w="9525">
              <a:noFill/>
              <a:miter lim="800000"/>
              <a:headEnd/>
              <a:tailEnd/>
            </a:ln>
          </p:spPr>
          <p:txBody>
            <a:bodyPr wrap="none">
              <a:spAutoFit/>
            </a:bodyPr>
            <a:lstStyle/>
            <a:p>
              <a:pPr algn="ctr"/>
              <a:r>
                <a:rPr lang="en-US" sz="1100">
                  <a:solidFill>
                    <a:srgbClr val="000000"/>
                  </a:solidFill>
                  <a:cs typeface="Arial" charset="0"/>
                </a:rPr>
                <a:t>Blunt End </a:t>
              </a:r>
            </a:p>
            <a:p>
              <a:pPr algn="ctr"/>
              <a:r>
                <a:rPr lang="en-US" sz="1100">
                  <a:solidFill>
                    <a:srgbClr val="000000"/>
                  </a:solidFill>
                  <a:cs typeface="Arial" charset="0"/>
                </a:rPr>
                <a:t>Repair</a:t>
              </a:r>
            </a:p>
            <a:p>
              <a:pPr algn="ctr"/>
              <a:r>
                <a:rPr lang="en-US" sz="800">
                  <a:solidFill>
                    <a:srgbClr val="000000"/>
                  </a:solidFill>
                  <a:cs typeface="Arial" charset="0"/>
                </a:rPr>
                <a:t>(for mechanical </a:t>
              </a:r>
            </a:p>
            <a:p>
              <a:pPr algn="ctr"/>
              <a:r>
                <a:rPr lang="en-US" sz="800">
                  <a:solidFill>
                    <a:srgbClr val="000000"/>
                  </a:solidFill>
                  <a:cs typeface="Arial" charset="0"/>
                </a:rPr>
                <a:t>shearing only)</a:t>
              </a:r>
            </a:p>
          </p:txBody>
        </p:sp>
        <p:sp>
          <p:nvSpPr>
            <p:cNvPr id="329" name="TextBox 197"/>
            <p:cNvSpPr txBox="1">
              <a:spLocks noChangeArrowheads="1"/>
            </p:cNvSpPr>
            <p:nvPr/>
          </p:nvSpPr>
          <p:spPr bwMode="auto">
            <a:xfrm>
              <a:off x="6311900" y="3102888"/>
              <a:ext cx="1733550" cy="600075"/>
            </a:xfrm>
            <a:prstGeom prst="rect">
              <a:avLst/>
            </a:prstGeom>
            <a:noFill/>
            <a:ln w="9525">
              <a:noFill/>
              <a:miter lim="800000"/>
              <a:headEnd/>
              <a:tailEnd/>
            </a:ln>
          </p:spPr>
          <p:txBody>
            <a:bodyPr>
              <a:spAutoFit/>
            </a:bodyPr>
            <a:lstStyle/>
            <a:p>
              <a:pPr algn="ctr"/>
              <a:r>
                <a:rPr lang="en-US" sz="1100">
                  <a:solidFill>
                    <a:srgbClr val="000000"/>
                  </a:solidFill>
                  <a:cs typeface="Arial" charset="0"/>
                </a:rPr>
                <a:t>Adapter Ligation, </a:t>
              </a:r>
            </a:p>
            <a:p>
              <a:pPr algn="ctr"/>
              <a:r>
                <a:rPr lang="en-US" sz="1100">
                  <a:solidFill>
                    <a:srgbClr val="000000"/>
                  </a:solidFill>
                  <a:cs typeface="Arial" charset="0"/>
                </a:rPr>
                <a:t>nick translation</a:t>
              </a:r>
            </a:p>
            <a:p>
              <a:pPr algn="ctr"/>
              <a:r>
                <a:rPr lang="en-US" sz="1100">
                  <a:solidFill>
                    <a:srgbClr val="000000"/>
                  </a:solidFill>
                  <a:cs typeface="Arial" charset="0"/>
                </a:rPr>
                <a:t>&amp; Size Selection</a:t>
              </a:r>
            </a:p>
          </p:txBody>
        </p:sp>
        <p:cxnSp>
          <p:nvCxnSpPr>
            <p:cNvPr id="330" name="Straight Arrow Connector 329"/>
            <p:cNvCxnSpPr/>
            <p:nvPr/>
          </p:nvCxnSpPr>
          <p:spPr>
            <a:xfrm>
              <a:off x="7760264" y="3500495"/>
              <a:ext cx="609600" cy="1588"/>
            </a:xfrm>
            <a:prstGeom prst="straightConnector1">
              <a:avLst/>
            </a:prstGeom>
            <a:ln w="47625">
              <a:solidFill>
                <a:srgbClr val="6887B0"/>
              </a:solidFill>
              <a:headEnd type="none"/>
              <a:tailEnd type="stealth" w="lg" len="lg"/>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sp>
          <p:nvSpPr>
            <p:cNvPr id="331" name="TextBox 207"/>
            <p:cNvSpPr txBox="1">
              <a:spLocks noChangeArrowheads="1"/>
            </p:cNvSpPr>
            <p:nvPr/>
          </p:nvSpPr>
          <p:spPr bwMode="auto">
            <a:xfrm>
              <a:off x="6408525" y="2086888"/>
              <a:ext cx="2145139" cy="307777"/>
            </a:xfrm>
            <a:prstGeom prst="rect">
              <a:avLst/>
            </a:prstGeom>
            <a:noFill/>
            <a:ln w="9525">
              <a:noFill/>
              <a:miter lim="800000"/>
              <a:headEnd/>
              <a:tailEnd/>
            </a:ln>
          </p:spPr>
          <p:txBody>
            <a:bodyPr wrap="none">
              <a:spAutoFit/>
            </a:bodyPr>
            <a:lstStyle/>
            <a:p>
              <a:pPr algn="ctr"/>
              <a:r>
                <a:rPr lang="en-US" sz="1400" dirty="0">
                  <a:solidFill>
                    <a:srgbClr val="000000"/>
                  </a:solidFill>
                  <a:cs typeface="Arial" charset="0"/>
                </a:rPr>
                <a:t>End Polished </a:t>
              </a:r>
              <a:r>
                <a:rPr lang="en-US" sz="1400" dirty="0" smtClean="0">
                  <a:solidFill>
                    <a:srgbClr val="000000"/>
                  </a:solidFill>
                  <a:cs typeface="Arial" charset="0"/>
                </a:rPr>
                <a:t>Fragments</a:t>
              </a:r>
              <a:endParaRPr lang="en-US" sz="1400" dirty="0">
                <a:solidFill>
                  <a:srgbClr val="000000"/>
                </a:solidFill>
                <a:cs typeface="Arial" charset="0"/>
              </a:endParaRPr>
            </a:p>
          </p:txBody>
        </p:sp>
        <p:sp>
          <p:nvSpPr>
            <p:cNvPr id="332" name="TextBox 169"/>
            <p:cNvSpPr txBox="1">
              <a:spLocks noChangeArrowheads="1"/>
            </p:cNvSpPr>
            <p:nvPr/>
          </p:nvSpPr>
          <p:spPr bwMode="auto">
            <a:xfrm>
              <a:off x="6084577" y="4354974"/>
              <a:ext cx="986167" cy="430887"/>
            </a:xfrm>
            <a:prstGeom prst="rect">
              <a:avLst/>
            </a:prstGeom>
            <a:noFill/>
            <a:ln w="9525">
              <a:noFill/>
              <a:miter lim="800000"/>
              <a:headEnd/>
              <a:tailEnd/>
            </a:ln>
          </p:spPr>
          <p:txBody>
            <a:bodyPr wrap="none">
              <a:spAutoFit/>
            </a:bodyPr>
            <a:lstStyle/>
            <a:p>
              <a:pPr algn="ctr"/>
              <a:r>
                <a:rPr lang="en-US" sz="1050" dirty="0">
                  <a:cs typeface="Arial" charset="0"/>
                </a:rPr>
                <a:t>PCR Amplify</a:t>
              </a:r>
            </a:p>
            <a:p>
              <a:pPr algn="ctr"/>
              <a:r>
                <a:rPr lang="en-US" sz="1050" dirty="0">
                  <a:cs typeface="Arial" charset="0"/>
                </a:rPr>
                <a:t>(if needed)</a:t>
              </a:r>
            </a:p>
          </p:txBody>
        </p:sp>
        <p:sp>
          <p:nvSpPr>
            <p:cNvPr id="333" name="Rectangle 332"/>
            <p:cNvSpPr/>
            <p:nvPr/>
          </p:nvSpPr>
          <p:spPr>
            <a:xfrm>
              <a:off x="4438650" y="43379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34" name="Rectangle 333"/>
            <p:cNvSpPr/>
            <p:nvPr/>
          </p:nvSpPr>
          <p:spPr>
            <a:xfrm>
              <a:off x="4438650" y="4445913"/>
              <a:ext cx="228600" cy="4445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35" name="Straight Connector 334"/>
            <p:cNvCxnSpPr/>
            <p:nvPr/>
          </p:nvCxnSpPr>
          <p:spPr>
            <a:xfrm>
              <a:off x="4660900" y="44903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36" name="Rectangle 335"/>
            <p:cNvSpPr/>
            <p:nvPr/>
          </p:nvSpPr>
          <p:spPr>
            <a:xfrm>
              <a:off x="5143500" y="43379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7" name="Rectangle 336"/>
            <p:cNvSpPr/>
            <p:nvPr/>
          </p:nvSpPr>
          <p:spPr>
            <a:xfrm>
              <a:off x="5143500" y="4445913"/>
              <a:ext cx="228600" cy="4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38" name="Straight Connector 337"/>
            <p:cNvCxnSpPr/>
            <p:nvPr/>
          </p:nvCxnSpPr>
          <p:spPr>
            <a:xfrm>
              <a:off x="4584700" y="43379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39" name="Rectangle 338"/>
            <p:cNvSpPr/>
            <p:nvPr/>
          </p:nvSpPr>
          <p:spPr>
            <a:xfrm>
              <a:off x="3600450" y="48285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40" name="Rectangle 339"/>
            <p:cNvSpPr/>
            <p:nvPr/>
          </p:nvSpPr>
          <p:spPr>
            <a:xfrm>
              <a:off x="3600450" y="4934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41" name="Straight Connector 340"/>
            <p:cNvCxnSpPr/>
            <p:nvPr/>
          </p:nvCxnSpPr>
          <p:spPr>
            <a:xfrm>
              <a:off x="3822700" y="49809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2" name="Rectangle 341"/>
            <p:cNvSpPr/>
            <p:nvPr/>
          </p:nvSpPr>
          <p:spPr>
            <a:xfrm>
              <a:off x="4305300" y="4828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3" name="Rectangle 342"/>
            <p:cNvSpPr/>
            <p:nvPr/>
          </p:nvSpPr>
          <p:spPr>
            <a:xfrm>
              <a:off x="4305300" y="49348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44" name="Straight Connector 343"/>
            <p:cNvCxnSpPr/>
            <p:nvPr/>
          </p:nvCxnSpPr>
          <p:spPr>
            <a:xfrm>
              <a:off x="3746500" y="4828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3695700" y="3990300"/>
              <a:ext cx="228600" cy="46038"/>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46" name="Rectangle 345"/>
            <p:cNvSpPr/>
            <p:nvPr/>
          </p:nvSpPr>
          <p:spPr>
            <a:xfrm>
              <a:off x="3695700" y="4096663"/>
              <a:ext cx="228600" cy="46037"/>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47" name="Straight Connector 346"/>
            <p:cNvCxnSpPr/>
            <p:nvPr/>
          </p:nvCxnSpPr>
          <p:spPr>
            <a:xfrm>
              <a:off x="3916363" y="4142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8" name="Rectangle 347"/>
            <p:cNvSpPr/>
            <p:nvPr/>
          </p:nvSpPr>
          <p:spPr>
            <a:xfrm>
              <a:off x="4400550" y="3990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9" name="Rectangle 348"/>
            <p:cNvSpPr/>
            <p:nvPr/>
          </p:nvSpPr>
          <p:spPr>
            <a:xfrm>
              <a:off x="4400550" y="4096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50" name="Straight Connector 349"/>
            <p:cNvCxnSpPr/>
            <p:nvPr/>
          </p:nvCxnSpPr>
          <p:spPr>
            <a:xfrm>
              <a:off x="3840163" y="3990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1" name="Rectangle 350"/>
            <p:cNvSpPr/>
            <p:nvPr/>
          </p:nvSpPr>
          <p:spPr>
            <a:xfrm>
              <a:off x="4838700" y="52095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52" name="Rectangle 351"/>
            <p:cNvSpPr/>
            <p:nvPr/>
          </p:nvSpPr>
          <p:spPr>
            <a:xfrm>
              <a:off x="4838700" y="5315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53" name="Straight Connector 352"/>
            <p:cNvCxnSpPr/>
            <p:nvPr/>
          </p:nvCxnSpPr>
          <p:spPr>
            <a:xfrm>
              <a:off x="5059363" y="53619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4" name="Rectangle 353"/>
            <p:cNvSpPr/>
            <p:nvPr/>
          </p:nvSpPr>
          <p:spPr>
            <a:xfrm>
              <a:off x="5543550"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55" name="Rectangle 354"/>
            <p:cNvSpPr/>
            <p:nvPr/>
          </p:nvSpPr>
          <p:spPr>
            <a:xfrm>
              <a:off x="5543550" y="53158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56" name="Straight Connector 355"/>
            <p:cNvCxnSpPr/>
            <p:nvPr/>
          </p:nvCxnSpPr>
          <p:spPr>
            <a:xfrm>
              <a:off x="4983163" y="5209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57" name="Rectangle 356"/>
            <p:cNvSpPr/>
            <p:nvPr/>
          </p:nvSpPr>
          <p:spPr>
            <a:xfrm>
              <a:off x="4629150" y="47523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58" name="Rectangle 357"/>
            <p:cNvSpPr/>
            <p:nvPr/>
          </p:nvSpPr>
          <p:spPr>
            <a:xfrm>
              <a:off x="4629150" y="48586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59" name="Straight Connector 358"/>
            <p:cNvCxnSpPr/>
            <p:nvPr/>
          </p:nvCxnSpPr>
          <p:spPr>
            <a:xfrm>
              <a:off x="4849813" y="4904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0" name="Rectangle 359"/>
            <p:cNvSpPr/>
            <p:nvPr/>
          </p:nvSpPr>
          <p:spPr>
            <a:xfrm>
              <a:off x="5334000" y="4752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61" name="Rectangle 360"/>
            <p:cNvSpPr/>
            <p:nvPr/>
          </p:nvSpPr>
          <p:spPr>
            <a:xfrm>
              <a:off x="5334000" y="4858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2" name="Straight Connector 361"/>
            <p:cNvCxnSpPr/>
            <p:nvPr/>
          </p:nvCxnSpPr>
          <p:spPr>
            <a:xfrm>
              <a:off x="4773613" y="4752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3" name="Rectangle 362"/>
            <p:cNvSpPr/>
            <p:nvPr/>
          </p:nvSpPr>
          <p:spPr>
            <a:xfrm>
              <a:off x="5010150" y="39141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64" name="Rectangle 363"/>
            <p:cNvSpPr/>
            <p:nvPr/>
          </p:nvSpPr>
          <p:spPr>
            <a:xfrm>
              <a:off x="5010150" y="40204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65" name="Straight Connector 364"/>
            <p:cNvCxnSpPr/>
            <p:nvPr/>
          </p:nvCxnSpPr>
          <p:spPr>
            <a:xfrm>
              <a:off x="5230813" y="40665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6" name="Rectangle 365"/>
            <p:cNvSpPr/>
            <p:nvPr/>
          </p:nvSpPr>
          <p:spPr>
            <a:xfrm>
              <a:off x="5715000" y="39141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67" name="Rectangle 366"/>
            <p:cNvSpPr/>
            <p:nvPr/>
          </p:nvSpPr>
          <p:spPr>
            <a:xfrm>
              <a:off x="5715000" y="40204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68" name="Straight Connector 367"/>
            <p:cNvCxnSpPr/>
            <p:nvPr/>
          </p:nvCxnSpPr>
          <p:spPr>
            <a:xfrm>
              <a:off x="5154613" y="39141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69" name="Rectangle 368"/>
            <p:cNvSpPr/>
            <p:nvPr/>
          </p:nvSpPr>
          <p:spPr>
            <a:xfrm>
              <a:off x="4229100" y="360930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70" name="Rectangle 369"/>
            <p:cNvSpPr/>
            <p:nvPr/>
          </p:nvSpPr>
          <p:spPr>
            <a:xfrm>
              <a:off x="4229100" y="37156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71" name="Straight Connector 370"/>
            <p:cNvCxnSpPr/>
            <p:nvPr/>
          </p:nvCxnSpPr>
          <p:spPr>
            <a:xfrm>
              <a:off x="4449763" y="37617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2" name="Rectangle 371"/>
            <p:cNvSpPr/>
            <p:nvPr/>
          </p:nvSpPr>
          <p:spPr>
            <a:xfrm>
              <a:off x="4933950" y="36093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3" name="Rectangle 372"/>
            <p:cNvSpPr/>
            <p:nvPr/>
          </p:nvSpPr>
          <p:spPr>
            <a:xfrm>
              <a:off x="4933950" y="371566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74" name="Straight Connector 373"/>
            <p:cNvCxnSpPr/>
            <p:nvPr/>
          </p:nvCxnSpPr>
          <p:spPr>
            <a:xfrm>
              <a:off x="4373563" y="36093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5" name="Rectangle 374"/>
            <p:cNvSpPr/>
            <p:nvPr/>
          </p:nvSpPr>
          <p:spPr>
            <a:xfrm>
              <a:off x="3630613"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6" name="Rectangle 375"/>
            <p:cNvSpPr/>
            <p:nvPr/>
          </p:nvSpPr>
          <p:spPr>
            <a:xfrm>
              <a:off x="3630613" y="53619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7" name="Rectangle 376"/>
            <p:cNvSpPr/>
            <p:nvPr/>
          </p:nvSpPr>
          <p:spPr>
            <a:xfrm>
              <a:off x="4324350" y="52095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8" name="Rectangle 377"/>
            <p:cNvSpPr/>
            <p:nvPr/>
          </p:nvSpPr>
          <p:spPr>
            <a:xfrm>
              <a:off x="4324350" y="536190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79" name="Straight Connector 378"/>
            <p:cNvCxnSpPr/>
            <p:nvPr/>
          </p:nvCxnSpPr>
          <p:spPr>
            <a:xfrm>
              <a:off x="3859213" y="525553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3867150" y="5407938"/>
              <a:ext cx="457200" cy="0"/>
            </a:xfrm>
            <a:prstGeom prst="line">
              <a:avLst/>
            </a:prstGeom>
          </p:spPr>
          <p:style>
            <a:lnRef idx="1">
              <a:schemeClr val="accent1"/>
            </a:lnRef>
            <a:fillRef idx="0">
              <a:schemeClr val="accent1"/>
            </a:fillRef>
            <a:effectRef idx="0">
              <a:schemeClr val="accent1"/>
            </a:effectRef>
            <a:fontRef idx="minor">
              <a:schemeClr val="tx1"/>
            </a:fontRef>
          </p:style>
        </p:cxnSp>
        <p:sp>
          <p:nvSpPr>
            <p:cNvPr id="381" name="Rectangle 380"/>
            <p:cNvSpPr/>
            <p:nvPr/>
          </p:nvSpPr>
          <p:spPr>
            <a:xfrm>
              <a:off x="4533900" y="55746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2" name="Rectangle 381"/>
            <p:cNvSpPr/>
            <p:nvPr/>
          </p:nvSpPr>
          <p:spPr>
            <a:xfrm>
              <a:off x="4533900" y="5696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3" name="Rectangle 382"/>
            <p:cNvSpPr/>
            <p:nvPr/>
          </p:nvSpPr>
          <p:spPr>
            <a:xfrm>
              <a:off x="5227638" y="55746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sp>
          <p:nvSpPr>
            <p:cNvPr id="384" name="Rectangle 383"/>
            <p:cNvSpPr/>
            <p:nvPr/>
          </p:nvSpPr>
          <p:spPr>
            <a:xfrm>
              <a:off x="5227638" y="569686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FF0000"/>
                </a:solidFill>
              </a:endParaRPr>
            </a:p>
          </p:txBody>
        </p:sp>
        <p:cxnSp>
          <p:nvCxnSpPr>
            <p:cNvPr id="385" name="Straight Connector 384"/>
            <p:cNvCxnSpPr/>
            <p:nvPr/>
          </p:nvCxnSpPr>
          <p:spPr>
            <a:xfrm>
              <a:off x="4770438" y="5620663"/>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4762500" y="5696863"/>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5587068" y="4823670"/>
              <a:ext cx="1417740" cy="1588"/>
            </a:xfrm>
            <a:prstGeom prst="straightConnector1">
              <a:avLst/>
            </a:prstGeom>
            <a:ln w="47625">
              <a:solidFill>
                <a:srgbClr val="6887B0"/>
              </a:solidFill>
              <a:headEnd type="none"/>
              <a:tailEnd type="stealth" w="lg" len="lg"/>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2209800" y="4752300"/>
              <a:ext cx="609600" cy="1588"/>
            </a:xfrm>
            <a:prstGeom prst="straightConnector1">
              <a:avLst/>
            </a:prstGeom>
            <a:ln w="47625">
              <a:solidFill>
                <a:srgbClr val="6887B0"/>
              </a:solidFill>
              <a:headEnd type="none"/>
              <a:tailEnd type="stealth" w="lg" len="lg"/>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389" name="TextBox 176"/>
            <p:cNvSpPr txBox="1">
              <a:spLocks noChangeArrowheads="1"/>
            </p:cNvSpPr>
            <p:nvPr/>
          </p:nvSpPr>
          <p:spPr bwMode="auto">
            <a:xfrm>
              <a:off x="689450" y="4447500"/>
              <a:ext cx="1510350" cy="707886"/>
            </a:xfrm>
            <a:prstGeom prst="rect">
              <a:avLst/>
            </a:prstGeom>
            <a:noFill/>
            <a:ln w="9525">
              <a:noFill/>
              <a:miter lim="800000"/>
              <a:headEnd/>
              <a:tailEnd/>
            </a:ln>
          </p:spPr>
          <p:txBody>
            <a:bodyPr wrap="none">
              <a:spAutoFit/>
            </a:bodyPr>
            <a:lstStyle/>
            <a:p>
              <a:pPr algn="ctr"/>
              <a:r>
                <a:rPr lang="en-US" sz="2000" dirty="0">
                  <a:solidFill>
                    <a:srgbClr val="000000"/>
                  </a:solidFill>
                  <a:cs typeface="Arial" charset="0"/>
                </a:rPr>
                <a:t>Template </a:t>
              </a:r>
            </a:p>
            <a:p>
              <a:pPr algn="ctr"/>
              <a:r>
                <a:rPr lang="en-US" sz="2000" dirty="0">
                  <a:solidFill>
                    <a:srgbClr val="000000"/>
                  </a:solidFill>
                  <a:cs typeface="Arial" charset="0"/>
                </a:rPr>
                <a:t>Preparation</a:t>
              </a:r>
            </a:p>
          </p:txBody>
        </p:sp>
        <p:sp>
          <p:nvSpPr>
            <p:cNvPr id="390" name="Rectangle 389"/>
            <p:cNvSpPr/>
            <p:nvPr/>
          </p:nvSpPr>
          <p:spPr>
            <a:xfrm>
              <a:off x="7464425" y="4580850"/>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91" name="Rectangle 390"/>
            <p:cNvSpPr/>
            <p:nvPr/>
          </p:nvSpPr>
          <p:spPr>
            <a:xfrm>
              <a:off x="7464425" y="4687213"/>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2" name="Straight Connector 391"/>
            <p:cNvCxnSpPr/>
            <p:nvPr/>
          </p:nvCxnSpPr>
          <p:spPr>
            <a:xfrm>
              <a:off x="7685088" y="473325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a:off x="8169275" y="4580850"/>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94" name="Rectangle 393"/>
            <p:cNvSpPr/>
            <p:nvPr/>
          </p:nvSpPr>
          <p:spPr>
            <a:xfrm>
              <a:off x="8169275" y="4687213"/>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395" name="Straight Connector 394"/>
            <p:cNvCxnSpPr/>
            <p:nvPr/>
          </p:nvCxnSpPr>
          <p:spPr>
            <a:xfrm>
              <a:off x="7608888" y="458085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6" name="Rectangle 395"/>
            <p:cNvSpPr/>
            <p:nvPr/>
          </p:nvSpPr>
          <p:spPr>
            <a:xfrm>
              <a:off x="7505700" y="497137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397" name="Rectangle 396"/>
            <p:cNvSpPr/>
            <p:nvPr/>
          </p:nvSpPr>
          <p:spPr>
            <a:xfrm>
              <a:off x="7505700" y="5077738"/>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398" name="Straight Connector 397"/>
            <p:cNvCxnSpPr/>
            <p:nvPr/>
          </p:nvCxnSpPr>
          <p:spPr>
            <a:xfrm>
              <a:off x="7726363" y="5123775"/>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99" name="Rectangle 398"/>
            <p:cNvSpPr/>
            <p:nvPr/>
          </p:nvSpPr>
          <p:spPr>
            <a:xfrm>
              <a:off x="8210550" y="4971375"/>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00" name="Rectangle 399"/>
            <p:cNvSpPr/>
            <p:nvPr/>
          </p:nvSpPr>
          <p:spPr>
            <a:xfrm>
              <a:off x="8210550" y="5077738"/>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401" name="Straight Connector 400"/>
            <p:cNvCxnSpPr/>
            <p:nvPr/>
          </p:nvCxnSpPr>
          <p:spPr>
            <a:xfrm>
              <a:off x="7650163" y="4971375"/>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402" name="TextBox 193"/>
            <p:cNvSpPr txBox="1">
              <a:spLocks noChangeArrowheads="1"/>
            </p:cNvSpPr>
            <p:nvPr/>
          </p:nvSpPr>
          <p:spPr bwMode="auto">
            <a:xfrm>
              <a:off x="3373811" y="5969913"/>
              <a:ext cx="2871042" cy="307777"/>
            </a:xfrm>
            <a:prstGeom prst="rect">
              <a:avLst/>
            </a:prstGeom>
            <a:noFill/>
            <a:ln w="9525">
              <a:noFill/>
              <a:miter lim="800000"/>
              <a:headEnd/>
              <a:tailEnd/>
            </a:ln>
          </p:spPr>
          <p:txBody>
            <a:bodyPr wrap="none">
              <a:spAutoFit/>
            </a:bodyPr>
            <a:lstStyle/>
            <a:p>
              <a:pPr algn="ctr"/>
              <a:r>
                <a:rPr lang="en-US" sz="1400" dirty="0" smtClean="0">
                  <a:solidFill>
                    <a:srgbClr val="000000"/>
                  </a:solidFill>
                  <a:cs typeface="Arial" charset="0"/>
                </a:rPr>
                <a:t>Amplified, </a:t>
              </a:r>
              <a:r>
                <a:rPr lang="en-US" sz="1400" dirty="0">
                  <a:solidFill>
                    <a:srgbClr val="000000"/>
                  </a:solidFill>
                  <a:cs typeface="Arial" charset="0"/>
                </a:rPr>
                <a:t>Adapter </a:t>
              </a:r>
              <a:r>
                <a:rPr lang="en-US" sz="1400" dirty="0" err="1">
                  <a:solidFill>
                    <a:srgbClr val="000000"/>
                  </a:solidFill>
                  <a:cs typeface="Arial" charset="0"/>
                </a:rPr>
                <a:t>Ligated</a:t>
              </a:r>
              <a:r>
                <a:rPr lang="en-US" sz="1400" dirty="0">
                  <a:solidFill>
                    <a:srgbClr val="000000"/>
                  </a:solidFill>
                  <a:cs typeface="Arial" charset="0"/>
                </a:rPr>
                <a:t> </a:t>
              </a:r>
              <a:r>
                <a:rPr lang="en-US" sz="1400" dirty="0" smtClean="0">
                  <a:solidFill>
                    <a:srgbClr val="000000"/>
                  </a:solidFill>
                  <a:cs typeface="Arial" charset="0"/>
                </a:rPr>
                <a:t>Library</a:t>
              </a:r>
              <a:endParaRPr lang="en-US" sz="1400" dirty="0">
                <a:solidFill>
                  <a:srgbClr val="000000"/>
                </a:solidFill>
                <a:cs typeface="Arial" charset="0"/>
              </a:endParaRPr>
            </a:p>
          </p:txBody>
        </p:sp>
        <p:sp>
          <p:nvSpPr>
            <p:cNvPr id="403" name="TextBox 193"/>
            <p:cNvSpPr txBox="1">
              <a:spLocks noChangeArrowheads="1"/>
            </p:cNvSpPr>
            <p:nvPr/>
          </p:nvSpPr>
          <p:spPr bwMode="auto">
            <a:xfrm>
              <a:off x="7315200" y="5268238"/>
              <a:ext cx="1644650" cy="523220"/>
            </a:xfrm>
            <a:prstGeom prst="rect">
              <a:avLst/>
            </a:prstGeom>
            <a:noFill/>
            <a:ln w="9525">
              <a:noFill/>
              <a:miter lim="800000"/>
              <a:headEnd/>
              <a:tailEnd/>
            </a:ln>
          </p:spPr>
          <p:txBody>
            <a:bodyPr wrap="square">
              <a:spAutoFit/>
            </a:bodyPr>
            <a:lstStyle/>
            <a:p>
              <a:pPr algn="ctr"/>
              <a:r>
                <a:rPr lang="en-US" sz="1400" dirty="0">
                  <a:solidFill>
                    <a:srgbClr val="000000"/>
                  </a:solidFill>
                  <a:cs typeface="Arial" charset="0"/>
                </a:rPr>
                <a:t>Adapter </a:t>
              </a:r>
              <a:r>
                <a:rPr lang="en-US" sz="1400" dirty="0" err="1">
                  <a:solidFill>
                    <a:srgbClr val="000000"/>
                  </a:solidFill>
                  <a:cs typeface="Arial" charset="0"/>
                </a:rPr>
                <a:t>Ligated</a:t>
              </a:r>
              <a:r>
                <a:rPr lang="en-US" sz="1400" dirty="0">
                  <a:solidFill>
                    <a:srgbClr val="000000"/>
                  </a:solidFill>
                  <a:cs typeface="Arial" charset="0"/>
                </a:rPr>
                <a:t> </a:t>
              </a:r>
              <a:r>
                <a:rPr lang="en-US" sz="1400" dirty="0" smtClean="0">
                  <a:solidFill>
                    <a:srgbClr val="000000"/>
                  </a:solidFill>
                  <a:cs typeface="Arial" charset="0"/>
                </a:rPr>
                <a:t>Library</a:t>
              </a:r>
              <a:endParaRPr lang="en-US" sz="1400" dirty="0">
                <a:solidFill>
                  <a:srgbClr val="000000"/>
                </a:solidFill>
                <a:cs typeface="Arial" charset="0"/>
              </a:endParaRPr>
            </a:p>
          </p:txBody>
        </p:sp>
      </p:grpSp>
      <p:sp>
        <p:nvSpPr>
          <p:cNvPr id="404" name="Rectangle 403"/>
          <p:cNvSpPr/>
          <p:nvPr/>
        </p:nvSpPr>
        <p:spPr>
          <a:xfrm>
            <a:off x="5947793" y="4943024"/>
            <a:ext cx="1266739" cy="738664"/>
          </a:xfrm>
          <a:prstGeom prst="rect">
            <a:avLst/>
          </a:prstGeom>
        </p:spPr>
        <p:txBody>
          <a:bodyPr wrap="square">
            <a:spAutoFit/>
          </a:bodyPr>
          <a:lstStyle/>
          <a:p>
            <a:pPr algn="ctr"/>
            <a:r>
              <a:rPr lang="en-US" sz="1050" dirty="0" smtClean="0"/>
              <a:t>Optional: Normalization with Ion Library Equalizer™ Kit</a:t>
            </a:r>
            <a:endParaRPr lang="en-US" sz="1050" dirty="0"/>
          </a:p>
        </p:txBody>
      </p:sp>
      <p:pic>
        <p:nvPicPr>
          <p:cNvPr id="1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542" y="5155386"/>
            <a:ext cx="1280225" cy="95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120651"/>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5" name="Picture 1"/>
          <p:cNvPicPr>
            <a:picLocks noChangeAspect="1" noChangeArrowheads="1"/>
          </p:cNvPicPr>
          <p:nvPr/>
        </p:nvPicPr>
        <p:blipFill>
          <a:blip r:embed="rId3" cstate="print"/>
          <a:srcRect/>
          <a:stretch>
            <a:fillRect/>
          </a:stretch>
        </p:blipFill>
        <p:spPr bwMode="auto">
          <a:xfrm>
            <a:off x="5943600" y="1456904"/>
            <a:ext cx="2667000" cy="1990725"/>
          </a:xfrm>
          <a:prstGeom prst="rect">
            <a:avLst/>
          </a:prstGeom>
          <a:noFill/>
          <a:ln w="9525">
            <a:noFill/>
            <a:miter lim="800000"/>
            <a:headEnd/>
            <a:tailEnd/>
          </a:ln>
        </p:spPr>
      </p:pic>
      <p:sp>
        <p:nvSpPr>
          <p:cNvPr id="109569" name="Content Placeholder 1"/>
          <p:cNvSpPr>
            <a:spLocks noGrp="1"/>
          </p:cNvSpPr>
          <p:nvPr>
            <p:ph idx="1"/>
          </p:nvPr>
        </p:nvSpPr>
        <p:spPr>
          <a:xfrm>
            <a:off x="457200" y="1136650"/>
            <a:ext cx="5638800" cy="3306762"/>
          </a:xfrm>
        </p:spPr>
        <p:txBody>
          <a:bodyPr/>
          <a:lstStyle/>
          <a:p>
            <a:pPr>
              <a:buClrTx/>
            </a:pPr>
            <a:r>
              <a:rPr lang="en-US" sz="1800" dirty="0" smtClean="0">
                <a:latin typeface="Arial" charset="0"/>
              </a:rPr>
              <a:t>Create whole transcriptome (WT) or small RNA libraries</a:t>
            </a:r>
          </a:p>
          <a:p>
            <a:pPr>
              <a:buClrTx/>
            </a:pPr>
            <a:r>
              <a:rPr lang="en-US" sz="1800" dirty="0" smtClean="0">
                <a:latin typeface="Arial" charset="0"/>
              </a:rPr>
              <a:t>Preserves strand information</a:t>
            </a:r>
          </a:p>
          <a:p>
            <a:pPr>
              <a:buClrTx/>
            </a:pPr>
            <a:r>
              <a:rPr lang="en-US" sz="1800" dirty="0" smtClean="0">
                <a:latin typeface="Arial" charset="0"/>
              </a:rPr>
              <a:t>Adaptor and RT primer sequences for Proton™ sequencing, for inputs of 100 </a:t>
            </a:r>
            <a:r>
              <a:rPr lang="en-US" sz="1800" dirty="0" err="1" smtClean="0">
                <a:latin typeface="Arial" charset="0"/>
              </a:rPr>
              <a:t>ng</a:t>
            </a:r>
            <a:r>
              <a:rPr lang="en-US" sz="1800" dirty="0" smtClean="0">
                <a:latin typeface="Arial" charset="0"/>
              </a:rPr>
              <a:t> total RNA or 1 </a:t>
            </a:r>
            <a:r>
              <a:rPr lang="en-US" sz="1800" dirty="0" err="1" smtClean="0">
                <a:latin typeface="Arial" charset="0"/>
              </a:rPr>
              <a:t>ng</a:t>
            </a:r>
            <a:r>
              <a:rPr lang="en-US" sz="1800" dirty="0" smtClean="0">
                <a:latin typeface="Arial" charset="0"/>
              </a:rPr>
              <a:t> </a:t>
            </a:r>
            <a:r>
              <a:rPr lang="en-US" sz="1800" dirty="0" err="1" smtClean="0">
                <a:latin typeface="Arial" charset="0"/>
              </a:rPr>
              <a:t>miRNA</a:t>
            </a:r>
            <a:endParaRPr lang="en-US" sz="1800" dirty="0" smtClean="0">
              <a:latin typeface="Arial" charset="0"/>
            </a:endParaRPr>
          </a:p>
          <a:p>
            <a:pPr>
              <a:buClrTx/>
            </a:pPr>
            <a:r>
              <a:rPr lang="en-US" sz="1800" dirty="0" smtClean="0">
                <a:latin typeface="Arial" charset="0"/>
              </a:rPr>
              <a:t>Optimized Workflow – 5-6 hrs for small RNA and for WT libraries</a:t>
            </a:r>
          </a:p>
        </p:txBody>
      </p:sp>
      <p:sp>
        <p:nvSpPr>
          <p:cNvPr id="109570" name="Title 2"/>
          <p:cNvSpPr>
            <a:spLocks noGrp="1"/>
          </p:cNvSpPr>
          <p:nvPr>
            <p:ph type="title"/>
          </p:nvPr>
        </p:nvSpPr>
        <p:spPr>
          <a:xfrm>
            <a:off x="0" y="0"/>
            <a:ext cx="9144000" cy="630621"/>
          </a:xfrm>
        </p:spPr>
        <p:txBody>
          <a:bodyPr/>
          <a:lstStyle/>
          <a:p>
            <a:r>
              <a:rPr lang="en-US" dirty="0" smtClean="0"/>
              <a:t>Ion Total RNA-</a:t>
            </a:r>
            <a:r>
              <a:rPr lang="en-US" dirty="0" err="1" smtClean="0"/>
              <a:t>Seq</a:t>
            </a:r>
            <a:r>
              <a:rPr lang="en-US" dirty="0" smtClean="0"/>
              <a:t> Kit v2</a:t>
            </a:r>
          </a:p>
        </p:txBody>
      </p:sp>
      <p:pic>
        <p:nvPicPr>
          <p:cNvPr id="109572" name="Picture 2"/>
          <p:cNvPicPr>
            <a:picLocks noChangeAspect="1" noChangeArrowheads="1"/>
          </p:cNvPicPr>
          <p:nvPr/>
        </p:nvPicPr>
        <p:blipFill>
          <a:blip r:embed="rId4" cstate="print"/>
          <a:srcRect/>
          <a:stretch>
            <a:fillRect/>
          </a:stretch>
        </p:blipFill>
        <p:spPr bwMode="auto">
          <a:xfrm>
            <a:off x="457200" y="3651250"/>
            <a:ext cx="4660900" cy="1454150"/>
          </a:xfrm>
          <a:prstGeom prst="rect">
            <a:avLst/>
          </a:prstGeom>
          <a:noFill/>
          <a:ln w="9525">
            <a:noFill/>
            <a:miter lim="800000"/>
            <a:headEnd/>
            <a:tailEnd/>
          </a:ln>
        </p:spPr>
      </p:pic>
      <p:grpSp>
        <p:nvGrpSpPr>
          <p:cNvPr id="2" name="Group 17"/>
          <p:cNvGrpSpPr>
            <a:grpSpLocks noChangeAspect="1"/>
          </p:cNvGrpSpPr>
          <p:nvPr/>
        </p:nvGrpSpPr>
        <p:grpSpPr bwMode="auto">
          <a:xfrm>
            <a:off x="5249863" y="3352800"/>
            <a:ext cx="3648075" cy="2346325"/>
            <a:chOff x="4267200" y="3276600"/>
            <a:chExt cx="4501183" cy="2895600"/>
          </a:xfrm>
        </p:grpSpPr>
        <p:pic>
          <p:nvPicPr>
            <p:cNvPr id="109577" name="Picture 3"/>
            <p:cNvPicPr>
              <a:picLocks noChangeAspect="1" noChangeArrowheads="1"/>
            </p:cNvPicPr>
            <p:nvPr/>
          </p:nvPicPr>
          <p:blipFill>
            <a:blip r:embed="rId5" cstate="print"/>
            <a:srcRect/>
            <a:stretch>
              <a:fillRect/>
            </a:stretch>
          </p:blipFill>
          <p:spPr bwMode="auto">
            <a:xfrm>
              <a:off x="4267200" y="4114800"/>
              <a:ext cx="3341847" cy="2057400"/>
            </a:xfrm>
            <a:prstGeom prst="rect">
              <a:avLst/>
            </a:prstGeom>
            <a:noFill/>
            <a:ln w="9525">
              <a:noFill/>
              <a:miter lim="800000"/>
              <a:headEnd/>
              <a:tailEnd/>
            </a:ln>
          </p:spPr>
        </p:pic>
        <p:pic>
          <p:nvPicPr>
            <p:cNvPr id="109578" name="Picture 2"/>
            <p:cNvPicPr>
              <a:picLocks noChangeAspect="1" noChangeArrowheads="1"/>
            </p:cNvPicPr>
            <p:nvPr/>
          </p:nvPicPr>
          <p:blipFill>
            <a:blip r:embed="rId6" cstate="print"/>
            <a:srcRect/>
            <a:stretch>
              <a:fillRect/>
            </a:stretch>
          </p:blipFill>
          <p:spPr bwMode="auto">
            <a:xfrm>
              <a:off x="5638800" y="3276600"/>
              <a:ext cx="3129583" cy="1676400"/>
            </a:xfrm>
            <a:prstGeom prst="rect">
              <a:avLst/>
            </a:prstGeom>
            <a:noFill/>
            <a:ln w="9525">
              <a:noFill/>
              <a:miter lim="800000"/>
              <a:headEnd/>
              <a:tailEnd/>
            </a:ln>
          </p:spPr>
        </p:pic>
      </p:grpSp>
      <p:sp>
        <p:nvSpPr>
          <p:cNvPr id="17" name="TextBox 16"/>
          <p:cNvSpPr txBox="1"/>
          <p:nvPr/>
        </p:nvSpPr>
        <p:spPr>
          <a:xfrm>
            <a:off x="6247038" y="979240"/>
            <a:ext cx="2763898" cy="738664"/>
          </a:xfrm>
          <a:prstGeom prst="rect">
            <a:avLst/>
          </a:prstGeom>
          <a:ln>
            <a:solidFill>
              <a:schemeClr val="tx2"/>
            </a:solidFill>
          </a:ln>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en-US" sz="2000" dirty="0">
                <a:solidFill>
                  <a:srgbClr val="000000"/>
                </a:solidFill>
              </a:rPr>
              <a:t>Hands-on Lab Course </a:t>
            </a:r>
          </a:p>
          <a:p>
            <a:pPr algn="ctr">
              <a:defRPr/>
            </a:pPr>
            <a:r>
              <a:rPr lang="en-US" sz="2200" b="1" i="1" dirty="0" smtClean="0">
                <a:solidFill>
                  <a:srgbClr val="FF0000"/>
                </a:solidFill>
              </a:rPr>
              <a:t>Also available!</a:t>
            </a:r>
            <a:endParaRPr lang="en-US" sz="2200" b="1" i="1" dirty="0">
              <a:solidFill>
                <a:srgbClr val="FF0000"/>
              </a:solidFill>
            </a:endParaRPr>
          </a:p>
        </p:txBody>
      </p:sp>
    </p:spTree>
    <p:extLst>
      <p:ext uri="{BB962C8B-B14F-4D97-AF65-F5344CB8AC3E}">
        <p14:creationId xmlns:p14="http://schemas.microsoft.com/office/powerpoint/2010/main" val="238933956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p:cNvSpPr>
          <p:nvPr>
            <p:ph type="title"/>
          </p:nvPr>
        </p:nvSpPr>
        <p:spPr bwMode="auto">
          <a:xfrm>
            <a:off x="228600" y="0"/>
            <a:ext cx="8458200" cy="63062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numCol="1" anchor="t" anchorCtr="0" compatLnSpc="1">
            <a:prstTxWarp prst="textNoShape">
              <a:avLst/>
            </a:prstTxWarp>
          </a:bodyPr>
          <a:lstStyle/>
          <a:p>
            <a:pPr algn="ctr" defTabSz="914400" eaLnBrk="1">
              <a:lnSpc>
                <a:spcPts val="3000"/>
              </a:lnSpc>
              <a:defRPr/>
            </a:pPr>
            <a:r>
              <a:rPr lang="en-US" sz="2800" dirty="0" smtClean="0"/>
              <a:t>Ion Total RNA-Seq Kit v2: How Does It Work?</a:t>
            </a:r>
            <a:endParaRPr lang="en-US" dirty="0" smtClean="0"/>
          </a:p>
        </p:txBody>
      </p:sp>
      <p:sp>
        <p:nvSpPr>
          <p:cNvPr id="72706" name="AutoShape 2"/>
          <p:cNvSpPr>
            <a:spLocks/>
          </p:cNvSpPr>
          <p:nvPr/>
        </p:nvSpPr>
        <p:spPr bwMode="auto">
          <a:xfrm>
            <a:off x="2563813" y="6354763"/>
            <a:ext cx="3962400"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000" dirty="0">
                <a:solidFill>
                  <a:srgbClr val="898A97"/>
                </a:solidFill>
                <a:cs typeface="Helvetica" charset="0"/>
              </a:rPr>
              <a:t>Confidential and  Proprietary—DO NOT DUPLICATE</a:t>
            </a:r>
            <a:endParaRPr lang="en-US" dirty="0">
              <a:cs typeface="Helvetica" charset="0"/>
            </a:endParaRPr>
          </a:p>
        </p:txBody>
      </p:sp>
      <p:sp>
        <p:nvSpPr>
          <p:cNvPr id="72707" name="AutoShape 3"/>
          <p:cNvSpPr>
            <a:spLocks/>
          </p:cNvSpPr>
          <p:nvPr/>
        </p:nvSpPr>
        <p:spPr bwMode="auto">
          <a:xfrm>
            <a:off x="434975" y="6338888"/>
            <a:ext cx="860425" cy="368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r>
              <a:rPr lang="en-US" sz="1000" dirty="0">
                <a:solidFill>
                  <a:srgbClr val="898A97"/>
                </a:solidFill>
                <a:cs typeface="Helvetica" charset="0"/>
              </a:rPr>
              <a:t>33</a:t>
            </a:r>
            <a:endParaRPr lang="en-US" dirty="0">
              <a:cs typeface="Helvetica" charset="0"/>
            </a:endParaRPr>
          </a:p>
        </p:txBody>
      </p:sp>
      <p:grpSp>
        <p:nvGrpSpPr>
          <p:cNvPr id="18436" name="Group 4"/>
          <p:cNvGrpSpPr>
            <a:grpSpLocks/>
          </p:cNvGrpSpPr>
          <p:nvPr/>
        </p:nvGrpSpPr>
        <p:grpSpPr bwMode="auto">
          <a:xfrm>
            <a:off x="785813" y="1154113"/>
            <a:ext cx="7324725" cy="4859337"/>
            <a:chOff x="0" y="0"/>
            <a:chExt cx="577" cy="383"/>
          </a:xfrm>
        </p:grpSpPr>
        <p:grpSp>
          <p:nvGrpSpPr>
            <p:cNvPr id="18457" name="Group 5"/>
            <p:cNvGrpSpPr>
              <a:grpSpLocks/>
            </p:cNvGrpSpPr>
            <p:nvPr/>
          </p:nvGrpSpPr>
          <p:grpSpPr bwMode="auto">
            <a:xfrm>
              <a:off x="0" y="22"/>
              <a:ext cx="184" cy="304"/>
              <a:chOff x="0" y="0"/>
              <a:chExt cx="184" cy="304"/>
            </a:xfrm>
          </p:grpSpPr>
          <p:sp>
            <p:nvSpPr>
              <p:cNvPr id="72710" name="AutoShape 6"/>
              <p:cNvSpPr>
                <a:spLocks/>
              </p:cNvSpPr>
              <p:nvPr/>
            </p:nvSpPr>
            <p:spPr bwMode="auto">
              <a:xfrm>
                <a:off x="13" y="104"/>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0000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1" name="AutoShape 7"/>
              <p:cNvSpPr>
                <a:spLocks/>
              </p:cNvSpPr>
              <p:nvPr/>
            </p:nvSpPr>
            <p:spPr bwMode="auto">
              <a:xfrm>
                <a:off x="0" y="91"/>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2" name="Line 8"/>
              <p:cNvSpPr>
                <a:spLocks noChangeShapeType="1"/>
              </p:cNvSpPr>
              <p:nvPr/>
            </p:nvSpPr>
            <p:spPr bwMode="auto">
              <a:xfrm>
                <a:off x="13" y="0"/>
                <a:ext cx="1" cy="126"/>
              </a:xfrm>
              <a:prstGeom prst="line">
                <a:avLst/>
              </a:prstGeom>
              <a:noFill/>
              <a:ln w="76200" cap="flat" cmpd="sng">
                <a:solidFill>
                  <a:srgbClr val="0000FF"/>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sp>
            <p:nvSpPr>
              <p:cNvPr id="72713" name="Line 9"/>
              <p:cNvSpPr>
                <a:spLocks noChangeShapeType="1"/>
              </p:cNvSpPr>
              <p:nvPr/>
            </p:nvSpPr>
            <p:spPr bwMode="auto">
              <a:xfrm>
                <a:off x="38" y="153"/>
                <a:ext cx="109" cy="1"/>
              </a:xfrm>
              <a:prstGeom prst="line">
                <a:avLst/>
              </a:prstGeom>
              <a:noFill/>
              <a:ln w="76200" cap="flat" cmpd="sng">
                <a:solidFill>
                  <a:srgbClr val="0000FF"/>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nvGrpSpPr>
              <p:cNvPr id="18531" name="Group 10"/>
              <p:cNvGrpSpPr>
                <a:grpSpLocks/>
              </p:cNvGrpSpPr>
              <p:nvPr/>
            </p:nvGrpSpPr>
            <p:grpSpPr bwMode="auto">
              <a:xfrm>
                <a:off x="132" y="154"/>
                <a:ext cx="52" cy="61"/>
                <a:chOff x="0" y="0"/>
                <a:chExt cx="51" cy="61"/>
              </a:xfrm>
            </p:grpSpPr>
            <p:sp>
              <p:nvSpPr>
                <p:cNvPr id="72715" name="AutoShape 11"/>
                <p:cNvSpPr>
                  <a:spLocks/>
                </p:cNvSpPr>
                <p:nvPr/>
              </p:nvSpPr>
              <p:spPr bwMode="auto">
                <a:xfrm rot="10800000">
                  <a:off x="13" y="0"/>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0000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16" name="AutoShape 12"/>
                <p:cNvSpPr>
                  <a:spLocks/>
                </p:cNvSpPr>
                <p:nvPr/>
              </p:nvSpPr>
              <p:spPr bwMode="auto">
                <a:xfrm rot="10800000">
                  <a:off x="0" y="28"/>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grpSp>
          <p:sp>
            <p:nvSpPr>
              <p:cNvPr id="72717" name="Line 13"/>
              <p:cNvSpPr>
                <a:spLocks noChangeShapeType="1"/>
              </p:cNvSpPr>
              <p:nvPr/>
            </p:nvSpPr>
            <p:spPr bwMode="auto">
              <a:xfrm>
                <a:off x="169" y="181"/>
                <a:ext cx="2" cy="123"/>
              </a:xfrm>
              <a:prstGeom prst="line">
                <a:avLst/>
              </a:prstGeom>
              <a:noFill/>
              <a:ln w="76200" cap="flat" cmpd="sng">
                <a:solidFill>
                  <a:srgbClr val="0000FF"/>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grpSp>
          <p:nvGrpSpPr>
            <p:cNvPr id="18458" name="Group 14"/>
            <p:cNvGrpSpPr>
              <a:grpSpLocks/>
            </p:cNvGrpSpPr>
            <p:nvPr/>
          </p:nvGrpSpPr>
          <p:grpSpPr bwMode="auto">
            <a:xfrm>
              <a:off x="392" y="22"/>
              <a:ext cx="185" cy="306"/>
              <a:chOff x="0" y="0"/>
              <a:chExt cx="184" cy="305"/>
            </a:xfrm>
          </p:grpSpPr>
          <p:sp>
            <p:nvSpPr>
              <p:cNvPr id="72719" name="AutoShape 15"/>
              <p:cNvSpPr>
                <a:spLocks/>
              </p:cNvSpPr>
              <p:nvPr/>
            </p:nvSpPr>
            <p:spPr bwMode="auto">
              <a:xfrm flipH="1">
                <a:off x="145" y="104"/>
                <a:ext cx="26"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33CC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0" name="AutoShape 16"/>
              <p:cNvSpPr>
                <a:spLocks/>
              </p:cNvSpPr>
              <p:nvPr/>
            </p:nvSpPr>
            <p:spPr bwMode="auto">
              <a:xfrm flipH="1">
                <a:off x="132" y="91"/>
                <a:ext cx="52"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1" name="Line 17"/>
              <p:cNvSpPr>
                <a:spLocks noChangeShapeType="1"/>
              </p:cNvSpPr>
              <p:nvPr/>
            </p:nvSpPr>
            <p:spPr bwMode="auto">
              <a:xfrm>
                <a:off x="170" y="-1"/>
                <a:ext cx="1" cy="127"/>
              </a:xfrm>
              <a:prstGeom prst="line">
                <a:avLst/>
              </a:prstGeom>
              <a:noFill/>
              <a:ln w="76200" cap="flat" cmpd="sng">
                <a:solidFill>
                  <a:srgbClr val="33CC3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sp>
            <p:nvSpPr>
              <p:cNvPr id="72722" name="Line 18"/>
              <p:cNvSpPr>
                <a:spLocks noChangeShapeType="1"/>
              </p:cNvSpPr>
              <p:nvPr/>
            </p:nvSpPr>
            <p:spPr bwMode="auto">
              <a:xfrm flipH="1">
                <a:off x="37" y="153"/>
                <a:ext cx="109" cy="1"/>
              </a:xfrm>
              <a:prstGeom prst="line">
                <a:avLst/>
              </a:prstGeom>
              <a:noFill/>
              <a:ln w="76200" cap="flat" cmpd="sng">
                <a:solidFill>
                  <a:srgbClr val="33CC3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nvGrpSpPr>
              <p:cNvPr id="18523" name="Group 19"/>
              <p:cNvGrpSpPr>
                <a:grpSpLocks/>
              </p:cNvGrpSpPr>
              <p:nvPr/>
            </p:nvGrpSpPr>
            <p:grpSpPr bwMode="auto">
              <a:xfrm>
                <a:off x="0" y="154"/>
                <a:ext cx="51" cy="61"/>
                <a:chOff x="0" y="0"/>
                <a:chExt cx="51" cy="61"/>
              </a:xfrm>
            </p:grpSpPr>
            <p:sp>
              <p:nvSpPr>
                <p:cNvPr id="72724" name="AutoShape 20"/>
                <p:cNvSpPr>
                  <a:spLocks/>
                </p:cNvSpPr>
                <p:nvPr/>
              </p:nvSpPr>
              <p:spPr bwMode="auto">
                <a:xfrm rot="10800000" flipH="1">
                  <a:off x="13" y="0"/>
                  <a:ext cx="25"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600" y="21600"/>
                      </a:lnTo>
                      <a:cubicBezTo>
                        <a:pt x="9670" y="21600"/>
                        <a:pt x="0" y="16764"/>
                        <a:pt x="0" y="10800"/>
                      </a:cubicBezTo>
                      <a:cubicBezTo>
                        <a:pt x="0" y="4835"/>
                        <a:pt x="9670" y="0"/>
                        <a:pt x="21600" y="0"/>
                      </a:cubicBezTo>
                    </a:path>
                  </a:pathLst>
                </a:custGeom>
                <a:noFill/>
                <a:ln w="76200" cap="flat" cmpd="sng">
                  <a:solidFill>
                    <a:srgbClr val="33CC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sp>
              <p:nvSpPr>
                <p:cNvPr id="72725" name="AutoShape 21"/>
                <p:cNvSpPr>
                  <a:spLocks/>
                </p:cNvSpPr>
                <p:nvPr/>
              </p:nvSpPr>
              <p:spPr bwMode="auto">
                <a:xfrm rot="10800000" flipH="1">
                  <a:off x="0" y="28"/>
                  <a:ext cx="51" cy="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800" dirty="0">
                    <a:solidFill>
                      <a:srgbClr val="1A2155"/>
                    </a:solidFill>
                    <a:latin typeface="Arial" charset="0"/>
                    <a:cs typeface="Arial" charset="0"/>
                    <a:sym typeface="Arial" charset="0"/>
                  </a:endParaRPr>
                </a:p>
              </p:txBody>
            </p:sp>
          </p:grpSp>
          <p:sp>
            <p:nvSpPr>
              <p:cNvPr id="72726" name="Line 22"/>
              <p:cNvSpPr>
                <a:spLocks noChangeShapeType="1"/>
              </p:cNvSpPr>
              <p:nvPr/>
            </p:nvSpPr>
            <p:spPr bwMode="auto">
              <a:xfrm flipH="1">
                <a:off x="13" y="181"/>
                <a:ext cx="1" cy="124"/>
              </a:xfrm>
              <a:prstGeom prst="line">
                <a:avLst/>
              </a:prstGeom>
              <a:noFill/>
              <a:ln w="76200" cap="flat" cmpd="sng">
                <a:solidFill>
                  <a:srgbClr val="33CC33"/>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dirty="0">
                  <a:cs typeface="Helvetica" charset="0"/>
                </a:endParaRPr>
              </a:p>
            </p:txBody>
          </p:sp>
        </p:grpSp>
        <p:sp>
          <p:nvSpPr>
            <p:cNvPr id="72727" name="AutoShape 23"/>
            <p:cNvSpPr>
              <a:spLocks/>
            </p:cNvSpPr>
            <p:nvPr/>
          </p:nvSpPr>
          <p:spPr bwMode="auto">
            <a:xfrm>
              <a:off x="309" y="0"/>
              <a:ext cx="25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28" name="AutoShape 24"/>
            <p:cNvSpPr>
              <a:spLocks/>
            </p:cNvSpPr>
            <p:nvPr/>
          </p:nvSpPr>
          <p:spPr bwMode="auto">
            <a:xfrm>
              <a:off x="354" y="3"/>
              <a:ext cx="171"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small RNA</a:t>
              </a:r>
              <a:endParaRPr lang="en-US" dirty="0">
                <a:cs typeface="Helvetica" charset="0"/>
              </a:endParaRPr>
            </a:p>
          </p:txBody>
        </p:sp>
        <p:sp>
          <p:nvSpPr>
            <p:cNvPr id="72729" name="AutoShape 25"/>
            <p:cNvSpPr>
              <a:spLocks/>
            </p:cNvSpPr>
            <p:nvPr/>
          </p:nvSpPr>
          <p:spPr bwMode="auto">
            <a:xfrm>
              <a:off x="326" y="28"/>
              <a:ext cx="19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Obtain total RNA then determine the quality</a:t>
              </a:r>
              <a:endParaRPr lang="en-US" dirty="0">
                <a:cs typeface="Helvetica" charset="0"/>
              </a:endParaRPr>
            </a:p>
          </p:txBody>
        </p:sp>
        <p:sp>
          <p:nvSpPr>
            <p:cNvPr id="72730" name="AutoShape 26"/>
            <p:cNvSpPr>
              <a:spLocks/>
            </p:cNvSpPr>
            <p:nvPr/>
          </p:nvSpPr>
          <p:spPr bwMode="auto">
            <a:xfrm>
              <a:off x="377" y="60"/>
              <a:ext cx="80"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Enrich small RNA</a:t>
              </a:r>
              <a:endParaRPr lang="en-US" dirty="0">
                <a:cs typeface="Helvetica" charset="0"/>
              </a:endParaRPr>
            </a:p>
          </p:txBody>
        </p:sp>
        <p:sp>
          <p:nvSpPr>
            <p:cNvPr id="72731" name="AutoShape 27"/>
            <p:cNvSpPr>
              <a:spLocks/>
            </p:cNvSpPr>
            <p:nvPr/>
          </p:nvSpPr>
          <p:spPr bwMode="auto">
            <a:xfrm>
              <a:off x="302" y="94"/>
              <a:ext cx="49"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Quantitate</a:t>
              </a:r>
              <a:endParaRPr lang="en-US" dirty="0">
                <a:cs typeface="Helvetica" charset="0"/>
              </a:endParaRPr>
            </a:p>
          </p:txBody>
        </p:sp>
        <p:sp>
          <p:nvSpPr>
            <p:cNvPr id="72732" name="AutoShape 28"/>
            <p:cNvSpPr>
              <a:spLocks/>
            </p:cNvSpPr>
            <p:nvPr/>
          </p:nvSpPr>
          <p:spPr bwMode="auto">
            <a:xfrm>
              <a:off x="351" y="94"/>
              <a:ext cx="21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small RNA sample and determine input amount </a:t>
              </a:r>
              <a:endParaRPr lang="en-US" dirty="0">
                <a:cs typeface="Helvetica" charset="0"/>
              </a:endParaRPr>
            </a:p>
          </p:txBody>
        </p:sp>
        <p:sp>
          <p:nvSpPr>
            <p:cNvPr id="72733" name="AutoShape 29"/>
            <p:cNvSpPr>
              <a:spLocks/>
            </p:cNvSpPr>
            <p:nvPr/>
          </p:nvSpPr>
          <p:spPr bwMode="auto">
            <a:xfrm>
              <a:off x="413" y="42"/>
              <a:ext cx="8" cy="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4" name="AutoShape 30"/>
            <p:cNvSpPr>
              <a:spLocks/>
            </p:cNvSpPr>
            <p:nvPr/>
          </p:nvSpPr>
          <p:spPr bwMode="auto">
            <a:xfrm>
              <a:off x="413"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5" name="AutoShape 31"/>
            <p:cNvSpPr>
              <a:spLocks/>
            </p:cNvSpPr>
            <p:nvPr/>
          </p:nvSpPr>
          <p:spPr bwMode="auto">
            <a:xfrm>
              <a:off x="413"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6" name="AutoShape 32"/>
            <p:cNvSpPr>
              <a:spLocks/>
            </p:cNvSpPr>
            <p:nvPr/>
          </p:nvSpPr>
          <p:spPr bwMode="auto">
            <a:xfrm>
              <a:off x="10" y="0"/>
              <a:ext cx="292"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37" name="AutoShape 33"/>
            <p:cNvSpPr>
              <a:spLocks/>
            </p:cNvSpPr>
            <p:nvPr/>
          </p:nvSpPr>
          <p:spPr bwMode="auto">
            <a:xfrm>
              <a:off x="22" y="3"/>
              <a:ext cx="14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whole </a:t>
              </a:r>
              <a:endParaRPr lang="en-US" dirty="0">
                <a:cs typeface="Helvetica" charset="0"/>
              </a:endParaRPr>
            </a:p>
          </p:txBody>
        </p:sp>
        <p:sp>
          <p:nvSpPr>
            <p:cNvPr id="72738" name="AutoShape 34"/>
            <p:cNvSpPr>
              <a:spLocks/>
            </p:cNvSpPr>
            <p:nvPr/>
          </p:nvSpPr>
          <p:spPr bwMode="auto">
            <a:xfrm>
              <a:off x="163" y="3"/>
              <a:ext cx="9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transcriptome</a:t>
              </a:r>
              <a:endParaRPr lang="en-US" dirty="0">
                <a:cs typeface="Helvetica" charset="0"/>
              </a:endParaRPr>
            </a:p>
          </p:txBody>
        </p:sp>
        <p:sp>
          <p:nvSpPr>
            <p:cNvPr id="72739" name="AutoShape 35"/>
            <p:cNvSpPr>
              <a:spLocks/>
            </p:cNvSpPr>
            <p:nvPr/>
          </p:nvSpPr>
          <p:spPr bwMode="auto">
            <a:xfrm>
              <a:off x="259" y="3"/>
              <a:ext cx="32"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RNA</a:t>
              </a:r>
              <a:endParaRPr lang="en-US" dirty="0">
                <a:cs typeface="Helvetica" charset="0"/>
              </a:endParaRPr>
            </a:p>
          </p:txBody>
        </p:sp>
        <p:sp>
          <p:nvSpPr>
            <p:cNvPr id="72740" name="AutoShape 36"/>
            <p:cNvSpPr>
              <a:spLocks/>
            </p:cNvSpPr>
            <p:nvPr/>
          </p:nvSpPr>
          <p:spPr bwMode="auto">
            <a:xfrm>
              <a:off x="4" y="29"/>
              <a:ext cx="261"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r>
                <a:rPr lang="en-US" sz="1000" dirty="0">
                  <a:latin typeface="Arial" charset="0"/>
                  <a:cs typeface="Arial" charset="0"/>
                  <a:sym typeface="Arial" charset="0"/>
                </a:rPr>
                <a:t>From 100 ng total RNA</a:t>
              </a:r>
              <a:endParaRPr lang="en-US" dirty="0">
                <a:cs typeface="Helvetica" charset="0"/>
              </a:endParaRPr>
            </a:p>
          </p:txBody>
        </p:sp>
        <p:sp>
          <p:nvSpPr>
            <p:cNvPr id="72741" name="AutoShape 37"/>
            <p:cNvSpPr>
              <a:spLocks/>
            </p:cNvSpPr>
            <p:nvPr/>
          </p:nvSpPr>
          <p:spPr bwMode="auto">
            <a:xfrm>
              <a:off x="95" y="61"/>
              <a:ext cx="85"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Fragment the RNA</a:t>
              </a:r>
              <a:endParaRPr lang="en-US" dirty="0">
                <a:cs typeface="Helvetica" charset="0"/>
              </a:endParaRPr>
            </a:p>
          </p:txBody>
        </p:sp>
        <p:sp>
          <p:nvSpPr>
            <p:cNvPr id="72742" name="AutoShape 38"/>
            <p:cNvSpPr>
              <a:spLocks/>
            </p:cNvSpPr>
            <p:nvPr/>
          </p:nvSpPr>
          <p:spPr bwMode="auto">
            <a:xfrm>
              <a:off x="95" y="91"/>
              <a:ext cx="8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Clean up the RNA </a:t>
              </a:r>
              <a:endParaRPr lang="en-US" dirty="0">
                <a:cs typeface="Helvetica" charset="0"/>
              </a:endParaRPr>
            </a:p>
          </p:txBody>
        </p:sp>
        <p:sp>
          <p:nvSpPr>
            <p:cNvPr id="72743" name="AutoShape 39"/>
            <p:cNvSpPr>
              <a:spLocks/>
            </p:cNvSpPr>
            <p:nvPr/>
          </p:nvSpPr>
          <p:spPr bwMode="auto">
            <a:xfrm>
              <a:off x="132" y="4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4" name="AutoShape 40"/>
            <p:cNvSpPr>
              <a:spLocks/>
            </p:cNvSpPr>
            <p:nvPr/>
          </p:nvSpPr>
          <p:spPr bwMode="auto">
            <a:xfrm>
              <a:off x="132"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5" name="AutoShape 41"/>
            <p:cNvSpPr>
              <a:spLocks/>
            </p:cNvSpPr>
            <p:nvPr/>
          </p:nvSpPr>
          <p:spPr bwMode="auto">
            <a:xfrm>
              <a:off x="132"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6" name="AutoShape 42"/>
            <p:cNvSpPr>
              <a:spLocks/>
            </p:cNvSpPr>
            <p:nvPr/>
          </p:nvSpPr>
          <p:spPr bwMode="auto">
            <a:xfrm>
              <a:off x="81" y="122"/>
              <a:ext cx="423"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47" name="AutoShape 43"/>
            <p:cNvSpPr>
              <a:spLocks/>
            </p:cNvSpPr>
            <p:nvPr/>
          </p:nvSpPr>
          <p:spPr bwMode="auto">
            <a:xfrm>
              <a:off x="165" y="125"/>
              <a:ext cx="4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SOLiD</a:t>
              </a:r>
              <a:endParaRPr lang="en-US" dirty="0">
                <a:cs typeface="Helvetica" charset="0"/>
              </a:endParaRPr>
            </a:p>
          </p:txBody>
        </p:sp>
        <p:sp>
          <p:nvSpPr>
            <p:cNvPr id="72748" name="AutoShape 44"/>
            <p:cNvSpPr>
              <a:spLocks/>
            </p:cNvSpPr>
            <p:nvPr/>
          </p:nvSpPr>
          <p:spPr bwMode="auto">
            <a:xfrm>
              <a:off x="208" y="125"/>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49" name="AutoShape 45"/>
            <p:cNvSpPr>
              <a:spLocks/>
            </p:cNvSpPr>
            <p:nvPr/>
          </p:nvSpPr>
          <p:spPr bwMode="auto">
            <a:xfrm>
              <a:off x="225" y="125"/>
              <a:ext cx="19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amplified library construction</a:t>
              </a:r>
              <a:endParaRPr lang="en-US" dirty="0">
                <a:cs typeface="Helvetica" charset="0"/>
              </a:endParaRPr>
            </a:p>
          </p:txBody>
        </p:sp>
        <p:sp>
          <p:nvSpPr>
            <p:cNvPr id="72750" name="AutoShape 46"/>
            <p:cNvSpPr>
              <a:spLocks/>
            </p:cNvSpPr>
            <p:nvPr/>
          </p:nvSpPr>
          <p:spPr bwMode="auto">
            <a:xfrm>
              <a:off x="286" y="163"/>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4400"/>
                  </a:lnTo>
                  <a:lnTo>
                    <a:pt x="8100" y="14400"/>
                  </a:lnTo>
                  <a:lnTo>
                    <a:pt x="8100" y="0"/>
                  </a:lnTo>
                  <a:lnTo>
                    <a:pt x="13500" y="0"/>
                  </a:lnTo>
                  <a:close/>
                  <a:moveTo>
                    <a:pt x="21600" y="13371"/>
                  </a:moveTo>
                  <a:lnTo>
                    <a:pt x="10800" y="21600"/>
                  </a:lnTo>
                  <a:lnTo>
                    <a:pt x="0" y="13371"/>
                  </a:lnTo>
                  <a:lnTo>
                    <a:pt x="21600" y="1337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1" name="AutoShape 47"/>
            <p:cNvSpPr>
              <a:spLocks/>
            </p:cNvSpPr>
            <p:nvPr/>
          </p:nvSpPr>
          <p:spPr bwMode="auto">
            <a:xfrm>
              <a:off x="211" y="147"/>
              <a:ext cx="171"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Hybridize and ligate the RNA adapters</a:t>
              </a:r>
              <a:endParaRPr lang="en-US" dirty="0">
                <a:cs typeface="Helvetica" charset="0"/>
              </a:endParaRPr>
            </a:p>
          </p:txBody>
        </p:sp>
        <p:sp>
          <p:nvSpPr>
            <p:cNvPr id="72752" name="AutoShape 48"/>
            <p:cNvSpPr>
              <a:spLocks/>
            </p:cNvSpPr>
            <p:nvPr/>
          </p:nvSpPr>
          <p:spPr bwMode="auto">
            <a:xfrm>
              <a:off x="231" y="179"/>
              <a:ext cx="134"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Perform reverse transcription </a:t>
              </a:r>
              <a:endParaRPr lang="en-US" dirty="0">
                <a:cs typeface="Helvetica" charset="0"/>
              </a:endParaRPr>
            </a:p>
          </p:txBody>
        </p:sp>
        <p:sp>
          <p:nvSpPr>
            <p:cNvPr id="72753" name="AutoShape 49"/>
            <p:cNvSpPr>
              <a:spLocks/>
            </p:cNvSpPr>
            <p:nvPr/>
          </p:nvSpPr>
          <p:spPr bwMode="auto">
            <a:xfrm>
              <a:off x="255" y="217"/>
              <a:ext cx="7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Purify the cDNA</a:t>
              </a:r>
              <a:endParaRPr lang="en-US" dirty="0">
                <a:cs typeface="Helvetica" charset="0"/>
              </a:endParaRPr>
            </a:p>
          </p:txBody>
        </p:sp>
        <p:sp>
          <p:nvSpPr>
            <p:cNvPr id="72754" name="AutoShape 50"/>
            <p:cNvSpPr>
              <a:spLocks/>
            </p:cNvSpPr>
            <p:nvPr/>
          </p:nvSpPr>
          <p:spPr bwMode="auto">
            <a:xfrm>
              <a:off x="169" y="326"/>
              <a:ext cx="260"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Assess the yield and size distribution of the amplified DNA</a:t>
              </a:r>
              <a:endParaRPr lang="en-US" dirty="0">
                <a:cs typeface="Helvetica" charset="0"/>
              </a:endParaRPr>
            </a:p>
          </p:txBody>
        </p:sp>
        <p:sp>
          <p:nvSpPr>
            <p:cNvPr id="72755" name="AutoShape 51"/>
            <p:cNvSpPr>
              <a:spLocks/>
            </p:cNvSpPr>
            <p:nvPr/>
          </p:nvSpPr>
          <p:spPr bwMode="auto">
            <a:xfrm>
              <a:off x="285" y="201"/>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4039"/>
                  </a:moveTo>
                  <a:lnTo>
                    <a:pt x="10800" y="21600"/>
                  </a:lnTo>
                  <a:lnTo>
                    <a:pt x="0" y="14039"/>
                  </a:lnTo>
                  <a:lnTo>
                    <a:pt x="21600" y="1403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6" name="AutoShape 52"/>
            <p:cNvSpPr>
              <a:spLocks/>
            </p:cNvSpPr>
            <p:nvPr/>
          </p:nvSpPr>
          <p:spPr bwMode="auto">
            <a:xfrm>
              <a:off x="286" y="339"/>
              <a:ext cx="8" cy="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2149"/>
                  </a:lnTo>
                  <a:lnTo>
                    <a:pt x="8100" y="12149"/>
                  </a:lnTo>
                  <a:lnTo>
                    <a:pt x="8100" y="0"/>
                  </a:lnTo>
                  <a:lnTo>
                    <a:pt x="13500" y="0"/>
                  </a:lnTo>
                  <a:close/>
                  <a:moveTo>
                    <a:pt x="21600" y="10799"/>
                  </a:moveTo>
                  <a:lnTo>
                    <a:pt x="10800" y="21600"/>
                  </a:lnTo>
                  <a:lnTo>
                    <a:pt x="0" y="10799"/>
                  </a:lnTo>
                  <a:lnTo>
                    <a:pt x="21600" y="1079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7" name="AutoShape 53"/>
            <p:cNvSpPr>
              <a:spLocks/>
            </p:cNvSpPr>
            <p:nvPr/>
          </p:nvSpPr>
          <p:spPr bwMode="auto">
            <a:xfrm>
              <a:off x="286" y="275"/>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8100" y="15165"/>
                  </a:lnTo>
                  <a:lnTo>
                    <a:pt x="81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8" name="AutoShape 54"/>
            <p:cNvSpPr>
              <a:spLocks/>
            </p:cNvSpPr>
            <p:nvPr/>
          </p:nvSpPr>
          <p:spPr bwMode="auto">
            <a:xfrm>
              <a:off x="286" y="306"/>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2960"/>
                  </a:moveTo>
                  <a:lnTo>
                    <a:pt x="10800" y="21600"/>
                  </a:lnTo>
                  <a:lnTo>
                    <a:pt x="0" y="12960"/>
                  </a:lnTo>
                  <a:lnTo>
                    <a:pt x="21600" y="12960"/>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59" name="AutoShape 55"/>
            <p:cNvSpPr>
              <a:spLocks/>
            </p:cNvSpPr>
            <p:nvPr/>
          </p:nvSpPr>
          <p:spPr bwMode="auto">
            <a:xfrm>
              <a:off x="105" y="356"/>
              <a:ext cx="419"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0" name="AutoShape 56"/>
            <p:cNvSpPr>
              <a:spLocks/>
            </p:cNvSpPr>
            <p:nvPr/>
          </p:nvSpPr>
          <p:spPr bwMode="auto">
            <a:xfrm>
              <a:off x="112" y="360"/>
              <a:ext cx="4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SOLiD</a:t>
              </a:r>
              <a:endParaRPr lang="en-US" dirty="0">
                <a:cs typeface="Helvetica" charset="0"/>
              </a:endParaRPr>
            </a:p>
          </p:txBody>
        </p:sp>
        <p:sp>
          <p:nvSpPr>
            <p:cNvPr id="72761" name="AutoShape 57"/>
            <p:cNvSpPr>
              <a:spLocks/>
            </p:cNvSpPr>
            <p:nvPr/>
          </p:nvSpPr>
          <p:spPr bwMode="auto">
            <a:xfrm>
              <a:off x="154" y="360"/>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62" name="AutoShape 58"/>
            <p:cNvSpPr>
              <a:spLocks/>
            </p:cNvSpPr>
            <p:nvPr/>
          </p:nvSpPr>
          <p:spPr bwMode="auto">
            <a:xfrm>
              <a:off x="173" y="360"/>
              <a:ext cx="34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System templated bead preparation and sequencing</a:t>
              </a:r>
              <a:endParaRPr lang="en-US" dirty="0">
                <a:cs typeface="Helvetica" charset="0"/>
              </a:endParaRPr>
            </a:p>
          </p:txBody>
        </p:sp>
        <p:sp>
          <p:nvSpPr>
            <p:cNvPr id="72763" name="AutoShape 59"/>
            <p:cNvSpPr>
              <a:spLocks/>
            </p:cNvSpPr>
            <p:nvPr/>
          </p:nvSpPr>
          <p:spPr bwMode="auto">
            <a:xfrm>
              <a:off x="309" y="0"/>
              <a:ext cx="25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4" name="AutoShape 60"/>
            <p:cNvSpPr>
              <a:spLocks/>
            </p:cNvSpPr>
            <p:nvPr/>
          </p:nvSpPr>
          <p:spPr bwMode="auto">
            <a:xfrm>
              <a:off x="354" y="3"/>
              <a:ext cx="171"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small RNA</a:t>
              </a:r>
              <a:endParaRPr lang="en-US" dirty="0">
                <a:cs typeface="Helvetica" charset="0"/>
              </a:endParaRPr>
            </a:p>
          </p:txBody>
        </p:sp>
        <p:sp>
          <p:nvSpPr>
            <p:cNvPr id="72765" name="AutoShape 61"/>
            <p:cNvSpPr>
              <a:spLocks/>
            </p:cNvSpPr>
            <p:nvPr/>
          </p:nvSpPr>
          <p:spPr bwMode="auto">
            <a:xfrm>
              <a:off x="413" y="42"/>
              <a:ext cx="8" cy="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6" name="AutoShape 62"/>
            <p:cNvSpPr>
              <a:spLocks/>
            </p:cNvSpPr>
            <p:nvPr/>
          </p:nvSpPr>
          <p:spPr bwMode="auto">
            <a:xfrm>
              <a:off x="413"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7" name="AutoShape 63"/>
            <p:cNvSpPr>
              <a:spLocks/>
            </p:cNvSpPr>
            <p:nvPr/>
          </p:nvSpPr>
          <p:spPr bwMode="auto">
            <a:xfrm>
              <a:off x="413"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8" name="AutoShape 64"/>
            <p:cNvSpPr>
              <a:spLocks/>
            </p:cNvSpPr>
            <p:nvPr/>
          </p:nvSpPr>
          <p:spPr bwMode="auto">
            <a:xfrm>
              <a:off x="10" y="0"/>
              <a:ext cx="292"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69" name="AutoShape 65"/>
            <p:cNvSpPr>
              <a:spLocks/>
            </p:cNvSpPr>
            <p:nvPr/>
          </p:nvSpPr>
          <p:spPr bwMode="auto">
            <a:xfrm>
              <a:off x="22" y="3"/>
              <a:ext cx="14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Preparation of whole </a:t>
              </a:r>
              <a:endParaRPr lang="en-US" dirty="0">
                <a:cs typeface="Helvetica" charset="0"/>
              </a:endParaRPr>
            </a:p>
          </p:txBody>
        </p:sp>
        <p:sp>
          <p:nvSpPr>
            <p:cNvPr id="72770" name="AutoShape 66"/>
            <p:cNvSpPr>
              <a:spLocks/>
            </p:cNvSpPr>
            <p:nvPr/>
          </p:nvSpPr>
          <p:spPr bwMode="auto">
            <a:xfrm>
              <a:off x="163" y="3"/>
              <a:ext cx="95"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transcriptome</a:t>
              </a:r>
              <a:endParaRPr lang="en-US" dirty="0">
                <a:cs typeface="Helvetica" charset="0"/>
              </a:endParaRPr>
            </a:p>
          </p:txBody>
        </p:sp>
        <p:sp>
          <p:nvSpPr>
            <p:cNvPr id="72771" name="AutoShape 67"/>
            <p:cNvSpPr>
              <a:spLocks/>
            </p:cNvSpPr>
            <p:nvPr/>
          </p:nvSpPr>
          <p:spPr bwMode="auto">
            <a:xfrm>
              <a:off x="259" y="3"/>
              <a:ext cx="32"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RNA</a:t>
              </a:r>
              <a:endParaRPr lang="en-US" dirty="0">
                <a:cs typeface="Helvetica" charset="0"/>
              </a:endParaRPr>
            </a:p>
          </p:txBody>
        </p:sp>
        <p:sp>
          <p:nvSpPr>
            <p:cNvPr id="72772" name="AutoShape 68"/>
            <p:cNvSpPr>
              <a:spLocks/>
            </p:cNvSpPr>
            <p:nvPr/>
          </p:nvSpPr>
          <p:spPr bwMode="auto">
            <a:xfrm>
              <a:off x="132" y="7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5400" y="15165"/>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3" name="AutoShape 69"/>
            <p:cNvSpPr>
              <a:spLocks/>
            </p:cNvSpPr>
            <p:nvPr/>
          </p:nvSpPr>
          <p:spPr bwMode="auto">
            <a:xfrm>
              <a:off x="132" y="10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012"/>
                  </a:lnTo>
                  <a:lnTo>
                    <a:pt x="5400" y="15012"/>
                  </a:lnTo>
                  <a:lnTo>
                    <a:pt x="5400" y="0"/>
                  </a:lnTo>
                  <a:lnTo>
                    <a:pt x="13500" y="0"/>
                  </a:lnTo>
                  <a:close/>
                  <a:moveTo>
                    <a:pt x="21600" y="12868"/>
                  </a:moveTo>
                  <a:lnTo>
                    <a:pt x="10800" y="21600"/>
                  </a:lnTo>
                  <a:lnTo>
                    <a:pt x="0" y="12868"/>
                  </a:lnTo>
                  <a:lnTo>
                    <a:pt x="21600" y="12868"/>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4" name="AutoShape 70"/>
            <p:cNvSpPr>
              <a:spLocks/>
            </p:cNvSpPr>
            <p:nvPr/>
          </p:nvSpPr>
          <p:spPr bwMode="auto">
            <a:xfrm>
              <a:off x="81" y="122"/>
              <a:ext cx="423"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5" name="AutoShape 71"/>
            <p:cNvSpPr>
              <a:spLocks/>
            </p:cNvSpPr>
            <p:nvPr/>
          </p:nvSpPr>
          <p:spPr bwMode="auto">
            <a:xfrm>
              <a:off x="165" y="125"/>
              <a:ext cx="34"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PGM</a:t>
              </a:r>
              <a:endParaRPr lang="en-US" dirty="0">
                <a:cs typeface="Helvetica" charset="0"/>
              </a:endParaRPr>
            </a:p>
          </p:txBody>
        </p:sp>
        <p:sp>
          <p:nvSpPr>
            <p:cNvPr id="72776" name="AutoShape 72"/>
            <p:cNvSpPr>
              <a:spLocks/>
            </p:cNvSpPr>
            <p:nvPr/>
          </p:nvSpPr>
          <p:spPr bwMode="auto">
            <a:xfrm>
              <a:off x="200" y="125"/>
              <a:ext cx="16"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t>
              </a:r>
              <a:endParaRPr lang="en-US" dirty="0">
                <a:cs typeface="Helvetica" charset="0"/>
              </a:endParaRPr>
            </a:p>
          </p:txBody>
        </p:sp>
        <p:sp>
          <p:nvSpPr>
            <p:cNvPr id="72777" name="AutoShape 73"/>
            <p:cNvSpPr>
              <a:spLocks/>
            </p:cNvSpPr>
            <p:nvPr/>
          </p:nvSpPr>
          <p:spPr bwMode="auto">
            <a:xfrm>
              <a:off x="216" y="125"/>
              <a:ext cx="199" cy="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400" b="1" dirty="0">
                  <a:latin typeface="Arial" charset="0"/>
                  <a:cs typeface="Arial" charset="0"/>
                  <a:sym typeface="Arial" charset="0"/>
                </a:rPr>
                <a:t>amplified library construction</a:t>
              </a:r>
              <a:endParaRPr lang="en-US" dirty="0">
                <a:cs typeface="Helvetica" charset="0"/>
              </a:endParaRPr>
            </a:p>
          </p:txBody>
        </p:sp>
        <p:sp>
          <p:nvSpPr>
            <p:cNvPr id="72778" name="AutoShape 74"/>
            <p:cNvSpPr>
              <a:spLocks/>
            </p:cNvSpPr>
            <p:nvPr/>
          </p:nvSpPr>
          <p:spPr bwMode="auto">
            <a:xfrm>
              <a:off x="286" y="163"/>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4400"/>
                  </a:lnTo>
                  <a:lnTo>
                    <a:pt x="8100" y="14400"/>
                  </a:lnTo>
                  <a:lnTo>
                    <a:pt x="8100" y="0"/>
                  </a:lnTo>
                  <a:lnTo>
                    <a:pt x="13500" y="0"/>
                  </a:lnTo>
                  <a:close/>
                  <a:moveTo>
                    <a:pt x="21600" y="13371"/>
                  </a:moveTo>
                  <a:lnTo>
                    <a:pt x="10800" y="21600"/>
                  </a:lnTo>
                  <a:lnTo>
                    <a:pt x="0" y="13371"/>
                  </a:lnTo>
                  <a:lnTo>
                    <a:pt x="21600" y="1337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79" name="AutoShape 75"/>
            <p:cNvSpPr>
              <a:spLocks/>
            </p:cNvSpPr>
            <p:nvPr/>
          </p:nvSpPr>
          <p:spPr bwMode="auto">
            <a:xfrm>
              <a:off x="242" y="251"/>
              <a:ext cx="88"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r>
                <a:rPr lang="en-US" sz="1000" dirty="0">
                  <a:latin typeface="Arial" charset="0"/>
                  <a:cs typeface="Arial" charset="0"/>
                  <a:sym typeface="Arial" charset="0"/>
                </a:rPr>
                <a:t>Amplify the cDNA </a:t>
              </a:r>
              <a:endParaRPr lang="en-US" sz="1800" dirty="0">
                <a:solidFill>
                  <a:srgbClr val="1A2155"/>
                </a:solidFill>
                <a:latin typeface="Arial" charset="0"/>
                <a:cs typeface="Arial" charset="0"/>
                <a:sym typeface="Arial" charset="0"/>
              </a:endParaRPr>
            </a:p>
            <a:p>
              <a:pPr algn="ctr">
                <a:defRPr/>
              </a:pPr>
              <a:r>
                <a:rPr lang="en-US" sz="1000" dirty="0">
                  <a:solidFill>
                    <a:srgbClr val="1A2155"/>
                  </a:solidFill>
                  <a:latin typeface="Arial" charset="0"/>
                  <a:cs typeface="Arial" charset="0"/>
                  <a:sym typeface="Arial" charset="0"/>
                </a:rPr>
                <a:t>(BC addition)</a:t>
              </a:r>
              <a:endParaRPr lang="en-US" dirty="0">
                <a:cs typeface="Helvetica" charset="0"/>
              </a:endParaRPr>
            </a:p>
          </p:txBody>
        </p:sp>
        <p:sp>
          <p:nvSpPr>
            <p:cNvPr id="72780" name="AutoShape 76"/>
            <p:cNvSpPr>
              <a:spLocks/>
            </p:cNvSpPr>
            <p:nvPr/>
          </p:nvSpPr>
          <p:spPr bwMode="auto">
            <a:xfrm>
              <a:off x="241" y="292"/>
              <a:ext cx="113" cy="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r>
                <a:rPr lang="en-US" sz="1000" dirty="0">
                  <a:latin typeface="Arial" charset="0"/>
                  <a:cs typeface="Arial" charset="0"/>
                  <a:sym typeface="Arial" charset="0"/>
                </a:rPr>
                <a:t>Purify the amplified DNA </a:t>
              </a:r>
              <a:endParaRPr lang="en-US" dirty="0">
                <a:cs typeface="Helvetica" charset="0"/>
              </a:endParaRPr>
            </a:p>
          </p:txBody>
        </p:sp>
        <p:sp>
          <p:nvSpPr>
            <p:cNvPr id="72781" name="AutoShape 77"/>
            <p:cNvSpPr>
              <a:spLocks/>
            </p:cNvSpPr>
            <p:nvPr/>
          </p:nvSpPr>
          <p:spPr bwMode="auto">
            <a:xfrm>
              <a:off x="286" y="339"/>
              <a:ext cx="8" cy="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2149"/>
                  </a:lnTo>
                  <a:lnTo>
                    <a:pt x="8100" y="12149"/>
                  </a:lnTo>
                  <a:lnTo>
                    <a:pt x="8100" y="0"/>
                  </a:lnTo>
                  <a:lnTo>
                    <a:pt x="13500" y="0"/>
                  </a:lnTo>
                  <a:close/>
                  <a:moveTo>
                    <a:pt x="21600" y="10799"/>
                  </a:moveTo>
                  <a:lnTo>
                    <a:pt x="10800" y="21600"/>
                  </a:lnTo>
                  <a:lnTo>
                    <a:pt x="0" y="10799"/>
                  </a:lnTo>
                  <a:lnTo>
                    <a:pt x="21600" y="10799"/>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82" name="AutoShape 78"/>
            <p:cNvSpPr>
              <a:spLocks/>
            </p:cNvSpPr>
            <p:nvPr/>
          </p:nvSpPr>
          <p:spPr bwMode="auto">
            <a:xfrm>
              <a:off x="286" y="234"/>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65"/>
                  </a:lnTo>
                  <a:lnTo>
                    <a:pt x="8100" y="15165"/>
                  </a:lnTo>
                  <a:lnTo>
                    <a:pt x="8100" y="0"/>
                  </a:lnTo>
                  <a:lnTo>
                    <a:pt x="13500" y="0"/>
                  </a:lnTo>
                  <a:close/>
                  <a:moveTo>
                    <a:pt x="21600" y="13021"/>
                  </a:moveTo>
                  <a:lnTo>
                    <a:pt x="10800" y="21600"/>
                  </a:lnTo>
                  <a:lnTo>
                    <a:pt x="0" y="13021"/>
                  </a:lnTo>
                  <a:lnTo>
                    <a:pt x="21600" y="13021"/>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sp>
          <p:nvSpPr>
            <p:cNvPr id="72783" name="AutoShape 79"/>
            <p:cNvSpPr>
              <a:spLocks/>
            </p:cNvSpPr>
            <p:nvPr/>
          </p:nvSpPr>
          <p:spPr bwMode="auto">
            <a:xfrm>
              <a:off x="286" y="306"/>
              <a:ext cx="8" cy="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500" y="0"/>
                  </a:moveTo>
                  <a:lnTo>
                    <a:pt x="13500" y="15120"/>
                  </a:lnTo>
                  <a:lnTo>
                    <a:pt x="8100" y="15120"/>
                  </a:lnTo>
                  <a:lnTo>
                    <a:pt x="8100" y="0"/>
                  </a:lnTo>
                  <a:lnTo>
                    <a:pt x="13500" y="0"/>
                  </a:lnTo>
                  <a:close/>
                  <a:moveTo>
                    <a:pt x="21600" y="12960"/>
                  </a:moveTo>
                  <a:lnTo>
                    <a:pt x="10800" y="21600"/>
                  </a:lnTo>
                  <a:lnTo>
                    <a:pt x="0" y="12960"/>
                  </a:lnTo>
                  <a:lnTo>
                    <a:pt x="21600" y="12960"/>
                  </a:lnTo>
                  <a:close/>
                </a:path>
              </a:pathLst>
            </a:custGeom>
            <a:solidFill>
              <a:srgbClr val="000000"/>
            </a:solidFill>
            <a:ln w="3175" cap="flat" cmpd="sng">
              <a:solidFill>
                <a:srgbClr val="000000"/>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n-US" sz="1800" dirty="0">
                <a:solidFill>
                  <a:srgbClr val="1A2155"/>
                </a:solidFill>
                <a:latin typeface="Arial" charset="0"/>
                <a:cs typeface="Arial" charset="0"/>
                <a:sym typeface="Arial" charset="0"/>
              </a:endParaRPr>
            </a:p>
          </p:txBody>
        </p:sp>
        <p:grpSp>
          <p:nvGrpSpPr>
            <p:cNvPr id="18516" name="Group 80"/>
            <p:cNvGrpSpPr>
              <a:grpSpLocks/>
            </p:cNvGrpSpPr>
            <p:nvPr/>
          </p:nvGrpSpPr>
          <p:grpSpPr bwMode="auto">
            <a:xfrm>
              <a:off x="46" y="356"/>
              <a:ext cx="505" cy="27"/>
              <a:chOff x="0" y="0"/>
              <a:chExt cx="504" cy="26"/>
            </a:xfrm>
          </p:grpSpPr>
          <p:sp>
            <p:nvSpPr>
              <p:cNvPr id="72785" name="AutoShape 81"/>
              <p:cNvSpPr>
                <a:spLocks/>
              </p:cNvSpPr>
              <p:nvPr/>
            </p:nvSpPr>
            <p:spPr bwMode="auto">
              <a:xfrm>
                <a:off x="0" y="0"/>
                <a:ext cx="504" cy="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B2B2B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defRPr/>
                </a:pPr>
                <a:endParaRPr lang="en-US" sz="1600" dirty="0">
                  <a:solidFill>
                    <a:srgbClr val="1A2155"/>
                  </a:solidFill>
                  <a:latin typeface="Arial" charset="0"/>
                  <a:cs typeface="Arial" charset="0"/>
                  <a:sym typeface="Arial" charset="0"/>
                </a:endParaRPr>
              </a:p>
            </p:txBody>
          </p:sp>
          <p:sp>
            <p:nvSpPr>
              <p:cNvPr id="72786" name="AutoShape 82"/>
              <p:cNvSpPr>
                <a:spLocks/>
              </p:cNvSpPr>
              <p:nvPr/>
            </p:nvSpPr>
            <p:spPr bwMode="auto">
              <a:xfrm>
                <a:off x="0" y="0"/>
                <a:ext cx="504" cy="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lgn="ctr">
                  <a:defRPr/>
                </a:pPr>
                <a:r>
                  <a:rPr lang="en-US" sz="1600" b="1" dirty="0">
                    <a:latin typeface="Arial" charset="0"/>
                    <a:cs typeface="Arial" charset="0"/>
                    <a:sym typeface="Arial" charset="0"/>
                  </a:rPr>
                  <a:t>IonSphere™ particle preparation and Ion PGM™sequencing</a:t>
                </a:r>
                <a:endParaRPr lang="en-US" dirty="0">
                  <a:cs typeface="Helvetica" charset="0"/>
                </a:endParaRPr>
              </a:p>
            </p:txBody>
          </p:sp>
        </p:grpSp>
      </p:grpSp>
      <p:grpSp>
        <p:nvGrpSpPr>
          <p:cNvPr id="18437" name="Group 83"/>
          <p:cNvGrpSpPr>
            <a:grpSpLocks/>
          </p:cNvGrpSpPr>
          <p:nvPr/>
        </p:nvGrpSpPr>
        <p:grpSpPr bwMode="auto">
          <a:xfrm>
            <a:off x="7500938" y="1795463"/>
            <a:ext cx="808037" cy="381000"/>
            <a:chOff x="0" y="0"/>
            <a:chExt cx="64" cy="30"/>
          </a:xfrm>
        </p:grpSpPr>
        <p:sp>
          <p:nvSpPr>
            <p:cNvPr id="72788" name="AutoShape 84"/>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89" name="AutoShape 85"/>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38" name="Group 86"/>
          <p:cNvGrpSpPr>
            <a:grpSpLocks/>
          </p:cNvGrpSpPr>
          <p:nvPr/>
        </p:nvGrpSpPr>
        <p:grpSpPr bwMode="auto">
          <a:xfrm>
            <a:off x="5584825" y="3732213"/>
            <a:ext cx="808038" cy="381000"/>
            <a:chOff x="0" y="0"/>
            <a:chExt cx="64" cy="30"/>
          </a:xfrm>
        </p:grpSpPr>
        <p:sp>
          <p:nvSpPr>
            <p:cNvPr id="72791" name="AutoShape 87"/>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92" name="AutoShape 88"/>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39" name="Group 89"/>
          <p:cNvGrpSpPr>
            <a:grpSpLocks/>
          </p:cNvGrpSpPr>
          <p:nvPr/>
        </p:nvGrpSpPr>
        <p:grpSpPr bwMode="auto">
          <a:xfrm>
            <a:off x="5594350" y="4675188"/>
            <a:ext cx="808038" cy="381000"/>
            <a:chOff x="0" y="0"/>
            <a:chExt cx="64" cy="30"/>
          </a:xfrm>
        </p:grpSpPr>
        <p:sp>
          <p:nvSpPr>
            <p:cNvPr id="72794" name="AutoShape 90"/>
            <p:cNvSpPr>
              <a:spLocks/>
            </p:cNvSpPr>
            <p:nvPr/>
          </p:nvSpPr>
          <p:spPr bwMode="auto">
            <a:xfrm>
              <a:off x="0" y="5"/>
              <a:ext cx="64" cy="20"/>
            </a:xfrm>
            <a:prstGeom prst="roundRect">
              <a:avLst>
                <a:gd name="adj" fmla="val 16667"/>
              </a:avLst>
            </a:prstGeom>
            <a:gradFill rotWithShape="0">
              <a:gsLst>
                <a:gs pos="0">
                  <a:srgbClr val="FFA2A6"/>
                </a:gs>
                <a:gs pos="100000">
                  <a:srgbClr val="D5002A"/>
                </a:gs>
              </a:gsLst>
              <a:lin ang="5400000"/>
            </a:gradFill>
            <a:ln>
              <a:noFill/>
            </a:ln>
            <a:effectLst>
              <a:outerShdw blurRad="38100" dist="23000" dir="5400000" algn="ctr" rotWithShape="0">
                <a:srgbClr val="000000">
                  <a:alpha val="34999"/>
                </a:srgbClr>
              </a:outerShdw>
            </a:effectLst>
            <a:extLst>
              <a:ext uri="{91240B29-F687-4F45-9708-019B960494DF}">
                <a14:hiddenLine xmlns:a14="http://schemas.microsoft.com/office/drawing/2010/main" w="12700" cap="flat" cmpd="sng">
                  <a:solidFill>
                    <a:srgbClr val="000000"/>
                  </a:solidFill>
                  <a:prstDash val="solid"/>
                  <a:miter lim="0"/>
                  <a:headEnd/>
                  <a:tailEnd/>
                </a14:hiddenLine>
              </a:ext>
            </a:extLst>
          </p:spPr>
          <p:txBody>
            <a:bodyPr lIns="0" tIns="0" rIns="0" bIns="0" anchor="ctr"/>
            <a:lstStyle/>
            <a:p>
              <a:pPr algn="ctr">
                <a:defRPr/>
              </a:pPr>
              <a:endParaRPr lang="en-US" sz="1800" dirty="0">
                <a:solidFill>
                  <a:srgbClr val="FFFFFF"/>
                </a:solidFill>
                <a:cs typeface="Helvetica" charset="0"/>
              </a:endParaRPr>
            </a:p>
          </p:txBody>
        </p:sp>
        <p:sp>
          <p:nvSpPr>
            <p:cNvPr id="72795" name="AutoShape 91"/>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0" name="Group 92"/>
          <p:cNvGrpSpPr>
            <a:grpSpLocks/>
          </p:cNvGrpSpPr>
          <p:nvPr/>
        </p:nvGrpSpPr>
        <p:grpSpPr bwMode="auto">
          <a:xfrm>
            <a:off x="500063" y="2241550"/>
            <a:ext cx="808037" cy="381000"/>
            <a:chOff x="0" y="0"/>
            <a:chExt cx="64" cy="30"/>
          </a:xfrm>
        </p:grpSpPr>
        <p:sp>
          <p:nvSpPr>
            <p:cNvPr id="72797" name="AutoShape 93"/>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798" name="AutoShape 94"/>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1" name="Group 95"/>
          <p:cNvGrpSpPr>
            <a:grpSpLocks/>
          </p:cNvGrpSpPr>
          <p:nvPr/>
        </p:nvGrpSpPr>
        <p:grpSpPr bwMode="auto">
          <a:xfrm>
            <a:off x="2508250" y="3797300"/>
            <a:ext cx="808038" cy="381000"/>
            <a:chOff x="0" y="0"/>
            <a:chExt cx="64" cy="30"/>
          </a:xfrm>
        </p:grpSpPr>
        <p:sp>
          <p:nvSpPr>
            <p:cNvPr id="72800" name="AutoShape 96"/>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801" name="AutoShape 97"/>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grpSp>
        <p:nvGrpSpPr>
          <p:cNvPr id="18442" name="Group 98"/>
          <p:cNvGrpSpPr>
            <a:grpSpLocks/>
          </p:cNvGrpSpPr>
          <p:nvPr/>
        </p:nvGrpSpPr>
        <p:grpSpPr bwMode="auto">
          <a:xfrm>
            <a:off x="2536825" y="4668838"/>
            <a:ext cx="806450" cy="381000"/>
            <a:chOff x="0" y="0"/>
            <a:chExt cx="64" cy="30"/>
          </a:xfrm>
        </p:grpSpPr>
        <p:sp>
          <p:nvSpPr>
            <p:cNvPr id="72803" name="AutoShape 99"/>
            <p:cNvSpPr>
              <a:spLocks/>
            </p:cNvSpPr>
            <p:nvPr/>
          </p:nvSpPr>
          <p:spPr bwMode="auto">
            <a:xfrm>
              <a:off x="0" y="5"/>
              <a:ext cx="64" cy="20"/>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2804" name="AutoShape 100"/>
            <p:cNvSpPr>
              <a:spLocks/>
            </p:cNvSpPr>
            <p:nvPr/>
          </p:nvSpPr>
          <p:spPr bwMode="auto">
            <a:xfrm>
              <a:off x="0" y="0"/>
              <a:ext cx="63" cy="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900" dirty="0">
                  <a:solidFill>
                    <a:srgbClr val="FFFFFF"/>
                  </a:solidFill>
                  <a:cs typeface="Helvetica" charset="0"/>
                </a:rPr>
                <a:t>Magnetic beads</a:t>
              </a:r>
              <a:endParaRPr lang="en-US" dirty="0">
                <a:cs typeface="Helvetica" charset="0"/>
              </a:endParaRPr>
            </a:p>
          </p:txBody>
        </p:sp>
      </p:grpSp>
      <p:sp>
        <p:nvSpPr>
          <p:cNvPr id="72805" name="AutoShape 101"/>
          <p:cNvSpPr>
            <a:spLocks/>
          </p:cNvSpPr>
          <p:nvPr/>
        </p:nvSpPr>
        <p:spPr bwMode="auto">
          <a:xfrm>
            <a:off x="7386638" y="3562350"/>
            <a:ext cx="935037" cy="307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defRPr/>
            </a:pPr>
            <a:r>
              <a:rPr lang="en-US" sz="1400" dirty="0">
                <a:solidFill>
                  <a:srgbClr val="1A2155"/>
                </a:solidFill>
                <a:latin typeface="Arial" charset="0"/>
                <a:cs typeface="Arial" charset="0"/>
                <a:sym typeface="Arial" charset="0"/>
              </a:rPr>
              <a:t>&lt; 6 hours</a:t>
            </a:r>
            <a:endParaRPr lang="en-US" dirty="0">
              <a:cs typeface="Helvetica" charset="0"/>
            </a:endParaRPr>
          </a:p>
        </p:txBody>
      </p:sp>
      <p:sp>
        <p:nvSpPr>
          <p:cNvPr id="72806" name="AutoShape 102"/>
          <p:cNvSpPr>
            <a:spLocks/>
          </p:cNvSpPr>
          <p:nvPr/>
        </p:nvSpPr>
        <p:spPr bwMode="auto">
          <a:xfrm>
            <a:off x="665163" y="3608388"/>
            <a:ext cx="936625" cy="307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lstStyle/>
          <a:p>
            <a:pPr>
              <a:defRPr/>
            </a:pPr>
            <a:r>
              <a:rPr lang="en-US" sz="1400" dirty="0">
                <a:solidFill>
                  <a:srgbClr val="1A2155"/>
                </a:solidFill>
                <a:latin typeface="Arial" charset="0"/>
                <a:cs typeface="Arial" charset="0"/>
                <a:sym typeface="Arial" charset="0"/>
              </a:rPr>
              <a:t>&lt; 5 hours</a:t>
            </a:r>
            <a:endParaRPr lang="en-US" dirty="0">
              <a:cs typeface="Helvetica" charset="0"/>
            </a:endParaRPr>
          </a:p>
        </p:txBody>
      </p:sp>
    </p:spTree>
    <p:extLst>
      <p:ext uri="{BB962C8B-B14F-4D97-AF65-F5344CB8AC3E}">
        <p14:creationId xmlns:p14="http://schemas.microsoft.com/office/powerpoint/2010/main" val="135457409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fade">
                                      <p:cBhvr>
                                        <p:cTn id="7" dur="500"/>
                                        <p:tgtEl>
                                          <p:spTgt spid="18436"/>
                                        </p:tgtEl>
                                      </p:cBhvr>
                                    </p:animEffect>
                                  </p:childTnLst>
                                </p:cTn>
                              </p:par>
                              <p:par>
                                <p:cTn id="8" presetID="10" presetClass="entr" presetSubtype="0"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Effect transition="in" filter="fade">
                                      <p:cBhvr>
                                        <p:cTn id="10" dur="500"/>
                                        <p:tgtEl>
                                          <p:spTgt spid="18437"/>
                                        </p:tgtEl>
                                      </p:cBhvr>
                                    </p:animEffect>
                                  </p:childTnLst>
                                </p:cTn>
                              </p:par>
                              <p:par>
                                <p:cTn id="11" presetID="10"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animEffect transition="in" filter="fade">
                                      <p:cBhvr>
                                        <p:cTn id="13" dur="500"/>
                                        <p:tgtEl>
                                          <p:spTgt spid="18438"/>
                                        </p:tgtEl>
                                      </p:cBhvr>
                                    </p:animEffect>
                                  </p:childTnLst>
                                </p:cTn>
                              </p:par>
                              <p:par>
                                <p:cTn id="14" presetID="10" presetClass="entr" presetSubtype="0" fill="hold" nodeType="withEffect">
                                  <p:stCondLst>
                                    <p:cond delay="0"/>
                                  </p:stCondLst>
                                  <p:childTnLst>
                                    <p:set>
                                      <p:cBhvr>
                                        <p:cTn id="15" dur="1" fill="hold">
                                          <p:stCondLst>
                                            <p:cond delay="0"/>
                                          </p:stCondLst>
                                        </p:cTn>
                                        <p:tgtEl>
                                          <p:spTgt spid="18439"/>
                                        </p:tgtEl>
                                        <p:attrNameLst>
                                          <p:attrName>style.visibility</p:attrName>
                                        </p:attrNameLst>
                                      </p:cBhvr>
                                      <p:to>
                                        <p:strVal val="visible"/>
                                      </p:to>
                                    </p:set>
                                    <p:animEffect transition="in" filter="fade">
                                      <p:cBhvr>
                                        <p:cTn id="16" dur="500"/>
                                        <p:tgtEl>
                                          <p:spTgt spid="18439"/>
                                        </p:tgtEl>
                                      </p:cBhvr>
                                    </p:animEffect>
                                  </p:childTnLst>
                                </p:cTn>
                              </p:par>
                              <p:par>
                                <p:cTn id="17" presetID="10" presetClass="entr" presetSubtype="0" fill="hold" nodeType="withEffect">
                                  <p:stCondLst>
                                    <p:cond delay="0"/>
                                  </p:stCondLst>
                                  <p:childTnLst>
                                    <p:set>
                                      <p:cBhvr>
                                        <p:cTn id="18" dur="1" fill="hold">
                                          <p:stCondLst>
                                            <p:cond delay="0"/>
                                          </p:stCondLst>
                                        </p:cTn>
                                        <p:tgtEl>
                                          <p:spTgt spid="18440"/>
                                        </p:tgtEl>
                                        <p:attrNameLst>
                                          <p:attrName>style.visibility</p:attrName>
                                        </p:attrNameLst>
                                      </p:cBhvr>
                                      <p:to>
                                        <p:strVal val="visible"/>
                                      </p:to>
                                    </p:set>
                                    <p:animEffect transition="in" filter="fade">
                                      <p:cBhvr>
                                        <p:cTn id="19" dur="500"/>
                                        <p:tgtEl>
                                          <p:spTgt spid="18440"/>
                                        </p:tgtEl>
                                      </p:cBhvr>
                                    </p:animEffect>
                                  </p:childTnLst>
                                </p:cTn>
                              </p:par>
                              <p:par>
                                <p:cTn id="20" presetID="10" presetClass="entr" presetSubtype="0" fill="hold" nodeType="withEffect">
                                  <p:stCondLst>
                                    <p:cond delay="0"/>
                                  </p:stCondLst>
                                  <p:childTnLst>
                                    <p:set>
                                      <p:cBhvr>
                                        <p:cTn id="21" dur="1" fill="hold">
                                          <p:stCondLst>
                                            <p:cond delay="0"/>
                                          </p:stCondLst>
                                        </p:cTn>
                                        <p:tgtEl>
                                          <p:spTgt spid="18441"/>
                                        </p:tgtEl>
                                        <p:attrNameLst>
                                          <p:attrName>style.visibility</p:attrName>
                                        </p:attrNameLst>
                                      </p:cBhvr>
                                      <p:to>
                                        <p:strVal val="visible"/>
                                      </p:to>
                                    </p:set>
                                    <p:animEffect transition="in" filter="fade">
                                      <p:cBhvr>
                                        <p:cTn id="22" dur="500"/>
                                        <p:tgtEl>
                                          <p:spTgt spid="18441"/>
                                        </p:tgtEl>
                                      </p:cBhvr>
                                    </p:animEffect>
                                  </p:childTnLst>
                                </p:cTn>
                              </p:par>
                              <p:par>
                                <p:cTn id="23" presetID="10" presetClass="entr" presetSubtype="0" fill="hold" nodeType="withEffect">
                                  <p:stCondLst>
                                    <p:cond delay="0"/>
                                  </p:stCondLst>
                                  <p:childTnLst>
                                    <p:set>
                                      <p:cBhvr>
                                        <p:cTn id="24" dur="1" fill="hold">
                                          <p:stCondLst>
                                            <p:cond delay="0"/>
                                          </p:stCondLst>
                                        </p:cTn>
                                        <p:tgtEl>
                                          <p:spTgt spid="18442"/>
                                        </p:tgtEl>
                                        <p:attrNameLst>
                                          <p:attrName>style.visibility</p:attrName>
                                        </p:attrNameLst>
                                      </p:cBhvr>
                                      <p:to>
                                        <p:strVal val="visible"/>
                                      </p:to>
                                    </p:set>
                                    <p:animEffect transition="in" filter="fade">
                                      <p:cBhvr>
                                        <p:cTn id="25" dur="500"/>
                                        <p:tgtEl>
                                          <p:spTgt spid="184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805"/>
                                        </p:tgtEl>
                                        <p:attrNameLst>
                                          <p:attrName>style.visibility</p:attrName>
                                        </p:attrNameLst>
                                      </p:cBhvr>
                                      <p:to>
                                        <p:strVal val="visible"/>
                                      </p:to>
                                    </p:set>
                                    <p:animEffect transition="in" filter="fade">
                                      <p:cBhvr>
                                        <p:cTn id="28" dur="500"/>
                                        <p:tgtEl>
                                          <p:spTgt spid="7280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806"/>
                                        </p:tgtEl>
                                        <p:attrNameLst>
                                          <p:attrName>style.visibility</p:attrName>
                                        </p:attrNameLst>
                                      </p:cBhvr>
                                      <p:to>
                                        <p:strVal val="visible"/>
                                      </p:to>
                                    </p:set>
                                    <p:animEffect transition="in" filter="fade">
                                      <p:cBhvr>
                                        <p:cTn id="31" dur="500"/>
                                        <p:tgtEl>
                                          <p:spTgt spid="72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5" grpId="0"/>
      <p:bldP spid="72806"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77917"/>
          </a:xfrm>
        </p:spPr>
        <p:txBody>
          <a:bodyPr/>
          <a:lstStyle/>
          <a:p>
            <a:r>
              <a:rPr lang="en-US" sz="2600" dirty="0"/>
              <a:t>RNA-Seq is now the RNA Discovery Tool of Choice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7231287"/>
              </p:ext>
            </p:extLst>
          </p:nvPr>
        </p:nvGraphicFramePr>
        <p:xfrm>
          <a:off x="508000" y="1500187"/>
          <a:ext cx="4271131" cy="3106043"/>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1"/>
          <p:cNvSpPr txBox="1">
            <a:spLocks/>
          </p:cNvSpPr>
          <p:nvPr/>
        </p:nvSpPr>
        <p:spPr bwMode="auto">
          <a:xfrm>
            <a:off x="4717143" y="1271588"/>
            <a:ext cx="4042229" cy="4800600"/>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lvl1pPr marL="362480" indent="-362480" algn="l" rtl="0" eaLnBrk="1" fontAlgn="base" hangingPunct="1">
              <a:spcBef>
                <a:spcPct val="20000"/>
              </a:spcBef>
              <a:spcAft>
                <a:spcPct val="0"/>
              </a:spcAft>
              <a:buClr>
                <a:srgbClr val="0054A4"/>
              </a:buClr>
              <a:buFont typeface="Arial" charset="0"/>
              <a:buChar char="•"/>
              <a:defRPr sz="2100" kern="1200">
                <a:solidFill>
                  <a:schemeClr val="tx1"/>
                </a:solidFill>
                <a:latin typeface="Calibri" pitchFamily="34" charset="0"/>
                <a:ea typeface="+mn-ea"/>
                <a:cs typeface="+mn-cs"/>
              </a:defRPr>
            </a:lvl1pPr>
            <a:lvl2pPr marL="785372" indent="-302066" algn="l" rtl="0" eaLnBrk="1" fontAlgn="base" hangingPunct="1">
              <a:spcBef>
                <a:spcPct val="20000"/>
              </a:spcBef>
              <a:spcAft>
                <a:spcPct val="0"/>
              </a:spcAft>
              <a:buClr>
                <a:srgbClr val="0054A4"/>
              </a:buClr>
              <a:buFont typeface="Arial" charset="0"/>
              <a:buChar char="–"/>
              <a:defRPr sz="1900" kern="1200">
                <a:solidFill>
                  <a:schemeClr val="tx1"/>
                </a:solidFill>
                <a:latin typeface="Calibri" pitchFamily="34" charset="0"/>
                <a:ea typeface="+mn-ea"/>
                <a:cs typeface="+mn-cs"/>
              </a:defRPr>
            </a:lvl2pPr>
            <a:lvl3pPr marL="1208265" indent="-241653" algn="l" rtl="0" eaLnBrk="1" fontAlgn="base" hangingPunct="1">
              <a:spcBef>
                <a:spcPct val="20000"/>
              </a:spcBef>
              <a:spcAft>
                <a:spcPct val="0"/>
              </a:spcAft>
              <a:buClr>
                <a:srgbClr val="0054A4"/>
              </a:buClr>
              <a:buFont typeface="Arial" charset="0"/>
              <a:buChar char="•"/>
              <a:defRPr sz="1700" kern="1200">
                <a:solidFill>
                  <a:schemeClr val="tx1"/>
                </a:solidFill>
                <a:latin typeface="Calibri" pitchFamily="34" charset="0"/>
                <a:ea typeface="+mn-ea"/>
                <a:cs typeface="+mn-cs"/>
              </a:defRPr>
            </a:lvl3pPr>
            <a:lvl4pPr marL="1691571" indent="-241653" algn="l" rtl="0" eaLnBrk="1" fontAlgn="base" hangingPunct="1">
              <a:spcBef>
                <a:spcPct val="20000"/>
              </a:spcBef>
              <a:spcAft>
                <a:spcPct val="0"/>
              </a:spcAft>
              <a:buClr>
                <a:srgbClr val="0054A4"/>
              </a:buClr>
              <a:buFont typeface="Arial" charset="0"/>
              <a:buChar char="–"/>
              <a:defRPr sz="1500" kern="1200">
                <a:solidFill>
                  <a:schemeClr val="tx1"/>
                </a:solidFill>
                <a:latin typeface="Calibri" pitchFamily="34" charset="0"/>
                <a:ea typeface="+mn-ea"/>
                <a:cs typeface="+mn-cs"/>
              </a:defRPr>
            </a:lvl4pPr>
            <a:lvl5pPr marL="2174878" indent="-241653" algn="l" rtl="0" eaLnBrk="1" fontAlgn="base" hangingPunct="1">
              <a:spcBef>
                <a:spcPct val="20000"/>
              </a:spcBef>
              <a:spcAft>
                <a:spcPct val="0"/>
              </a:spcAft>
              <a:buClr>
                <a:srgbClr val="0054A4"/>
              </a:buClr>
              <a:buFont typeface="Arial" charset="0"/>
              <a:buChar char="»"/>
              <a:defRPr sz="1300" kern="1200">
                <a:solidFill>
                  <a:schemeClr val="tx1"/>
                </a:solidFill>
                <a:latin typeface="Calibri" pitchFamily="34" charset="0"/>
                <a:ea typeface="+mn-ea"/>
                <a:cs typeface="+mn-cs"/>
              </a:defRPr>
            </a:lvl5pPr>
            <a:lvl6pPr marL="2658184"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41490"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24796"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08102" indent="-241653" algn="l" defTabSz="966612"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a:spcAft>
                <a:spcPts val="568"/>
              </a:spcAft>
              <a:buFont typeface="Arial" pitchFamily="34" charset="0"/>
              <a:buChar char="•"/>
              <a:defRPr/>
            </a:pPr>
            <a:r>
              <a:rPr lang="en-US" sz="2300" dirty="0" smtClean="0"/>
              <a:t>For </a:t>
            </a:r>
            <a:r>
              <a:rPr lang="en-US" sz="2300" dirty="0"/>
              <a:t>the same period, publications on gene expression microarrays grew at an annualized rate of 1%</a:t>
            </a:r>
          </a:p>
          <a:p>
            <a:pPr>
              <a:spcAft>
                <a:spcPts val="568"/>
              </a:spcAft>
              <a:buFont typeface="Arial" pitchFamily="34" charset="0"/>
              <a:buChar char="•"/>
              <a:defRPr/>
            </a:pPr>
            <a:r>
              <a:rPr lang="en-US" sz="2300" dirty="0"/>
              <a:t>Over the last five years – RNA-Seq publications grew at an annualized rate of </a:t>
            </a:r>
            <a:r>
              <a:rPr lang="en-US" sz="2300" b="1" dirty="0"/>
              <a:t>163%</a:t>
            </a:r>
          </a:p>
          <a:p>
            <a:pPr marL="0" indent="0">
              <a:spcAft>
                <a:spcPts val="568"/>
              </a:spcAft>
              <a:buNone/>
              <a:defRPr/>
            </a:pPr>
            <a:endParaRPr lang="en-US" sz="2300" dirty="0"/>
          </a:p>
        </p:txBody>
      </p:sp>
      <p:sp>
        <p:nvSpPr>
          <p:cNvPr id="3" name="Rectangle 2"/>
          <p:cNvSpPr/>
          <p:nvPr/>
        </p:nvSpPr>
        <p:spPr>
          <a:xfrm>
            <a:off x="470463" y="6255208"/>
            <a:ext cx="8128000" cy="241227"/>
          </a:xfrm>
          <a:prstGeom prst="rect">
            <a:avLst/>
          </a:prstGeom>
        </p:spPr>
        <p:txBody>
          <a:bodyPr wrap="square" lIns="86493" tIns="43247" rIns="86493" bIns="43247">
            <a:spAutoFit/>
          </a:bodyPr>
          <a:lstStyle/>
          <a:p>
            <a:pPr algn="ctr"/>
            <a:r>
              <a:rPr lang="en-US" sz="1000" dirty="0"/>
              <a:t>PubMed searches for  “RNA Seq”, “gene expression microarray</a:t>
            </a:r>
          </a:p>
        </p:txBody>
      </p:sp>
      <p:grpSp>
        <p:nvGrpSpPr>
          <p:cNvPr id="8" name="Group 7"/>
          <p:cNvGrpSpPr/>
          <p:nvPr/>
        </p:nvGrpSpPr>
        <p:grpSpPr>
          <a:xfrm>
            <a:off x="2352527" y="4785610"/>
            <a:ext cx="4363872" cy="1286578"/>
            <a:chOff x="1553247" y="4728811"/>
            <a:chExt cx="4363872" cy="1286578"/>
          </a:xfrm>
        </p:grpSpPr>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53247" y="5052661"/>
              <a:ext cx="4363872" cy="96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2912941" y="3369117"/>
              <a:ext cx="323850" cy="3043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9749195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630621"/>
          </a:xfrm>
        </p:spPr>
        <p:txBody>
          <a:bodyPr/>
          <a:lstStyle/>
          <a:p>
            <a:r>
              <a:rPr lang="en-US" sz="2600" dirty="0"/>
              <a:t>Key Advantages of RNA-Seq </a:t>
            </a:r>
            <a:r>
              <a:rPr lang="en-US" sz="2600" dirty="0" err="1"/>
              <a:t>vs</a:t>
            </a:r>
            <a:r>
              <a:rPr lang="en-US" sz="2600" dirty="0"/>
              <a:t> Gene Expression Microarrays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17066375"/>
              </p:ext>
            </p:extLst>
          </p:nvPr>
        </p:nvGraphicFramePr>
        <p:xfrm>
          <a:off x="1373754" y="1500188"/>
          <a:ext cx="6178776" cy="2509841"/>
        </p:xfrm>
        <a:graphic>
          <a:graphicData uri="http://schemas.openxmlformats.org/drawingml/2006/table">
            <a:tbl>
              <a:tblPr firstRow="1" bandRow="1">
                <a:tableStyleId>{5C22544A-7EE6-4342-B048-85BDC9FD1C3A}</a:tableStyleId>
              </a:tblPr>
              <a:tblGrid>
                <a:gridCol w="2059592"/>
                <a:gridCol w="2059592"/>
                <a:gridCol w="2059592"/>
              </a:tblGrid>
              <a:tr h="347663">
                <a:tc>
                  <a:txBody>
                    <a:bodyPr/>
                    <a:lstStyle/>
                    <a:p>
                      <a:pPr algn="ctr"/>
                      <a:endParaRPr lang="en-US" sz="1700" dirty="0"/>
                    </a:p>
                  </a:txBody>
                  <a:tcPr marL="87086" marR="87086" marT="42863" marB="42863"/>
                </a:tc>
                <a:tc>
                  <a:txBody>
                    <a:bodyPr/>
                    <a:lstStyle/>
                    <a:p>
                      <a:pPr algn="ctr"/>
                      <a:r>
                        <a:rPr lang="en-US" sz="1700" dirty="0" smtClean="0"/>
                        <a:t>RNA-Seq</a:t>
                      </a:r>
                      <a:endParaRPr lang="en-US" sz="1700" dirty="0"/>
                    </a:p>
                  </a:txBody>
                  <a:tcPr marL="87086" marR="87086" marT="42863" marB="42863"/>
                </a:tc>
                <a:tc>
                  <a:txBody>
                    <a:bodyPr/>
                    <a:lstStyle/>
                    <a:p>
                      <a:pPr algn="ctr"/>
                      <a:r>
                        <a:rPr lang="en-US" sz="1700" dirty="0" smtClean="0"/>
                        <a:t>Microarray</a:t>
                      </a:r>
                      <a:endParaRPr lang="en-US" sz="1700" dirty="0"/>
                    </a:p>
                  </a:txBody>
                  <a:tcPr marL="87086" marR="87086" marT="42863" marB="42863"/>
                </a:tc>
              </a:tr>
              <a:tr h="600075">
                <a:tc>
                  <a:txBody>
                    <a:bodyPr/>
                    <a:lstStyle/>
                    <a:p>
                      <a:pPr algn="ctr"/>
                      <a:r>
                        <a:rPr lang="en-US" sz="1700" i="1" dirty="0" smtClean="0"/>
                        <a:t>a</a:t>
                      </a:r>
                      <a:r>
                        <a:rPr lang="en-US" sz="1700" i="1" baseline="0" dirty="0" smtClean="0"/>
                        <a:t> priori </a:t>
                      </a:r>
                      <a:r>
                        <a:rPr lang="en-US" sz="1700" i="0" baseline="0" dirty="0" smtClean="0"/>
                        <a:t>sequence</a:t>
                      </a:r>
                      <a:r>
                        <a:rPr lang="en-US" sz="1700" i="1" baseline="0" dirty="0" smtClean="0"/>
                        <a:t> </a:t>
                      </a:r>
                      <a:r>
                        <a:rPr lang="en-US" sz="1700" baseline="0" dirty="0" smtClean="0"/>
                        <a:t>knowledge required </a:t>
                      </a:r>
                      <a:endParaRPr lang="en-US" sz="1700" dirty="0"/>
                    </a:p>
                  </a:txBody>
                  <a:tcPr marL="87086" marR="87086" marT="42863" marB="42863"/>
                </a:tc>
                <a:tc>
                  <a:txBody>
                    <a:bodyPr/>
                    <a:lstStyle/>
                    <a:p>
                      <a:pPr algn="ctr"/>
                      <a:r>
                        <a:rPr lang="en-US" sz="1700" dirty="0" smtClean="0"/>
                        <a:t>No</a:t>
                      </a:r>
                      <a:endParaRPr lang="en-US" sz="1700" dirty="0"/>
                    </a:p>
                  </a:txBody>
                  <a:tcPr marL="87086" marR="87086" marT="42863" marB="42863"/>
                </a:tc>
                <a:tc>
                  <a:txBody>
                    <a:bodyPr/>
                    <a:lstStyle/>
                    <a:p>
                      <a:pPr algn="ctr"/>
                      <a:r>
                        <a:rPr lang="en-US" sz="1700" dirty="0" smtClean="0"/>
                        <a:t>Yes</a:t>
                      </a:r>
                      <a:endParaRPr lang="en-US" sz="1700" dirty="0"/>
                    </a:p>
                  </a:txBody>
                  <a:tcPr marL="87086" marR="87086" marT="42863" marB="42863"/>
                </a:tc>
              </a:tr>
              <a:tr h="600075">
                <a:tc>
                  <a:txBody>
                    <a:bodyPr/>
                    <a:lstStyle/>
                    <a:p>
                      <a:pPr algn="ctr"/>
                      <a:r>
                        <a:rPr lang="en-US" sz="1700" dirty="0" smtClean="0"/>
                        <a:t>Detection of novel events</a:t>
                      </a:r>
                      <a:endParaRPr lang="en-US" sz="1700" dirty="0"/>
                    </a:p>
                  </a:txBody>
                  <a:tcPr marL="87086" marR="87086" marT="42863" marB="42863"/>
                </a:tc>
                <a:tc>
                  <a:txBody>
                    <a:bodyPr/>
                    <a:lstStyle/>
                    <a:p>
                      <a:pPr algn="ctr"/>
                      <a:r>
                        <a:rPr lang="en-US" sz="1700" dirty="0" smtClean="0"/>
                        <a:t>Yes</a:t>
                      </a:r>
                      <a:endParaRPr lang="en-US" sz="1700" dirty="0"/>
                    </a:p>
                  </a:txBody>
                  <a:tcPr marL="87086" marR="87086" marT="42863" marB="42863"/>
                </a:tc>
                <a:tc>
                  <a:txBody>
                    <a:bodyPr/>
                    <a:lstStyle/>
                    <a:p>
                      <a:pPr algn="ctr"/>
                      <a:r>
                        <a:rPr lang="en-US" sz="1700" dirty="0" smtClean="0"/>
                        <a:t>No</a:t>
                      </a:r>
                      <a:endParaRPr lang="en-US" sz="1700" dirty="0"/>
                    </a:p>
                  </a:txBody>
                  <a:tcPr marL="87086" marR="87086" marT="42863" marB="42863"/>
                </a:tc>
              </a:tr>
              <a:tr h="347663">
                <a:tc>
                  <a:txBody>
                    <a:bodyPr/>
                    <a:lstStyle/>
                    <a:p>
                      <a:pPr algn="ctr"/>
                      <a:r>
                        <a:rPr lang="en-US" sz="1700" dirty="0" smtClean="0"/>
                        <a:t>Dynamic Range*</a:t>
                      </a:r>
                      <a:endParaRPr lang="en-US" sz="1700" dirty="0"/>
                    </a:p>
                  </a:txBody>
                  <a:tcPr marL="87086" marR="87086" marT="42863" marB="42863"/>
                </a:tc>
                <a:tc>
                  <a:txBody>
                    <a:bodyPr/>
                    <a:lstStyle/>
                    <a:p>
                      <a:pPr algn="ctr"/>
                      <a:r>
                        <a:rPr lang="en-US" sz="1700" dirty="0" smtClean="0"/>
                        <a:t>Very High</a:t>
                      </a:r>
                      <a:endParaRPr lang="en-US" sz="1700" dirty="0"/>
                    </a:p>
                  </a:txBody>
                  <a:tcPr marL="87086" marR="87086" marT="42863" marB="42863"/>
                </a:tc>
                <a:tc>
                  <a:txBody>
                    <a:bodyPr/>
                    <a:lstStyle/>
                    <a:p>
                      <a:pPr algn="ctr"/>
                      <a:r>
                        <a:rPr lang="en-US" sz="1700" dirty="0" smtClean="0"/>
                        <a:t>Low</a:t>
                      </a:r>
                      <a:endParaRPr lang="en-US" sz="1700" dirty="0"/>
                    </a:p>
                  </a:txBody>
                  <a:tcPr marL="87086" marR="87086" marT="42863" marB="42863"/>
                </a:tc>
              </a:tr>
              <a:tr h="347663">
                <a:tc>
                  <a:txBody>
                    <a:bodyPr/>
                    <a:lstStyle/>
                    <a:p>
                      <a:pPr algn="ctr"/>
                      <a:r>
                        <a:rPr lang="en-US" sz="1700" dirty="0" smtClean="0"/>
                        <a:t>Measurement</a:t>
                      </a:r>
                      <a:endParaRPr lang="en-US" sz="1700" dirty="0"/>
                    </a:p>
                  </a:txBody>
                  <a:tcPr marL="87086" marR="87086" marT="42863" marB="42863"/>
                </a:tc>
                <a:tc>
                  <a:txBody>
                    <a:bodyPr/>
                    <a:lstStyle/>
                    <a:p>
                      <a:pPr algn="ctr"/>
                      <a:r>
                        <a:rPr lang="en-US" sz="1700" dirty="0" smtClean="0"/>
                        <a:t>Direct</a:t>
                      </a:r>
                      <a:endParaRPr lang="en-US" sz="1700" dirty="0"/>
                    </a:p>
                  </a:txBody>
                  <a:tcPr marL="87086" marR="87086" marT="42863" marB="42863"/>
                </a:tc>
                <a:tc>
                  <a:txBody>
                    <a:bodyPr/>
                    <a:lstStyle/>
                    <a:p>
                      <a:pPr algn="ctr"/>
                      <a:r>
                        <a:rPr lang="en-US" sz="1700" dirty="0" smtClean="0"/>
                        <a:t>Indirect</a:t>
                      </a:r>
                      <a:endParaRPr lang="en-US" sz="1700" dirty="0"/>
                    </a:p>
                  </a:txBody>
                  <a:tcPr marL="87086" marR="87086" marT="42863" marB="42863"/>
                </a:tc>
              </a:tr>
            </a:tbl>
          </a:graphicData>
        </a:graphic>
      </p:graphicFrame>
      <p:sp>
        <p:nvSpPr>
          <p:cNvPr id="7" name="TextBox 6"/>
          <p:cNvSpPr txBox="1"/>
          <p:nvPr/>
        </p:nvSpPr>
        <p:spPr>
          <a:xfrm>
            <a:off x="2420257" y="6245845"/>
            <a:ext cx="3577587" cy="241227"/>
          </a:xfrm>
          <a:prstGeom prst="rect">
            <a:avLst/>
          </a:prstGeom>
          <a:noFill/>
        </p:spPr>
        <p:txBody>
          <a:bodyPr wrap="square" lIns="86493" tIns="43247" rIns="86493" bIns="43247" rtlCol="0">
            <a:spAutoFit/>
          </a:bodyPr>
          <a:lstStyle/>
          <a:p>
            <a:r>
              <a:rPr lang="en-US" sz="1000" dirty="0"/>
              <a:t>* </a:t>
            </a:r>
            <a:r>
              <a:rPr lang="en-US" sz="1000" dirty="0">
                <a:hlinkClick r:id="rId3"/>
              </a:rPr>
              <a:t>http://www.ncbi.nlm.nih.gov/pmc/articles/PMC2949280/</a:t>
            </a:r>
            <a:endParaRPr lang="en-US" sz="1000"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4357" y="4598377"/>
            <a:ext cx="8372475" cy="8953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41523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AutoShape 1"/>
          <p:cNvSpPr>
            <a:spLocks/>
          </p:cNvSpPr>
          <p:nvPr/>
        </p:nvSpPr>
        <p:spPr bwMode="auto">
          <a:xfrm>
            <a:off x="103188" y="5759450"/>
            <a:ext cx="1311275" cy="644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2" name="AutoShape 2"/>
          <p:cNvSpPr>
            <a:spLocks/>
          </p:cNvSpPr>
          <p:nvPr/>
        </p:nvSpPr>
        <p:spPr bwMode="auto">
          <a:xfrm>
            <a:off x="7764463" y="5786438"/>
            <a:ext cx="1311275" cy="646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3" name="AutoShape 3"/>
          <p:cNvSpPr>
            <a:spLocks/>
          </p:cNvSpPr>
          <p:nvPr/>
        </p:nvSpPr>
        <p:spPr bwMode="auto">
          <a:xfrm>
            <a:off x="677863" y="4892675"/>
            <a:ext cx="7713662" cy="1541463"/>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4" name="AutoShape 4"/>
          <p:cNvSpPr>
            <a:spLocks/>
          </p:cNvSpPr>
          <p:nvPr/>
        </p:nvSpPr>
        <p:spPr bwMode="auto">
          <a:xfrm>
            <a:off x="640730" y="3288790"/>
            <a:ext cx="7713662" cy="1541462"/>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sp>
        <p:nvSpPr>
          <p:cNvPr id="66565" name="AutoShape 5"/>
          <p:cNvSpPr>
            <a:spLocks/>
          </p:cNvSpPr>
          <p:nvPr/>
        </p:nvSpPr>
        <p:spPr bwMode="auto">
          <a:xfrm>
            <a:off x="663575" y="1663700"/>
            <a:ext cx="7713663" cy="1543050"/>
          </a:xfrm>
          <a:prstGeom prst="roundRect">
            <a:avLst>
              <a:gd name="adj" fmla="val 16667"/>
            </a:avLst>
          </a:prstGeom>
          <a:solidFill>
            <a:srgbClr val="1A2155">
              <a:alpha val="50000"/>
            </a:srgbClr>
          </a:solidFill>
          <a:ln w="25400" cap="flat" cmpd="sng">
            <a:solidFill>
              <a:srgbClr val="13183E"/>
            </a:solidFill>
            <a:prstDash val="solid"/>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FFFFFF"/>
              </a:solidFill>
              <a:cs typeface="Helvetica" charset="0"/>
            </a:endParaRPr>
          </a:p>
        </p:txBody>
      </p:sp>
      <p:grpSp>
        <p:nvGrpSpPr>
          <p:cNvPr id="81926" name="Group 6"/>
          <p:cNvGrpSpPr>
            <a:grpSpLocks/>
          </p:cNvGrpSpPr>
          <p:nvPr/>
        </p:nvGrpSpPr>
        <p:grpSpPr bwMode="auto">
          <a:xfrm>
            <a:off x="647700" y="487363"/>
            <a:ext cx="8440738" cy="1406525"/>
            <a:chOff x="0" y="0"/>
            <a:chExt cx="665" cy="111"/>
          </a:xfrm>
        </p:grpSpPr>
        <p:sp>
          <p:nvSpPr>
            <p:cNvPr id="2" name="AutoShape 7"/>
            <p:cNvSpPr>
              <a:spLocks/>
            </p:cNvSpPr>
            <p:nvPr/>
          </p:nvSpPr>
          <p:spPr bwMode="auto">
            <a:xfrm>
              <a:off x="0" y="0"/>
              <a:ext cx="665" cy="111"/>
            </a:xfrm>
            <a:prstGeom prst="rightArrow">
              <a:avLst>
                <a:gd name="adj1" fmla="val 50000"/>
                <a:gd name="adj2" fmla="val 49925"/>
              </a:avLst>
            </a:prstGeom>
            <a:gradFill rotWithShape="0">
              <a:gsLst>
                <a:gs pos="0">
                  <a:srgbClr val="EBEBF0"/>
                </a:gs>
                <a:gs pos="65001">
                  <a:srgbClr val="CBCBD8"/>
                </a:gs>
                <a:gs pos="100000">
                  <a:srgbClr val="B4B5C8"/>
                </a:gs>
              </a:gsLst>
              <a:lin ang="5400000"/>
            </a:gradFill>
            <a:ln w="9525" cap="flat" cmpd="sng">
              <a:solidFill>
                <a:srgbClr val="181F54"/>
              </a:solidFill>
              <a:prstDash val="solid"/>
              <a:round/>
              <a:headEnd/>
              <a:tailEnd/>
            </a:ln>
            <a:effectLst>
              <a:outerShdw blurRad="38100" dist="20000" dir="5400000" algn="ctr" rotWithShape="0">
                <a:srgbClr val="000000">
                  <a:alpha val="37999"/>
                </a:srgbClr>
              </a:outerShdw>
            </a:effectLst>
          </p:spPr>
          <p:txBody>
            <a:bodyPr lIns="0" tIns="0" rIns="0" bIns="0" anchor="ctr"/>
            <a:lstStyle/>
            <a:p>
              <a:pPr algn="ctr">
                <a:defRPr/>
              </a:pPr>
              <a:endParaRPr lang="en-US" sz="1800" dirty="0">
                <a:solidFill>
                  <a:srgbClr val="1A2155"/>
                </a:solidFill>
                <a:cs typeface="Helvetica" charset="0"/>
              </a:endParaRPr>
            </a:p>
          </p:txBody>
        </p:sp>
        <p:grpSp>
          <p:nvGrpSpPr>
            <p:cNvPr id="81953" name="Group 8"/>
            <p:cNvGrpSpPr>
              <a:grpSpLocks/>
            </p:cNvGrpSpPr>
            <p:nvPr/>
          </p:nvGrpSpPr>
          <p:grpSpPr bwMode="auto">
            <a:xfrm>
              <a:off x="170" y="33"/>
              <a:ext cx="97" cy="47"/>
              <a:chOff x="0" y="0"/>
              <a:chExt cx="96" cy="46"/>
            </a:xfrm>
          </p:grpSpPr>
          <p:sp>
            <p:nvSpPr>
              <p:cNvPr id="3" name="AutoShape 9"/>
              <p:cNvSpPr>
                <a:spLocks/>
              </p:cNvSpPr>
              <p:nvPr/>
            </p:nvSpPr>
            <p:spPr bwMode="auto">
              <a:xfrm>
                <a:off x="0" y="0"/>
                <a:ext cx="96"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4" name="AutoShape 10"/>
              <p:cNvSpPr>
                <a:spLocks/>
              </p:cNvSpPr>
              <p:nvPr/>
            </p:nvSpPr>
            <p:spPr bwMode="auto">
              <a:xfrm>
                <a:off x="2" y="0"/>
                <a:ext cx="92" cy="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RNA Isolation</a:t>
                </a:r>
                <a:endParaRPr lang="en-US" dirty="0">
                  <a:cs typeface="Helvetica" charset="0"/>
                </a:endParaRPr>
              </a:p>
            </p:txBody>
          </p:sp>
        </p:grpSp>
        <p:grpSp>
          <p:nvGrpSpPr>
            <p:cNvPr id="81954" name="Group 11"/>
            <p:cNvGrpSpPr>
              <a:grpSpLocks/>
            </p:cNvGrpSpPr>
            <p:nvPr/>
          </p:nvGrpSpPr>
          <p:grpSpPr bwMode="auto">
            <a:xfrm>
              <a:off x="310" y="32"/>
              <a:ext cx="120" cy="46"/>
              <a:chOff x="0" y="0"/>
              <a:chExt cx="120" cy="46"/>
            </a:xfrm>
          </p:grpSpPr>
          <p:sp>
            <p:nvSpPr>
              <p:cNvPr id="6" name="AutoShape 12"/>
              <p:cNvSpPr>
                <a:spLocks/>
              </p:cNvSpPr>
              <p:nvPr/>
            </p:nvSpPr>
            <p:spPr bwMode="auto">
              <a:xfrm>
                <a:off x="0" y="0"/>
                <a:ext cx="120"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7" name="AutoShape 13"/>
              <p:cNvSpPr>
                <a:spLocks/>
              </p:cNvSpPr>
              <p:nvPr/>
            </p:nvSpPr>
            <p:spPr bwMode="auto">
              <a:xfrm>
                <a:off x="2" y="9"/>
                <a:ext cx="116" cy="2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Enrichment</a:t>
                </a:r>
                <a:endParaRPr lang="en-US" dirty="0">
                  <a:cs typeface="Helvetica" charset="0"/>
                </a:endParaRPr>
              </a:p>
            </p:txBody>
          </p:sp>
        </p:grpSp>
        <p:grpSp>
          <p:nvGrpSpPr>
            <p:cNvPr id="81955" name="Group 14"/>
            <p:cNvGrpSpPr>
              <a:grpSpLocks/>
            </p:cNvGrpSpPr>
            <p:nvPr/>
          </p:nvGrpSpPr>
          <p:grpSpPr bwMode="auto">
            <a:xfrm>
              <a:off x="470" y="32"/>
              <a:ext cx="120" cy="47"/>
              <a:chOff x="0" y="0"/>
              <a:chExt cx="120" cy="46"/>
            </a:xfrm>
          </p:grpSpPr>
          <p:sp>
            <p:nvSpPr>
              <p:cNvPr id="9" name="AutoShape 15"/>
              <p:cNvSpPr>
                <a:spLocks/>
              </p:cNvSpPr>
              <p:nvPr/>
            </p:nvSpPr>
            <p:spPr bwMode="auto">
              <a:xfrm>
                <a:off x="0" y="0"/>
                <a:ext cx="120" cy="4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800" dirty="0">
                  <a:solidFill>
                    <a:srgbClr val="FFFFFF"/>
                  </a:solidFill>
                  <a:cs typeface="Helvetica" charset="0"/>
                </a:endParaRPr>
              </a:p>
            </p:txBody>
          </p:sp>
          <p:sp>
            <p:nvSpPr>
              <p:cNvPr id="66576" name="AutoShape 16"/>
              <p:cNvSpPr>
                <a:spLocks/>
              </p:cNvSpPr>
              <p:nvPr/>
            </p:nvSpPr>
            <p:spPr bwMode="auto">
              <a:xfrm>
                <a:off x="2" y="0"/>
                <a:ext cx="116" cy="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Library Construction</a:t>
                </a:r>
                <a:endParaRPr lang="en-US" dirty="0">
                  <a:cs typeface="Helvetica" charset="0"/>
                </a:endParaRPr>
              </a:p>
            </p:txBody>
          </p:sp>
        </p:grpSp>
      </p:grpSp>
      <p:grpSp>
        <p:nvGrpSpPr>
          <p:cNvPr id="81927" name="Group 17"/>
          <p:cNvGrpSpPr>
            <a:grpSpLocks/>
          </p:cNvGrpSpPr>
          <p:nvPr/>
        </p:nvGrpSpPr>
        <p:grpSpPr bwMode="auto">
          <a:xfrm>
            <a:off x="2559050" y="1708150"/>
            <a:ext cx="1635125" cy="4687888"/>
            <a:chOff x="0" y="0"/>
            <a:chExt cx="129" cy="370"/>
          </a:xfrm>
        </p:grpSpPr>
        <p:sp>
          <p:nvSpPr>
            <p:cNvPr id="66578" name="AutoShape 18"/>
            <p:cNvSpPr>
              <a:spLocks/>
            </p:cNvSpPr>
            <p:nvPr/>
          </p:nvSpPr>
          <p:spPr bwMode="auto">
            <a:xfrm>
              <a:off x="0" y="0"/>
              <a:ext cx="129" cy="370"/>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600" b="1" dirty="0">
                <a:solidFill>
                  <a:srgbClr val="1A2155"/>
                </a:solidFill>
                <a:cs typeface="Helvetica" charset="0"/>
              </a:endParaRPr>
            </a:p>
          </p:txBody>
        </p:sp>
        <p:sp>
          <p:nvSpPr>
            <p:cNvPr id="66579" name="AutoShape 19"/>
            <p:cNvSpPr>
              <a:spLocks/>
            </p:cNvSpPr>
            <p:nvPr/>
          </p:nvSpPr>
          <p:spPr bwMode="auto">
            <a:xfrm>
              <a:off x="6" y="33"/>
              <a:ext cx="117" cy="3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050" b="1" u="sng" dirty="0">
                  <a:solidFill>
                    <a:srgbClr val="1A2155"/>
                  </a:solidFill>
                  <a:cs typeface="Helvetica" charset="0"/>
                </a:rPr>
                <a:t>Total RNA</a:t>
              </a:r>
              <a:r>
                <a:rPr lang="en-US" sz="1600" b="1" dirty="0">
                  <a:solidFill>
                    <a:srgbClr val="1A2155"/>
                  </a:solidFill>
                  <a:cs typeface="Helvetica" charset="0"/>
                </a:rPr>
                <a:t>:</a:t>
              </a:r>
              <a:endParaRPr lang="en-US" sz="1200" b="1" dirty="0">
                <a:solidFill>
                  <a:srgbClr val="1A2155"/>
                </a:solidFill>
                <a:cs typeface="Helvetica" charset="0"/>
              </a:endParaRPr>
            </a:p>
            <a:p>
              <a:pPr algn="ctr">
                <a:buClr>
                  <a:srgbClr val="1A2155"/>
                </a:buClr>
                <a:buSzPct val="100000"/>
                <a:buFont typeface="ArialMT" charset="0"/>
                <a:buChar char="•"/>
                <a:defRPr/>
              </a:pPr>
              <a:r>
                <a:rPr lang="en-US" sz="1600" b="1" dirty="0">
                  <a:solidFill>
                    <a:srgbClr val="1A2155"/>
                  </a:solidFill>
                  <a:cs typeface="Helvetica" charset="0"/>
                </a:rPr>
                <a:t> </a:t>
              </a:r>
              <a:r>
                <a:rPr lang="en-US" sz="1200" b="1" dirty="0">
                  <a:solidFill>
                    <a:srgbClr val="1A2155"/>
                  </a:solidFill>
                  <a:cs typeface="Helvetica" charset="0"/>
                </a:rPr>
                <a:t>PureLink® RNA Mini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MagMax™-96 Total RNA Isolation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TRIzol® Reagent</a:t>
              </a:r>
              <a:endParaRPr lang="en-US" sz="1050" b="1" dirty="0">
                <a:solidFill>
                  <a:srgbClr val="1A2155"/>
                </a:solidFill>
                <a:cs typeface="Helvetica" charset="0"/>
              </a:endParaRPr>
            </a:p>
            <a:p>
              <a:pPr algn="ctr">
                <a:defRPr/>
              </a:pPr>
              <a:endParaRPr lang="en-US" sz="1000" b="1" u="sng" dirty="0">
                <a:solidFill>
                  <a:srgbClr val="1A2155"/>
                </a:solidFill>
                <a:cs typeface="Helvetica" charset="0"/>
              </a:endParaRPr>
            </a:p>
            <a:p>
              <a:pPr algn="ctr">
                <a:defRPr/>
              </a:pPr>
              <a:r>
                <a:rPr lang="en-US" sz="1000" b="1" u="sng" dirty="0">
                  <a:solidFill>
                    <a:srgbClr val="1A2155"/>
                  </a:solidFill>
                  <a:cs typeface="Helvetica" charset="0"/>
                </a:rPr>
                <a:t>RNA from FFPE</a:t>
              </a:r>
              <a:r>
                <a:rPr lang="en-US" sz="1400" b="1" dirty="0">
                  <a:solidFill>
                    <a:srgbClr val="1A2155"/>
                  </a:solidFill>
                  <a:cs typeface="Helvetica" charset="0"/>
                </a:rPr>
                <a:t>:</a:t>
              </a:r>
              <a:endParaRPr lang="en-US" sz="110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MagMax™  Total Nucleic Acid Isolation </a:t>
              </a:r>
              <a:r>
                <a:rPr lang="en-US" sz="1200" b="1" dirty="0" smtClean="0">
                  <a:solidFill>
                    <a:srgbClr val="1A2155"/>
                  </a:solidFill>
                  <a:cs typeface="Helvetica" charset="0"/>
                </a:rPr>
                <a:t>Kit</a:t>
              </a:r>
            </a:p>
            <a:p>
              <a:pPr algn="ctr">
                <a:buClr>
                  <a:srgbClr val="1A2155"/>
                </a:buClr>
                <a:buSzPct val="100000"/>
                <a:buFont typeface="ArialMT" charset="0"/>
                <a:buChar char="•"/>
                <a:defRPr/>
              </a:pPr>
              <a:endParaRPr lang="en-US" sz="1050" b="1" dirty="0">
                <a:solidFill>
                  <a:srgbClr val="1A2155"/>
                </a:solidFill>
                <a:cs typeface="Helvetica" charset="0"/>
              </a:endParaRPr>
            </a:p>
            <a:p>
              <a:pPr algn="ctr">
                <a:buClr>
                  <a:srgbClr val="1A2155"/>
                </a:buClr>
                <a:buSzPct val="100000"/>
                <a:buFont typeface="ArialMT" charset="0"/>
                <a:buChar char="•"/>
                <a:defRPr/>
              </a:pPr>
              <a:r>
                <a:rPr lang="en-US" sz="1200" b="1" dirty="0">
                  <a:solidFill>
                    <a:srgbClr val="1A2155"/>
                  </a:solidFill>
                  <a:cs typeface="Helvetica" charset="0"/>
                </a:rPr>
                <a:t> Recoverall Total Nucleic Acid Isolation Kit for FFPE</a:t>
              </a:r>
              <a:endParaRPr lang="en-US" sz="1050" b="1" dirty="0">
                <a:solidFill>
                  <a:srgbClr val="1A2155"/>
                </a:solidFill>
                <a:cs typeface="Helvetica" charset="0"/>
              </a:endParaRPr>
            </a:p>
            <a:p>
              <a:pPr>
                <a:buClr>
                  <a:srgbClr val="1A2155"/>
                </a:buClr>
                <a:buSzPct val="100000"/>
                <a:buFont typeface="ArialMT" charset="0"/>
                <a:buChar char="•"/>
                <a:defRPr/>
              </a:pPr>
              <a:endParaRPr lang="en-US" sz="1050" b="1" dirty="0">
                <a:solidFill>
                  <a:srgbClr val="1A2155"/>
                </a:solidFill>
                <a:cs typeface="Helvetica" charset="0"/>
              </a:endParaRPr>
            </a:p>
          </p:txBody>
        </p:sp>
      </p:grpSp>
      <p:grpSp>
        <p:nvGrpSpPr>
          <p:cNvPr id="81928" name="Group 20"/>
          <p:cNvGrpSpPr>
            <a:grpSpLocks/>
          </p:cNvGrpSpPr>
          <p:nvPr/>
        </p:nvGrpSpPr>
        <p:grpSpPr bwMode="auto">
          <a:xfrm>
            <a:off x="4505325" y="3303588"/>
            <a:ext cx="1828800" cy="1481137"/>
            <a:chOff x="0" y="0"/>
            <a:chExt cx="144" cy="117"/>
          </a:xfrm>
        </p:grpSpPr>
        <p:sp>
          <p:nvSpPr>
            <p:cNvPr id="66581" name="AutoShape 21"/>
            <p:cNvSpPr>
              <a:spLocks/>
            </p:cNvSpPr>
            <p:nvPr/>
          </p:nvSpPr>
          <p:spPr bwMode="auto">
            <a:xfrm>
              <a:off x="0" y="0"/>
              <a:ext cx="144" cy="117"/>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800" dirty="0">
                <a:solidFill>
                  <a:srgbClr val="1A2155"/>
                </a:solidFill>
                <a:cs typeface="Helvetica" charset="0"/>
              </a:endParaRPr>
            </a:p>
          </p:txBody>
        </p:sp>
        <p:sp>
          <p:nvSpPr>
            <p:cNvPr id="66582" name="AutoShape 22"/>
            <p:cNvSpPr>
              <a:spLocks/>
            </p:cNvSpPr>
            <p:nvPr/>
          </p:nvSpPr>
          <p:spPr bwMode="auto">
            <a:xfrm>
              <a:off x="5" y="19"/>
              <a:ext cx="134" cy="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RiboMinus™ </a:t>
              </a:r>
              <a:r>
                <a:rPr lang="en-US" sz="1050" b="1" dirty="0">
                  <a:solidFill>
                    <a:srgbClr val="1A2155"/>
                  </a:solidFill>
                  <a:cs typeface="Helvetica" charset="0"/>
                </a:rPr>
                <a:t>Eukaryote System v2</a:t>
              </a:r>
              <a:endParaRPr lang="en-US" sz="900" b="1" dirty="0">
                <a:solidFill>
                  <a:srgbClr val="1A2155"/>
                </a:solidFill>
                <a:cs typeface="Helvetica" charset="0"/>
              </a:endParaRPr>
            </a:p>
            <a:p>
              <a:pPr algn="ctr">
                <a:defRPr/>
              </a:pPr>
              <a:r>
                <a:rPr lang="en-US" sz="1050" b="1" dirty="0">
                  <a:solidFill>
                    <a:srgbClr val="1A2155"/>
                  </a:solidFill>
                  <a:cs typeface="Helvetica" charset="0"/>
                </a:rPr>
                <a:t> Low Input RiboMinus™ System v2</a:t>
              </a:r>
              <a:endParaRPr lang="en-US" sz="1050" dirty="0">
                <a:cs typeface="Helvetica" charset="0"/>
              </a:endParaRPr>
            </a:p>
          </p:txBody>
        </p:sp>
      </p:grpSp>
      <p:grpSp>
        <p:nvGrpSpPr>
          <p:cNvPr id="81929" name="Group 23"/>
          <p:cNvGrpSpPr>
            <a:grpSpLocks/>
          </p:cNvGrpSpPr>
          <p:nvPr/>
        </p:nvGrpSpPr>
        <p:grpSpPr bwMode="auto">
          <a:xfrm>
            <a:off x="6553200" y="1708150"/>
            <a:ext cx="1679575" cy="4687888"/>
            <a:chOff x="0" y="0"/>
            <a:chExt cx="133" cy="370"/>
          </a:xfrm>
        </p:grpSpPr>
        <p:sp>
          <p:nvSpPr>
            <p:cNvPr id="66584" name="AutoShape 24"/>
            <p:cNvSpPr>
              <a:spLocks/>
            </p:cNvSpPr>
            <p:nvPr/>
          </p:nvSpPr>
          <p:spPr bwMode="auto">
            <a:xfrm>
              <a:off x="0" y="0"/>
              <a:ext cx="133" cy="370"/>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b="1" dirty="0">
                <a:solidFill>
                  <a:srgbClr val="1A2155"/>
                </a:solidFill>
                <a:cs typeface="Helvetica" charset="0"/>
              </a:endParaRPr>
            </a:p>
          </p:txBody>
        </p:sp>
        <p:sp>
          <p:nvSpPr>
            <p:cNvPr id="66585" name="AutoShape 25"/>
            <p:cNvSpPr>
              <a:spLocks/>
            </p:cNvSpPr>
            <p:nvPr/>
          </p:nvSpPr>
          <p:spPr bwMode="auto">
            <a:xfrm>
              <a:off x="6" y="123"/>
              <a:ext cx="120" cy="1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Ion Total RNA-Seq Kit v2</a:t>
              </a:r>
              <a:endParaRPr lang="en-US" sz="1200" b="1" dirty="0">
                <a:solidFill>
                  <a:srgbClr val="1A2155"/>
                </a:solidFill>
                <a:cs typeface="Helvetica" charset="0"/>
              </a:endParaRPr>
            </a:p>
            <a:p>
              <a:pPr algn="ctr">
                <a:defRPr/>
              </a:pPr>
              <a:endParaRPr lang="en-US" sz="1200" b="1" dirty="0">
                <a:solidFill>
                  <a:srgbClr val="1A2155"/>
                </a:solidFill>
                <a:cs typeface="Helvetica" charset="0"/>
              </a:endParaRPr>
            </a:p>
            <a:p>
              <a:pPr algn="ctr">
                <a:defRPr/>
              </a:pPr>
              <a:r>
                <a:rPr lang="en-US" sz="1600" b="1" dirty="0">
                  <a:solidFill>
                    <a:srgbClr val="1A2155"/>
                  </a:solidFill>
                  <a:cs typeface="Helvetica" charset="0"/>
                </a:rPr>
                <a:t>Ion Xpress™ RNA-Seq Barcode 1-16 Kit</a:t>
              </a:r>
              <a:endParaRPr lang="en-US" sz="1200" b="1" dirty="0">
                <a:solidFill>
                  <a:srgbClr val="1A2155"/>
                </a:solidFill>
                <a:cs typeface="Helvetica" charset="0"/>
              </a:endParaRPr>
            </a:p>
          </p:txBody>
        </p:sp>
      </p:grpSp>
      <p:grpSp>
        <p:nvGrpSpPr>
          <p:cNvPr id="81930" name="Group 26"/>
          <p:cNvGrpSpPr>
            <a:grpSpLocks/>
          </p:cNvGrpSpPr>
          <p:nvPr/>
        </p:nvGrpSpPr>
        <p:grpSpPr bwMode="auto">
          <a:xfrm>
            <a:off x="4527550" y="1706563"/>
            <a:ext cx="1792288" cy="1463675"/>
            <a:chOff x="0" y="0"/>
            <a:chExt cx="142" cy="116"/>
          </a:xfrm>
        </p:grpSpPr>
        <p:sp>
          <p:nvSpPr>
            <p:cNvPr id="66587" name="AutoShape 27"/>
            <p:cNvSpPr>
              <a:spLocks/>
            </p:cNvSpPr>
            <p:nvPr/>
          </p:nvSpPr>
          <p:spPr bwMode="auto">
            <a:xfrm>
              <a:off x="0" y="0"/>
              <a:ext cx="142" cy="116"/>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b="1" dirty="0">
                <a:solidFill>
                  <a:srgbClr val="1A2155"/>
                </a:solidFill>
                <a:cs typeface="Helvetica" charset="0"/>
              </a:endParaRPr>
            </a:p>
          </p:txBody>
        </p:sp>
        <p:sp>
          <p:nvSpPr>
            <p:cNvPr id="66588" name="AutoShape 28"/>
            <p:cNvSpPr>
              <a:spLocks/>
            </p:cNvSpPr>
            <p:nvPr/>
          </p:nvSpPr>
          <p:spPr bwMode="auto">
            <a:xfrm>
              <a:off x="5" y="26"/>
              <a:ext cx="131" cy="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1A2155"/>
                  </a:solidFill>
                  <a:cs typeface="Helvetica" charset="0"/>
                </a:rPr>
                <a:t>Dynabeads® mRNA DIRECT™ Micro Kit</a:t>
              </a:r>
              <a:endParaRPr lang="en-US" sz="1200" dirty="0">
                <a:solidFill>
                  <a:srgbClr val="1A2155"/>
                </a:solidFill>
                <a:cs typeface="Helvetica" charset="0"/>
              </a:endParaRPr>
            </a:p>
            <a:p>
              <a:pPr algn="ctr">
                <a:defRPr/>
              </a:pPr>
              <a:r>
                <a:rPr lang="en-US" sz="900" b="1" dirty="0">
                  <a:solidFill>
                    <a:srgbClr val="1A2155"/>
                  </a:solidFill>
                  <a:cs typeface="Helvetica" charset="0"/>
                </a:rPr>
                <a:t>(not recommended with FFPE RNA)</a:t>
              </a:r>
              <a:endParaRPr lang="en-US" sz="1600" dirty="0">
                <a:cs typeface="Helvetica" charset="0"/>
              </a:endParaRPr>
            </a:p>
          </p:txBody>
        </p:sp>
      </p:grpSp>
      <p:sp>
        <p:nvSpPr>
          <p:cNvPr id="66589" name="AutoShape 29"/>
          <p:cNvSpPr>
            <a:spLocks/>
          </p:cNvSpPr>
          <p:nvPr/>
        </p:nvSpPr>
        <p:spPr bwMode="auto">
          <a:xfrm>
            <a:off x="457200" y="-114300"/>
            <a:ext cx="82296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defTabSz="912813">
              <a:defRPr/>
            </a:pPr>
            <a:r>
              <a:rPr lang="en-US" sz="1800" dirty="0">
                <a:solidFill>
                  <a:srgbClr val="1A2155"/>
                </a:solidFill>
                <a:latin typeface="Arial" charset="0"/>
                <a:cs typeface="Arial" charset="0"/>
                <a:sym typeface="Arial" charset="0"/>
              </a:rPr>
              <a:t/>
            </a:r>
            <a:br>
              <a:rPr lang="en-US" sz="1800" dirty="0">
                <a:solidFill>
                  <a:srgbClr val="1A2155"/>
                </a:solidFill>
                <a:latin typeface="Arial" charset="0"/>
                <a:cs typeface="Arial" charset="0"/>
                <a:sym typeface="Arial" charset="0"/>
              </a:rPr>
            </a:br>
            <a:r>
              <a:rPr lang="en-US" sz="2600" dirty="0">
                <a:solidFill>
                  <a:srgbClr val="1A2155"/>
                </a:solidFill>
                <a:cs typeface="Helvetica" charset="0"/>
              </a:rPr>
              <a:t>RNA-Seq Sample Preparation Workflow</a:t>
            </a:r>
            <a:endParaRPr lang="en-US" dirty="0">
              <a:cs typeface="Helvetica" charset="0"/>
            </a:endParaRPr>
          </a:p>
        </p:txBody>
      </p:sp>
      <p:grpSp>
        <p:nvGrpSpPr>
          <p:cNvPr id="81932" name="Group 30"/>
          <p:cNvGrpSpPr>
            <a:grpSpLocks/>
          </p:cNvGrpSpPr>
          <p:nvPr/>
        </p:nvGrpSpPr>
        <p:grpSpPr bwMode="auto">
          <a:xfrm>
            <a:off x="4491038" y="4930775"/>
            <a:ext cx="1828800" cy="1465263"/>
            <a:chOff x="0" y="0"/>
            <a:chExt cx="144" cy="116"/>
          </a:xfrm>
        </p:grpSpPr>
        <p:sp>
          <p:nvSpPr>
            <p:cNvPr id="66591" name="AutoShape 31"/>
            <p:cNvSpPr>
              <a:spLocks/>
            </p:cNvSpPr>
            <p:nvPr/>
          </p:nvSpPr>
          <p:spPr bwMode="auto">
            <a:xfrm>
              <a:off x="0" y="0"/>
              <a:ext cx="144" cy="116"/>
            </a:xfrm>
            <a:prstGeom prst="roundRect">
              <a:avLst>
                <a:gd name="adj" fmla="val 16667"/>
              </a:avLst>
            </a:prstGeom>
            <a:solidFill>
              <a:srgbClr val="D9D9D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defRPr/>
              </a:pPr>
              <a:endParaRPr lang="en-US" sz="1100" dirty="0">
                <a:solidFill>
                  <a:srgbClr val="1A2155"/>
                </a:solidFill>
                <a:cs typeface="Helvetica" charset="0"/>
              </a:endParaRPr>
            </a:p>
          </p:txBody>
        </p:sp>
        <p:sp>
          <p:nvSpPr>
            <p:cNvPr id="66592" name="AutoShape 32"/>
            <p:cNvSpPr>
              <a:spLocks/>
            </p:cNvSpPr>
            <p:nvPr/>
          </p:nvSpPr>
          <p:spPr bwMode="auto">
            <a:xfrm>
              <a:off x="5" y="25"/>
              <a:ext cx="134" cy="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400" b="1" dirty="0">
                  <a:solidFill>
                    <a:srgbClr val="1A2155"/>
                  </a:solidFill>
                  <a:cs typeface="Helvetica" charset="0"/>
                </a:rPr>
                <a:t>Magnetic Bead protocol within the Ion Total RNA Isolation Kit v2</a:t>
              </a:r>
              <a:endParaRPr lang="en-US" sz="1400" dirty="0">
                <a:cs typeface="Helvetica" charset="0"/>
              </a:endParaRPr>
            </a:p>
          </p:txBody>
        </p:sp>
      </p:grpSp>
      <p:grpSp>
        <p:nvGrpSpPr>
          <p:cNvPr id="81933" name="Group 33"/>
          <p:cNvGrpSpPr>
            <a:grpSpLocks/>
          </p:cNvGrpSpPr>
          <p:nvPr/>
        </p:nvGrpSpPr>
        <p:grpSpPr bwMode="auto">
          <a:xfrm>
            <a:off x="741363" y="1706563"/>
            <a:ext cx="1635125" cy="1463675"/>
            <a:chOff x="0" y="0"/>
            <a:chExt cx="129" cy="116"/>
          </a:xfrm>
        </p:grpSpPr>
        <p:sp>
          <p:nvSpPr>
            <p:cNvPr id="66594" name="AutoShape 34"/>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dirty="0">
                <a:solidFill>
                  <a:srgbClr val="FFFFFF"/>
                </a:solidFill>
                <a:cs typeface="Helvetica" charset="0"/>
              </a:endParaRPr>
            </a:p>
          </p:txBody>
        </p:sp>
        <p:sp>
          <p:nvSpPr>
            <p:cNvPr id="66595" name="AutoShape 35"/>
            <p:cNvSpPr>
              <a:spLocks/>
            </p:cNvSpPr>
            <p:nvPr/>
          </p:nvSpPr>
          <p:spPr bwMode="auto">
            <a:xfrm>
              <a:off x="5" y="23"/>
              <a:ext cx="119" cy="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Poly A Selection</a:t>
              </a:r>
              <a:endParaRPr lang="en-US" sz="1800" dirty="0">
                <a:solidFill>
                  <a:srgbClr val="FFFFFF"/>
                </a:solidFill>
                <a:cs typeface="Helvetica" charset="0"/>
              </a:endParaRPr>
            </a:p>
          </p:txBody>
        </p:sp>
      </p:grpSp>
      <p:grpSp>
        <p:nvGrpSpPr>
          <p:cNvPr id="81934" name="Group 36"/>
          <p:cNvGrpSpPr>
            <a:grpSpLocks/>
          </p:cNvGrpSpPr>
          <p:nvPr/>
        </p:nvGrpSpPr>
        <p:grpSpPr bwMode="auto">
          <a:xfrm>
            <a:off x="733425" y="3319463"/>
            <a:ext cx="1636713" cy="1465262"/>
            <a:chOff x="0" y="0"/>
            <a:chExt cx="129" cy="116"/>
          </a:xfrm>
        </p:grpSpPr>
        <p:sp>
          <p:nvSpPr>
            <p:cNvPr id="66597" name="AutoShape 37"/>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b="1" dirty="0">
                <a:solidFill>
                  <a:srgbClr val="FFFFFF"/>
                </a:solidFill>
                <a:cs typeface="Helvetica" charset="0"/>
              </a:endParaRPr>
            </a:p>
          </p:txBody>
        </p:sp>
        <p:sp>
          <p:nvSpPr>
            <p:cNvPr id="66598" name="AutoShape 38"/>
            <p:cNvSpPr>
              <a:spLocks/>
            </p:cNvSpPr>
            <p:nvPr/>
          </p:nvSpPr>
          <p:spPr bwMode="auto">
            <a:xfrm>
              <a:off x="5" y="23"/>
              <a:ext cx="119" cy="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Ribosomal Depletion</a:t>
              </a:r>
              <a:endParaRPr lang="en-US" sz="1800" b="1" dirty="0">
                <a:solidFill>
                  <a:srgbClr val="FFFFFF"/>
                </a:solidFill>
                <a:cs typeface="Helvetica" charset="0"/>
              </a:endParaRPr>
            </a:p>
          </p:txBody>
        </p:sp>
      </p:grpSp>
      <p:grpSp>
        <p:nvGrpSpPr>
          <p:cNvPr id="81935" name="Group 39"/>
          <p:cNvGrpSpPr>
            <a:grpSpLocks/>
          </p:cNvGrpSpPr>
          <p:nvPr/>
        </p:nvGrpSpPr>
        <p:grpSpPr bwMode="auto">
          <a:xfrm>
            <a:off x="741363" y="4930775"/>
            <a:ext cx="1635125" cy="1465263"/>
            <a:chOff x="0" y="0"/>
            <a:chExt cx="129" cy="116"/>
          </a:xfrm>
        </p:grpSpPr>
        <p:sp>
          <p:nvSpPr>
            <p:cNvPr id="66600" name="AutoShape 40"/>
            <p:cNvSpPr>
              <a:spLocks/>
            </p:cNvSpPr>
            <p:nvPr/>
          </p:nvSpPr>
          <p:spPr bwMode="auto">
            <a:xfrm>
              <a:off x="0" y="0"/>
              <a:ext cx="129" cy="116"/>
            </a:xfrm>
            <a:prstGeom prst="roundRect">
              <a:avLst>
                <a:gd name="adj" fmla="val 16667"/>
              </a:avLst>
            </a:prstGeom>
            <a:gradFill rotWithShape="0">
              <a:gsLst>
                <a:gs pos="0">
                  <a:srgbClr val="B2B3CA"/>
                </a:gs>
                <a:gs pos="100000">
                  <a:srgbClr val="111A5E"/>
                </a:gs>
              </a:gsLst>
              <a:lin ang="5400000"/>
            </a:gradFill>
            <a:ln w="9525" cap="flat" cmpd="sng">
              <a:solidFill>
                <a:srgbClr val="181F54"/>
              </a:solidFill>
              <a:prstDash val="solid"/>
              <a:round/>
              <a:headEnd/>
              <a:tailEnd/>
            </a:ln>
            <a:effectLst>
              <a:outerShdw blurRad="38100" dist="23000" dir="5400000" algn="ctr" rotWithShape="0">
                <a:srgbClr val="000000">
                  <a:alpha val="34999"/>
                </a:srgbClr>
              </a:outerShdw>
            </a:effectLst>
          </p:spPr>
          <p:txBody>
            <a:bodyPr lIns="0" tIns="0" rIns="0" bIns="0" anchor="ctr"/>
            <a:lstStyle/>
            <a:p>
              <a:pPr algn="ctr">
                <a:defRPr/>
              </a:pPr>
              <a:endParaRPr lang="en-US" sz="1600" b="1" dirty="0">
                <a:solidFill>
                  <a:srgbClr val="FFFFFF"/>
                </a:solidFill>
                <a:cs typeface="Helvetica" charset="0"/>
              </a:endParaRPr>
            </a:p>
          </p:txBody>
        </p:sp>
        <p:sp>
          <p:nvSpPr>
            <p:cNvPr id="66601" name="AutoShape 41"/>
            <p:cNvSpPr>
              <a:spLocks/>
            </p:cNvSpPr>
            <p:nvPr/>
          </p:nvSpPr>
          <p:spPr bwMode="auto">
            <a:xfrm>
              <a:off x="5" y="33"/>
              <a:ext cx="119" cy="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ctr">
                <a:defRPr/>
              </a:pPr>
              <a:r>
                <a:rPr lang="en-US" sz="1600" b="1" dirty="0">
                  <a:solidFill>
                    <a:srgbClr val="FFFFFF"/>
                  </a:solidFill>
                  <a:cs typeface="Helvetica" charset="0"/>
                </a:rPr>
                <a:t>Small RNA</a:t>
              </a:r>
              <a:endParaRPr lang="en-US" sz="1800" b="1" dirty="0">
                <a:solidFill>
                  <a:srgbClr val="FFFFFF"/>
                </a:solidFill>
                <a:cs typeface="Helvetica" charset="0"/>
              </a:endParaRPr>
            </a:p>
          </p:txBody>
        </p:sp>
      </p:grpSp>
    </p:spTree>
    <p:extLst>
      <p:ext uri="{BB962C8B-B14F-4D97-AF65-F5344CB8AC3E}">
        <p14:creationId xmlns:p14="http://schemas.microsoft.com/office/powerpoint/2010/main" val="3750969319"/>
      </p:ext>
    </p:extLst>
  </p:cSld>
  <p:clrMapOvr>
    <a:masterClrMapping/>
  </p:clrMapOvr>
  <p:transition spd="med">
    <p:dissolv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Title 2"/>
          <p:cNvSpPr>
            <a:spLocks noGrp="1"/>
          </p:cNvSpPr>
          <p:nvPr>
            <p:ph type="title"/>
          </p:nvPr>
        </p:nvSpPr>
        <p:spPr>
          <a:xfrm>
            <a:off x="381000" y="76200"/>
            <a:ext cx="8229600" cy="947257"/>
          </a:xfrm>
        </p:spPr>
        <p:txBody>
          <a:bodyPr/>
          <a:lstStyle/>
          <a:p>
            <a:r>
              <a:rPr lang="en-US" sz="2600" dirty="0"/>
              <a:t>Ion </a:t>
            </a:r>
            <a:r>
              <a:rPr lang="en-US" sz="2600" dirty="0" smtClean="0"/>
              <a:t>S5™ </a:t>
            </a:r>
            <a:r>
              <a:rPr lang="en-US" sz="2600" dirty="0"/>
              <a:t>System RNA-Seq Workflow</a:t>
            </a:r>
          </a:p>
        </p:txBody>
      </p:sp>
      <p:pic>
        <p:nvPicPr>
          <p:cNvPr id="1050" name="Picture 2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0000" y="1195200"/>
            <a:ext cx="8750178" cy="461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flipH="1" flipV="1">
            <a:off x="3697616" y="5252230"/>
            <a:ext cx="90158" cy="7541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00450" y="5191125"/>
            <a:ext cx="209550" cy="230832"/>
          </a:xfrm>
          <a:prstGeom prst="rect">
            <a:avLst/>
          </a:prstGeom>
          <a:noFill/>
        </p:spPr>
        <p:txBody>
          <a:bodyPr wrap="square" rtlCol="0">
            <a:spAutoFit/>
          </a:bodyPr>
          <a:lstStyle/>
          <a:p>
            <a:r>
              <a:rPr lang="en-US" sz="900" dirty="0" smtClean="0">
                <a:solidFill>
                  <a:srgbClr val="333333"/>
                </a:solidFill>
              </a:rPr>
              <a:t>*</a:t>
            </a:r>
            <a:endParaRPr lang="en-US" sz="900" dirty="0">
              <a:solidFill>
                <a:srgbClr val="333333"/>
              </a:solidFill>
            </a:endParaRPr>
          </a:p>
        </p:txBody>
      </p:sp>
      <p:sp>
        <p:nvSpPr>
          <p:cNvPr id="6" name="TextBox 5"/>
          <p:cNvSpPr txBox="1"/>
          <p:nvPr/>
        </p:nvSpPr>
        <p:spPr>
          <a:xfrm>
            <a:off x="1093036" y="6287147"/>
            <a:ext cx="8586756" cy="215444"/>
          </a:xfrm>
          <a:prstGeom prst="rect">
            <a:avLst/>
          </a:prstGeom>
          <a:noFill/>
        </p:spPr>
        <p:txBody>
          <a:bodyPr wrap="square" rtlCol="0">
            <a:spAutoFit/>
          </a:bodyPr>
          <a:lstStyle/>
          <a:p>
            <a:r>
              <a:rPr lang="en-US" sz="800" dirty="0"/>
              <a:t>* The content provided herein may relate to products that have not been officially released and is subject to </a:t>
            </a:r>
            <a:r>
              <a:rPr lang="en-US" sz="800" dirty="0" smtClean="0"/>
              <a:t>change without </a:t>
            </a:r>
            <a:r>
              <a:rPr lang="en-US" sz="800" dirty="0"/>
              <a:t>notice.</a:t>
            </a:r>
          </a:p>
        </p:txBody>
      </p:sp>
    </p:spTree>
    <p:extLst>
      <p:ext uri="{BB962C8B-B14F-4D97-AF65-F5344CB8AC3E}">
        <p14:creationId xmlns:p14="http://schemas.microsoft.com/office/powerpoint/2010/main" val="182836425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Key Advantages of RNA-Seq on </a:t>
            </a:r>
            <a:r>
              <a:rPr lang="en-US" sz="2600" dirty="0" smtClean="0"/>
              <a:t>S5™ </a:t>
            </a:r>
            <a:r>
              <a:rPr lang="en-US" sz="2600" dirty="0"/>
              <a:t>System</a:t>
            </a:r>
          </a:p>
        </p:txBody>
      </p:sp>
      <p:sp>
        <p:nvSpPr>
          <p:cNvPr id="11" name="Rounded Rectangle 10"/>
          <p:cNvSpPr/>
          <p:nvPr/>
        </p:nvSpPr>
        <p:spPr>
          <a:xfrm>
            <a:off x="4614994" y="3515347"/>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1600" b="1" dirty="0" smtClean="0">
              <a:solidFill>
                <a:schemeClr val="tx1"/>
              </a:solidFill>
            </a:endParaRPr>
          </a:p>
          <a:p>
            <a:pPr algn="ctr"/>
            <a:r>
              <a:rPr lang="en-US" sz="1800" b="1" dirty="0" smtClean="0">
                <a:solidFill>
                  <a:schemeClr val="tx1"/>
                </a:solidFill>
              </a:rPr>
              <a:t>Simple analysis workflow</a:t>
            </a:r>
          </a:p>
          <a:p>
            <a:pPr algn="ctr"/>
            <a:endParaRPr lang="en-US" sz="1800" b="1" dirty="0" smtClean="0">
              <a:solidFill>
                <a:schemeClr val="tx1"/>
              </a:solidFill>
            </a:endParaRPr>
          </a:p>
          <a:p>
            <a:pPr marL="270291" indent="-270291" algn="ctr">
              <a:buFont typeface="Arial" pitchFamily="34" charset="0"/>
              <a:buChar char="•"/>
            </a:pPr>
            <a:r>
              <a:rPr lang="en-US" sz="1800" dirty="0" smtClean="0">
                <a:solidFill>
                  <a:schemeClr val="tx1"/>
                </a:solidFill>
              </a:rPr>
              <a:t>One click  data export into Partek®  Flow® Software</a:t>
            </a:r>
          </a:p>
          <a:p>
            <a:pPr marL="270291" indent="-270291" algn="ctr">
              <a:buFont typeface="Arial" pitchFamily="34" charset="0"/>
              <a:buChar char="•"/>
            </a:pPr>
            <a:r>
              <a:rPr lang="en-US" sz="1800" dirty="0" smtClean="0">
                <a:solidFill>
                  <a:schemeClr val="tx1"/>
                </a:solidFill>
              </a:rPr>
              <a:t>Leverage  familiar microarray based analysis tools that are optimized for Ion Torrent™ data</a:t>
            </a:r>
            <a:endParaRPr lang="en-US" sz="1800" b="1" dirty="0">
              <a:solidFill>
                <a:schemeClr val="tx1"/>
              </a:solidFill>
            </a:endParaRPr>
          </a:p>
          <a:p>
            <a:pPr algn="ctr"/>
            <a:endParaRPr lang="en-US" sz="1800" b="1" dirty="0">
              <a:solidFill>
                <a:schemeClr val="tx1"/>
              </a:solidFill>
            </a:endParaRPr>
          </a:p>
        </p:txBody>
      </p:sp>
      <p:sp>
        <p:nvSpPr>
          <p:cNvPr id="13" name="Rounded Rectangle 12"/>
          <p:cNvSpPr/>
          <p:nvPr/>
        </p:nvSpPr>
        <p:spPr>
          <a:xfrm>
            <a:off x="4630009" y="1041942"/>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1800" b="1" dirty="0" smtClean="0">
              <a:solidFill>
                <a:schemeClr val="tx1"/>
              </a:solidFill>
            </a:endParaRPr>
          </a:p>
          <a:p>
            <a:pPr algn="ctr"/>
            <a:endParaRPr lang="en-US" sz="1800" b="1" dirty="0">
              <a:solidFill>
                <a:schemeClr val="tx1"/>
              </a:solidFill>
            </a:endParaRPr>
          </a:p>
          <a:p>
            <a:pPr algn="ctr"/>
            <a:endParaRPr lang="en-US" sz="1800" b="1" dirty="0" smtClean="0">
              <a:solidFill>
                <a:schemeClr val="tx1"/>
              </a:solidFill>
            </a:endParaRPr>
          </a:p>
          <a:p>
            <a:pPr algn="ctr"/>
            <a:r>
              <a:rPr lang="en-US" sz="1800" b="1" dirty="0" smtClean="0">
                <a:solidFill>
                  <a:schemeClr val="tx1"/>
                </a:solidFill>
              </a:rPr>
              <a:t>Fastest time to results</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Go from RNA to data in &lt;24 hours</a:t>
            </a:r>
            <a:endParaRPr lang="en-US" sz="1800" b="1" dirty="0" smtClean="0">
              <a:solidFill>
                <a:schemeClr val="tx1"/>
              </a:solidFill>
            </a:endParaRPr>
          </a:p>
          <a:p>
            <a:pPr algn="ctr"/>
            <a:endParaRPr lang="en-US" b="1" dirty="0" smtClean="0">
              <a:solidFill>
                <a:schemeClr val="tx1"/>
              </a:solidFill>
            </a:endParaRPr>
          </a:p>
          <a:p>
            <a:pPr algn="ctr"/>
            <a:endParaRPr lang="en-US" b="1" dirty="0" smtClean="0">
              <a:solidFill>
                <a:schemeClr val="tx1"/>
              </a:solidFill>
            </a:endParaRPr>
          </a:p>
          <a:p>
            <a:pPr algn="ctr"/>
            <a:endParaRPr lang="en-US" b="1" dirty="0">
              <a:solidFill>
                <a:schemeClr val="tx1"/>
              </a:solidFill>
            </a:endParaRPr>
          </a:p>
        </p:txBody>
      </p:sp>
      <p:sp>
        <p:nvSpPr>
          <p:cNvPr id="14" name="Rounded Rectangle 13"/>
          <p:cNvSpPr/>
          <p:nvPr/>
        </p:nvSpPr>
        <p:spPr>
          <a:xfrm>
            <a:off x="405851" y="3515347"/>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sz="2000" b="1" dirty="0" smtClean="0">
              <a:solidFill>
                <a:schemeClr val="tx1"/>
              </a:solidFill>
            </a:endParaRPr>
          </a:p>
          <a:p>
            <a:pPr algn="ctr"/>
            <a:r>
              <a:rPr lang="en-US" sz="1800" b="1" dirty="0" smtClean="0">
                <a:solidFill>
                  <a:schemeClr val="tx1"/>
                </a:solidFill>
              </a:rPr>
              <a:t>Affordable solutions</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Achieve an affordable price per sample without having to batch samples</a:t>
            </a:r>
            <a:endParaRPr lang="en-US" sz="1800" b="1" dirty="0" smtClean="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p:cNvSpPr/>
          <p:nvPr/>
        </p:nvSpPr>
        <p:spPr>
          <a:xfrm>
            <a:off x="393339" y="1041942"/>
            <a:ext cx="3846286" cy="2371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86493" tIns="43247" rIns="86493" bIns="43247" rtlCol="0" anchor="ctr"/>
          <a:lstStyle/>
          <a:p>
            <a:pPr algn="ctr"/>
            <a:endParaRPr lang="en-US" b="1" dirty="0" smtClean="0">
              <a:solidFill>
                <a:schemeClr val="tx1"/>
              </a:solidFill>
            </a:endParaRPr>
          </a:p>
          <a:p>
            <a:pPr algn="ctr"/>
            <a:endParaRPr lang="en-US" b="1" dirty="0">
              <a:solidFill>
                <a:schemeClr val="tx1"/>
              </a:solidFill>
            </a:endParaRPr>
          </a:p>
          <a:p>
            <a:pPr algn="ctr"/>
            <a:r>
              <a:rPr lang="en-US" sz="1800" b="1" dirty="0" smtClean="0">
                <a:solidFill>
                  <a:schemeClr val="tx1"/>
                </a:solidFill>
              </a:rPr>
              <a:t>Flexible, scalable sample throughput</a:t>
            </a:r>
          </a:p>
          <a:p>
            <a:pPr algn="ctr"/>
            <a:endParaRPr lang="en-US" sz="1800" b="1" dirty="0">
              <a:solidFill>
                <a:schemeClr val="tx1"/>
              </a:solidFill>
            </a:endParaRPr>
          </a:p>
          <a:p>
            <a:pPr marL="270291" indent="-270291" algn="ctr">
              <a:buFont typeface="Arial" pitchFamily="34" charset="0"/>
              <a:buChar char="•"/>
            </a:pPr>
            <a:r>
              <a:rPr lang="en-US" sz="1800" dirty="0" smtClean="0">
                <a:solidFill>
                  <a:schemeClr val="tx1"/>
                </a:solidFill>
              </a:rPr>
              <a:t>Process 1-8 samples per chip</a:t>
            </a:r>
            <a:endParaRPr lang="en-US" b="1" dirty="0">
              <a:solidFill>
                <a:schemeClr val="tx1"/>
              </a:solidFill>
            </a:endParaRPr>
          </a:p>
          <a:p>
            <a:pPr algn="ctr"/>
            <a:endParaRPr lang="en-US" b="1" dirty="0">
              <a:solidFill>
                <a:schemeClr val="tx1"/>
              </a:solidFill>
            </a:endParaRPr>
          </a:p>
        </p:txBody>
      </p:sp>
    </p:spTree>
    <p:extLst>
      <p:ext uri="{BB962C8B-B14F-4D97-AF65-F5344CB8AC3E}">
        <p14:creationId xmlns:p14="http://schemas.microsoft.com/office/powerpoint/2010/main" val="180506064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Title 2"/>
          <p:cNvSpPr>
            <a:spLocks noGrp="1"/>
          </p:cNvSpPr>
          <p:nvPr>
            <p:ph type="title"/>
          </p:nvPr>
        </p:nvSpPr>
        <p:spPr>
          <a:xfrm>
            <a:off x="0" y="-2630"/>
            <a:ext cx="9144000" cy="617485"/>
          </a:xfrm>
        </p:spPr>
        <p:txBody>
          <a:bodyPr/>
          <a:lstStyle/>
          <a:p>
            <a:r>
              <a:rPr lang="en-US" sz="2600" dirty="0"/>
              <a:t>High Correlation with Other Technologies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97832" y="1000125"/>
            <a:ext cx="2078355" cy="1963351"/>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8534" y="3432419"/>
            <a:ext cx="2065830" cy="1973001"/>
          </a:xfrm>
          <a:prstGeom prst="rect">
            <a:avLst/>
          </a:prstGeom>
        </p:spPr>
      </p:pic>
      <p:sp>
        <p:nvSpPr>
          <p:cNvPr id="8" name="Content Placeholder 1"/>
          <p:cNvSpPr>
            <a:spLocks noGrp="1"/>
          </p:cNvSpPr>
          <p:nvPr>
            <p:ph idx="1"/>
          </p:nvPr>
        </p:nvSpPr>
        <p:spPr>
          <a:xfrm>
            <a:off x="362856" y="1071562"/>
            <a:ext cx="5926538" cy="4333858"/>
          </a:xfrm>
        </p:spPr>
        <p:txBody>
          <a:bodyPr/>
          <a:lstStyle/>
          <a:p>
            <a:pPr>
              <a:spcAft>
                <a:spcPts val="568"/>
              </a:spcAft>
              <a:defRPr/>
            </a:pPr>
            <a:r>
              <a:rPr lang="en-US" sz="2300" dirty="0">
                <a:solidFill>
                  <a:schemeClr val="tx1"/>
                </a:solidFill>
                <a:latin typeface="Calibri"/>
                <a:cs typeface="Calibri"/>
              </a:rPr>
              <a:t>Inter-platform comparisons demonstrate the high sensitivity of </a:t>
            </a:r>
            <a:r>
              <a:rPr lang="en-US" sz="2300" dirty="0" smtClean="0">
                <a:solidFill>
                  <a:schemeClr val="tx1"/>
                </a:solidFill>
                <a:latin typeface="Calibri"/>
                <a:cs typeface="Calibri"/>
              </a:rPr>
              <a:t>Ion </a:t>
            </a:r>
            <a:r>
              <a:rPr lang="en-US" sz="2300" dirty="0" smtClean="0">
                <a:latin typeface="Calibri"/>
                <a:cs typeface="Calibri"/>
              </a:rPr>
              <a:t>Total </a:t>
            </a:r>
            <a:r>
              <a:rPr lang="en-US" sz="2300" dirty="0" err="1" smtClean="0">
                <a:latin typeface="Calibri"/>
                <a:cs typeface="Calibri"/>
              </a:rPr>
              <a:t>RNAseq</a:t>
            </a:r>
            <a:r>
              <a:rPr lang="en-US" sz="2300" dirty="0" smtClean="0">
                <a:solidFill>
                  <a:schemeClr val="tx1"/>
                </a:solidFill>
                <a:latin typeface="Calibri"/>
                <a:cs typeface="Calibri"/>
              </a:rPr>
              <a:t> </a:t>
            </a:r>
            <a:endParaRPr lang="en-US" sz="2300" dirty="0">
              <a:solidFill>
                <a:schemeClr val="tx1"/>
              </a:solidFill>
              <a:latin typeface="Calibri"/>
              <a:cs typeface="Calibri"/>
            </a:endParaRPr>
          </a:p>
          <a:p>
            <a:pPr>
              <a:spcAft>
                <a:spcPts val="568"/>
              </a:spcAft>
              <a:defRPr/>
            </a:pPr>
            <a:r>
              <a:rPr lang="en-US" sz="2300" dirty="0">
                <a:solidFill>
                  <a:schemeClr val="tx1"/>
                </a:solidFill>
                <a:latin typeface="Calibri"/>
                <a:cs typeface="Calibri"/>
              </a:rPr>
              <a:t>HBRR vs. </a:t>
            </a:r>
            <a:r>
              <a:rPr lang="en-US" sz="2300" dirty="0" smtClean="0">
                <a:solidFill>
                  <a:schemeClr val="tx1"/>
                </a:solidFill>
                <a:latin typeface="Calibri"/>
                <a:cs typeface="Calibri"/>
              </a:rPr>
              <a:t>UHRR </a:t>
            </a:r>
            <a:r>
              <a:rPr lang="en-US" sz="2300" dirty="0">
                <a:solidFill>
                  <a:schemeClr val="tx1"/>
                </a:solidFill>
                <a:latin typeface="Calibri"/>
                <a:cs typeface="Calibri"/>
              </a:rPr>
              <a:t>fold change measurements from </a:t>
            </a:r>
            <a:r>
              <a:rPr lang="en-US" sz="2300" dirty="0" smtClean="0">
                <a:solidFill>
                  <a:schemeClr val="tx1"/>
                </a:solidFill>
                <a:latin typeface="Calibri"/>
                <a:cs typeface="Calibri"/>
              </a:rPr>
              <a:t>Ion Proton correlate </a:t>
            </a:r>
            <a:r>
              <a:rPr lang="en-US" sz="2300" dirty="0">
                <a:solidFill>
                  <a:schemeClr val="tx1"/>
                </a:solidFill>
                <a:latin typeface="Calibri"/>
                <a:cs typeface="Calibri"/>
              </a:rPr>
              <a:t>well (R&gt;0.92) with microarray and qPCR data from MAQC project</a:t>
            </a:r>
          </a:p>
          <a:p>
            <a:pPr>
              <a:spcAft>
                <a:spcPts val="568"/>
              </a:spcAft>
              <a:defRPr/>
            </a:pPr>
            <a:r>
              <a:rPr lang="en-US" sz="2300" dirty="0">
                <a:solidFill>
                  <a:schemeClr val="tx1"/>
                </a:solidFill>
                <a:latin typeface="Calibri"/>
                <a:cs typeface="Calibri"/>
              </a:rPr>
              <a:t>Genes with detectable expression in platforms were compared. </a:t>
            </a:r>
            <a:endParaRPr lang="en-US" sz="2300" dirty="0" smtClean="0">
              <a:solidFill>
                <a:schemeClr val="tx1"/>
              </a:solidFill>
              <a:latin typeface="Calibri"/>
              <a:cs typeface="Calibri"/>
            </a:endParaRPr>
          </a:p>
          <a:p>
            <a:pPr lvl="1">
              <a:spcAft>
                <a:spcPts val="568"/>
              </a:spcAft>
              <a:defRPr/>
            </a:pPr>
            <a:r>
              <a:rPr lang="en-US" sz="1900" dirty="0" smtClean="0">
                <a:solidFill>
                  <a:schemeClr val="tx1"/>
                </a:solidFill>
                <a:latin typeface="Calibri"/>
                <a:cs typeface="Calibri"/>
              </a:rPr>
              <a:t>Includes 35 million </a:t>
            </a:r>
            <a:r>
              <a:rPr lang="en-US" sz="1900" dirty="0">
                <a:solidFill>
                  <a:schemeClr val="tx1"/>
                </a:solidFill>
                <a:latin typeface="Calibri"/>
                <a:cs typeface="Calibri"/>
              </a:rPr>
              <a:t>mapped </a:t>
            </a:r>
            <a:r>
              <a:rPr lang="en-US" sz="1900" dirty="0" smtClean="0">
                <a:solidFill>
                  <a:schemeClr val="tx1"/>
                </a:solidFill>
                <a:latin typeface="Calibri"/>
                <a:cs typeface="Calibri"/>
              </a:rPr>
              <a:t>Ion Proton™ System </a:t>
            </a:r>
            <a:r>
              <a:rPr lang="en-US" sz="1900" dirty="0">
                <a:solidFill>
                  <a:schemeClr val="tx1"/>
                </a:solidFill>
                <a:latin typeface="Calibri"/>
                <a:cs typeface="Calibri"/>
              </a:rPr>
              <a:t>RNA-Seq reads, (A) 9,127 microarray gene measurements, and (B) 950 TaqMan® gene assays  </a:t>
            </a:r>
            <a:endParaRPr lang="en-US" sz="1900" dirty="0">
              <a:solidFill>
                <a:schemeClr val="tx1"/>
              </a:solidFill>
            </a:endParaRPr>
          </a:p>
          <a:p>
            <a:pPr>
              <a:spcAft>
                <a:spcPts val="568"/>
              </a:spcAft>
              <a:buFont typeface="Arial" pitchFamily="34" charset="0"/>
              <a:buChar char="•"/>
              <a:defRPr/>
            </a:pPr>
            <a:endParaRPr lang="en-US" sz="2300" dirty="0">
              <a:solidFill>
                <a:schemeClr val="tx1"/>
              </a:solidFill>
            </a:endParaRPr>
          </a:p>
        </p:txBody>
      </p:sp>
      <p:sp>
        <p:nvSpPr>
          <p:cNvPr id="5" name="TextBox 4"/>
          <p:cNvSpPr txBox="1"/>
          <p:nvPr/>
        </p:nvSpPr>
        <p:spPr>
          <a:xfrm>
            <a:off x="6438818" y="2972434"/>
            <a:ext cx="1777678" cy="272005"/>
          </a:xfrm>
          <a:prstGeom prst="rect">
            <a:avLst/>
          </a:prstGeom>
          <a:noFill/>
        </p:spPr>
        <p:txBody>
          <a:bodyPr wrap="none" lIns="86493" tIns="43247" rIns="86493" bIns="43247" rtlCol="0">
            <a:spAutoFit/>
          </a:bodyPr>
          <a:lstStyle/>
          <a:p>
            <a:r>
              <a:rPr lang="en-US" sz="1200" dirty="0">
                <a:latin typeface="Calibri"/>
                <a:cs typeface="Calibri"/>
              </a:rPr>
              <a:t>A) Proton vs. MAQC array</a:t>
            </a:r>
          </a:p>
        </p:txBody>
      </p:sp>
      <p:sp>
        <p:nvSpPr>
          <p:cNvPr id="10" name="TextBox 9"/>
          <p:cNvSpPr txBox="1"/>
          <p:nvPr/>
        </p:nvSpPr>
        <p:spPr>
          <a:xfrm>
            <a:off x="6450077" y="5372180"/>
            <a:ext cx="1777678" cy="272005"/>
          </a:xfrm>
          <a:prstGeom prst="rect">
            <a:avLst/>
          </a:prstGeom>
          <a:noFill/>
        </p:spPr>
        <p:txBody>
          <a:bodyPr wrap="none" lIns="86493" tIns="43247" rIns="86493" bIns="43247" rtlCol="0">
            <a:spAutoFit/>
          </a:bodyPr>
          <a:lstStyle/>
          <a:p>
            <a:r>
              <a:rPr lang="en-US" sz="1200" dirty="0">
                <a:latin typeface="Calibri"/>
                <a:cs typeface="Calibri"/>
              </a:rPr>
              <a:t>B) Proton vs. MAQC </a:t>
            </a:r>
            <a:r>
              <a:rPr lang="en-US" sz="1200" dirty="0" err="1">
                <a:latin typeface="Calibri"/>
                <a:cs typeface="Calibri"/>
              </a:rPr>
              <a:t>qPCR</a:t>
            </a:r>
            <a:endParaRPr lang="en-US" sz="1200" dirty="0">
              <a:latin typeface="Calibri"/>
              <a:cs typeface="Calibri"/>
            </a:endParaRPr>
          </a:p>
        </p:txBody>
      </p:sp>
      <p:sp>
        <p:nvSpPr>
          <p:cNvPr id="2" name="Rectangle 1"/>
          <p:cNvSpPr/>
          <p:nvPr/>
        </p:nvSpPr>
        <p:spPr>
          <a:xfrm>
            <a:off x="6181415" y="928687"/>
            <a:ext cx="2179564" cy="4885812"/>
          </a:xfrm>
          <a:prstGeom prst="rect">
            <a:avLst/>
          </a:prstGeom>
          <a:noFill/>
          <a:ln>
            <a:solidFill>
              <a:srgbClr val="1A2155"/>
            </a:solidFill>
          </a:ln>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sp>
        <p:nvSpPr>
          <p:cNvPr id="12" name="TextBox 11"/>
          <p:cNvSpPr txBox="1"/>
          <p:nvPr/>
        </p:nvSpPr>
        <p:spPr>
          <a:xfrm>
            <a:off x="2850442" y="6261146"/>
            <a:ext cx="2830286" cy="241227"/>
          </a:xfrm>
          <a:prstGeom prst="rect">
            <a:avLst/>
          </a:prstGeom>
          <a:noFill/>
        </p:spPr>
        <p:txBody>
          <a:bodyPr wrap="square" lIns="86493" tIns="43247" rIns="86493" bIns="43247" rtlCol="0">
            <a:spAutoFit/>
          </a:bodyPr>
          <a:lstStyle/>
          <a:p>
            <a:r>
              <a:rPr lang="en-US" sz="1000" dirty="0" smtClean="0"/>
              <a:t>Life Technologies application </a:t>
            </a:r>
            <a:r>
              <a:rPr lang="en-US" sz="1000" dirty="0"/>
              <a:t>n</a:t>
            </a:r>
            <a:r>
              <a:rPr lang="en-US" sz="1000" dirty="0" smtClean="0"/>
              <a:t>ote </a:t>
            </a:r>
            <a:r>
              <a:rPr lang="en-US" sz="1000" dirty="0"/>
              <a:t>– CO27662</a:t>
            </a:r>
          </a:p>
        </p:txBody>
      </p:sp>
    </p:spTree>
    <p:extLst>
      <p:ext uri="{BB962C8B-B14F-4D97-AF65-F5344CB8AC3E}">
        <p14:creationId xmlns:p14="http://schemas.microsoft.com/office/powerpoint/2010/main" val="113246857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p:cNvSpPr>
            <a:spLocks noGrp="1"/>
          </p:cNvSpPr>
          <p:nvPr>
            <p:ph type="title"/>
          </p:nvPr>
        </p:nvSpPr>
        <p:spPr>
          <a:xfrm>
            <a:off x="0" y="0"/>
            <a:ext cx="9144000" cy="729918"/>
          </a:xfrm>
        </p:spPr>
        <p:txBody>
          <a:bodyPr/>
          <a:lstStyle/>
          <a:p>
            <a:r>
              <a:rPr lang="en-US" sz="2600" dirty="0"/>
              <a:t>Ion </a:t>
            </a:r>
            <a:r>
              <a:rPr lang="en-US" sz="2600" dirty="0" smtClean="0"/>
              <a:t>S5™ </a:t>
            </a:r>
            <a:r>
              <a:rPr lang="en-US" sz="2600" dirty="0"/>
              <a:t>System RNA-Seq Data Analysis Workflow</a:t>
            </a:r>
          </a:p>
        </p:txBody>
      </p:sp>
      <p:sp>
        <p:nvSpPr>
          <p:cNvPr id="31" name="Rounded Rectangle 30"/>
          <p:cNvSpPr/>
          <p:nvPr/>
        </p:nvSpPr>
        <p:spPr bwMode="auto">
          <a:xfrm>
            <a:off x="975631" y="1643063"/>
            <a:ext cx="2438400" cy="731838"/>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Data Generated </a:t>
            </a:r>
          </a:p>
          <a:p>
            <a:pPr marL="112703" eaLnBrk="0" fontAlgn="auto" hangingPunct="0">
              <a:spcBef>
                <a:spcPts val="0"/>
              </a:spcBef>
              <a:spcAft>
                <a:spcPts val="0"/>
              </a:spcAft>
              <a:defRPr/>
            </a:pPr>
            <a:r>
              <a:rPr lang="en-US" sz="1200" b="1" dirty="0">
                <a:solidFill>
                  <a:schemeClr val="tx2"/>
                </a:solidFill>
                <a:cs typeface="Arial" pitchFamily="34" charset="0"/>
              </a:rPr>
              <a:t>on Ion </a:t>
            </a:r>
            <a:r>
              <a:rPr lang="en-US" sz="1200" b="1" dirty="0" smtClean="0">
                <a:solidFill>
                  <a:schemeClr val="tx2"/>
                </a:solidFill>
                <a:cs typeface="Arial" pitchFamily="34" charset="0"/>
              </a:rPr>
              <a:t>S5™ </a:t>
            </a:r>
            <a:endParaRPr lang="en-US" sz="1200" b="1" dirty="0">
              <a:solidFill>
                <a:schemeClr val="tx2"/>
              </a:solidFill>
              <a:cs typeface="Arial" pitchFamily="34" charset="0"/>
            </a:endParaRPr>
          </a:p>
          <a:p>
            <a:pPr marL="112703" eaLnBrk="0" fontAlgn="auto" hangingPunct="0">
              <a:spcBef>
                <a:spcPts val="0"/>
              </a:spcBef>
              <a:spcAft>
                <a:spcPts val="0"/>
              </a:spcAft>
              <a:defRPr/>
            </a:pPr>
            <a:r>
              <a:rPr lang="en-US" sz="1200" b="1" dirty="0">
                <a:solidFill>
                  <a:schemeClr val="tx2"/>
                </a:solidFill>
                <a:cs typeface="Arial" pitchFamily="34" charset="0"/>
              </a:rPr>
              <a:t>Sequencer</a:t>
            </a:r>
          </a:p>
        </p:txBody>
      </p:sp>
      <p:sp>
        <p:nvSpPr>
          <p:cNvPr id="32" name="Rounded Rectangle 31"/>
          <p:cNvSpPr/>
          <p:nvPr/>
        </p:nvSpPr>
        <p:spPr>
          <a:xfrm>
            <a:off x="870857" y="1550908"/>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A</a:t>
            </a:r>
          </a:p>
        </p:txBody>
      </p:sp>
      <p:sp>
        <p:nvSpPr>
          <p:cNvPr id="22" name="Rounded Rectangle 21"/>
          <p:cNvSpPr/>
          <p:nvPr/>
        </p:nvSpPr>
        <p:spPr bwMode="auto">
          <a:xfrm>
            <a:off x="975631" y="3676572"/>
            <a:ext cx="2438400" cy="730250"/>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Quality Assessment</a:t>
            </a:r>
          </a:p>
          <a:p>
            <a:pPr marL="112703" eaLnBrk="0" fontAlgn="auto" hangingPunct="0">
              <a:spcBef>
                <a:spcPts val="0"/>
              </a:spcBef>
              <a:spcAft>
                <a:spcPts val="0"/>
              </a:spcAft>
              <a:defRPr/>
            </a:pPr>
            <a:r>
              <a:rPr lang="en-US" sz="1200" b="1" dirty="0">
                <a:solidFill>
                  <a:schemeClr val="tx2"/>
                </a:solidFill>
                <a:cs typeface="Arial" pitchFamily="34" charset="0"/>
              </a:rPr>
              <a:t>On Torrent Server</a:t>
            </a:r>
          </a:p>
          <a:p>
            <a:pPr marL="112703" eaLnBrk="0" fontAlgn="auto" hangingPunct="0">
              <a:spcBef>
                <a:spcPts val="0"/>
              </a:spcBef>
              <a:spcAft>
                <a:spcPts val="0"/>
              </a:spcAft>
              <a:defRPr/>
            </a:pPr>
            <a:r>
              <a:rPr lang="en-US" sz="1200" b="1" dirty="0">
                <a:solidFill>
                  <a:schemeClr val="tx2"/>
                </a:solidFill>
                <a:cs typeface="Arial" pitchFamily="34" charset="0"/>
              </a:rPr>
              <a:t>ERCC plug-ins</a:t>
            </a:r>
          </a:p>
        </p:txBody>
      </p:sp>
      <p:sp>
        <p:nvSpPr>
          <p:cNvPr id="23" name="Rounded Rectangle 22"/>
          <p:cNvSpPr/>
          <p:nvPr/>
        </p:nvSpPr>
        <p:spPr>
          <a:xfrm>
            <a:off x="870857" y="3567033"/>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C</a:t>
            </a:r>
          </a:p>
        </p:txBody>
      </p:sp>
      <p:sp>
        <p:nvSpPr>
          <p:cNvPr id="19" name="Rounded Rectangle 18"/>
          <p:cNvSpPr/>
          <p:nvPr/>
        </p:nvSpPr>
        <p:spPr bwMode="auto">
          <a:xfrm>
            <a:off x="975631" y="2666921"/>
            <a:ext cx="2438400" cy="731837"/>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Base Calls </a:t>
            </a:r>
          </a:p>
          <a:p>
            <a:pPr marL="112703" eaLnBrk="0" fontAlgn="auto" hangingPunct="0">
              <a:spcBef>
                <a:spcPts val="0"/>
              </a:spcBef>
              <a:spcAft>
                <a:spcPts val="0"/>
              </a:spcAft>
              <a:defRPr/>
            </a:pPr>
            <a:r>
              <a:rPr lang="en-US" sz="1200" b="1" dirty="0">
                <a:solidFill>
                  <a:schemeClr val="tx2"/>
                </a:solidFill>
                <a:cs typeface="Arial" pitchFamily="34" charset="0"/>
              </a:rPr>
              <a:t>on </a:t>
            </a:r>
            <a:r>
              <a:rPr lang="en-US" sz="1200" b="1" dirty="0" smtClean="0">
                <a:solidFill>
                  <a:schemeClr val="tx2"/>
                </a:solidFill>
                <a:cs typeface="Arial" pitchFamily="34" charset="0"/>
              </a:rPr>
              <a:t>S5 Torrent </a:t>
            </a:r>
            <a:endParaRPr lang="en-US" sz="1200" b="1" dirty="0">
              <a:solidFill>
                <a:schemeClr val="tx2"/>
              </a:solidFill>
              <a:cs typeface="Arial" pitchFamily="34" charset="0"/>
            </a:endParaRPr>
          </a:p>
          <a:p>
            <a:pPr marL="112703" eaLnBrk="0" fontAlgn="auto" hangingPunct="0">
              <a:spcBef>
                <a:spcPts val="0"/>
              </a:spcBef>
              <a:spcAft>
                <a:spcPts val="0"/>
              </a:spcAft>
              <a:defRPr/>
            </a:pPr>
            <a:r>
              <a:rPr lang="en-US" sz="1200" b="1" dirty="0">
                <a:solidFill>
                  <a:schemeClr val="tx2"/>
                </a:solidFill>
                <a:cs typeface="Arial" pitchFamily="34" charset="0"/>
              </a:rPr>
              <a:t>Server</a:t>
            </a:r>
          </a:p>
          <a:p>
            <a:pPr marL="112703" eaLnBrk="0" fontAlgn="auto" hangingPunct="0">
              <a:spcBef>
                <a:spcPts val="0"/>
              </a:spcBef>
              <a:spcAft>
                <a:spcPts val="0"/>
              </a:spcAft>
              <a:defRPr/>
            </a:pPr>
            <a:endParaRPr lang="en-US" sz="1200" b="1" dirty="0">
              <a:solidFill>
                <a:schemeClr val="tx2"/>
              </a:solidFill>
              <a:cs typeface="Arial" pitchFamily="34" charset="0"/>
            </a:endParaRPr>
          </a:p>
        </p:txBody>
      </p:sp>
      <p:sp>
        <p:nvSpPr>
          <p:cNvPr id="20" name="Rounded Rectangle 19"/>
          <p:cNvSpPr/>
          <p:nvPr/>
        </p:nvSpPr>
        <p:spPr>
          <a:xfrm>
            <a:off x="870857" y="2558971"/>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B</a:t>
            </a:r>
          </a:p>
        </p:txBody>
      </p:sp>
      <p:sp>
        <p:nvSpPr>
          <p:cNvPr id="28" name="Rounded Rectangle 27"/>
          <p:cNvSpPr/>
          <p:nvPr/>
        </p:nvSpPr>
        <p:spPr bwMode="auto">
          <a:xfrm>
            <a:off x="956582" y="4705271"/>
            <a:ext cx="2438400" cy="731837"/>
          </a:xfrm>
          <a:prstGeom prst="roundRect">
            <a:avLst/>
          </a:prstGeom>
          <a:solidFill>
            <a:schemeClr val="bg1"/>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32" tIns="27429" rIns="91432" bIns="45716"/>
          <a:lstStyle/>
          <a:p>
            <a:pPr marL="112703" eaLnBrk="0" fontAlgn="auto" hangingPunct="0">
              <a:spcBef>
                <a:spcPts val="0"/>
              </a:spcBef>
              <a:spcAft>
                <a:spcPts val="0"/>
              </a:spcAft>
              <a:defRPr/>
            </a:pPr>
            <a:r>
              <a:rPr lang="en-US" sz="1200" b="1" dirty="0">
                <a:solidFill>
                  <a:schemeClr val="tx2"/>
                </a:solidFill>
                <a:cs typeface="Arial" pitchFamily="34" charset="0"/>
              </a:rPr>
              <a:t>End to end </a:t>
            </a:r>
            <a:r>
              <a:rPr lang="en-US" sz="1200" b="1" dirty="0" smtClean="0">
                <a:solidFill>
                  <a:schemeClr val="tx2"/>
                </a:solidFill>
                <a:cs typeface="Arial" pitchFamily="34" charset="0"/>
              </a:rPr>
              <a:t>RNA-Seq </a:t>
            </a:r>
            <a:r>
              <a:rPr lang="en-US" sz="1200" b="1" dirty="0">
                <a:solidFill>
                  <a:schemeClr val="tx2"/>
                </a:solidFill>
                <a:cs typeface="Arial" pitchFamily="34" charset="0"/>
              </a:rPr>
              <a:t>data analysis provided by </a:t>
            </a:r>
            <a:r>
              <a:rPr lang="en-US" sz="1200" b="1" dirty="0" err="1" smtClean="0">
                <a:solidFill>
                  <a:schemeClr val="tx2"/>
                </a:solidFill>
                <a:cs typeface="Arial" pitchFamily="34" charset="0"/>
              </a:rPr>
              <a:t>Partek</a:t>
            </a:r>
            <a:r>
              <a:rPr lang="en-US" sz="1200" b="1" dirty="0" smtClean="0">
                <a:solidFill>
                  <a:schemeClr val="tx2"/>
                </a:solidFill>
                <a:cs typeface="Arial" pitchFamily="34" charset="0"/>
              </a:rPr>
              <a:t>® Flow® Software</a:t>
            </a:r>
            <a:endParaRPr lang="en-US" sz="1200" b="1" dirty="0">
              <a:solidFill>
                <a:schemeClr val="tx2"/>
              </a:solidFill>
              <a:cs typeface="Arial" pitchFamily="34" charset="0"/>
            </a:endParaRPr>
          </a:p>
        </p:txBody>
      </p:sp>
      <p:pic>
        <p:nvPicPr>
          <p:cNvPr id="40970" name="Picture 7" descr="flow_gr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34533" y="2771697"/>
            <a:ext cx="9128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10" descr="greencheck.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86970" y="3709908"/>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ounded Rectangle 25"/>
          <p:cNvSpPr/>
          <p:nvPr/>
        </p:nvSpPr>
        <p:spPr>
          <a:xfrm>
            <a:off x="870857" y="4576683"/>
            <a:ext cx="228600" cy="228600"/>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r>
              <a:rPr lang="en-US" dirty="0"/>
              <a:t>D</a:t>
            </a:r>
          </a:p>
        </p:txBody>
      </p:sp>
      <p:sp>
        <p:nvSpPr>
          <p:cNvPr id="18" name="TextBox 17"/>
          <p:cNvSpPr txBox="1"/>
          <p:nvPr/>
        </p:nvSpPr>
        <p:spPr>
          <a:xfrm>
            <a:off x="362857" y="408647"/>
            <a:ext cx="8406190" cy="400101"/>
          </a:xfrm>
          <a:prstGeom prst="rect">
            <a:avLst/>
          </a:prstGeom>
          <a:noFill/>
        </p:spPr>
        <p:txBody>
          <a:bodyPr wrap="square" lIns="91432" tIns="45716" rIns="91432" bIns="45716">
            <a:spAutoFit/>
          </a:bodyPr>
          <a:lstStyle/>
          <a:p>
            <a:pPr algn="ctr" fontAlgn="auto">
              <a:spcBef>
                <a:spcPts val="0"/>
              </a:spcBef>
              <a:spcAft>
                <a:spcPts val="0"/>
              </a:spcAft>
              <a:defRPr/>
            </a:pPr>
            <a:r>
              <a:rPr lang="en-US" sz="2000" i="1" dirty="0">
                <a:solidFill>
                  <a:schemeClr val="bg1"/>
                </a:solidFill>
                <a:latin typeface="Calibri"/>
                <a:cs typeface="Calibri"/>
              </a:rPr>
              <a:t>Summarize &amp; </a:t>
            </a:r>
            <a:r>
              <a:rPr lang="en-US" sz="2000" i="1" dirty="0" smtClean="0">
                <a:solidFill>
                  <a:schemeClr val="bg1"/>
                </a:solidFill>
                <a:latin typeface="Calibri"/>
                <a:cs typeface="Calibri"/>
              </a:rPr>
              <a:t>QC </a:t>
            </a:r>
            <a:r>
              <a:rPr lang="en-US" sz="2000" i="1" dirty="0">
                <a:solidFill>
                  <a:schemeClr val="bg1"/>
                </a:solidFill>
                <a:latin typeface="Calibri"/>
                <a:cs typeface="Calibri"/>
              </a:rPr>
              <a:t>in Torrent Suite™ Software &amp;</a:t>
            </a:r>
            <a:r>
              <a:rPr lang="en-US" sz="2000" i="1" dirty="0" smtClean="0">
                <a:solidFill>
                  <a:schemeClr val="bg1"/>
                </a:solidFill>
                <a:latin typeface="Calibri"/>
                <a:cs typeface="Calibri"/>
              </a:rPr>
              <a:t> export </a:t>
            </a:r>
            <a:r>
              <a:rPr lang="en-US" sz="2000" i="1" dirty="0">
                <a:solidFill>
                  <a:schemeClr val="bg1"/>
                </a:solidFill>
                <a:latin typeface="Calibri"/>
                <a:cs typeface="Calibri"/>
              </a:rPr>
              <a:t>to 3</a:t>
            </a:r>
            <a:r>
              <a:rPr lang="en-US" sz="2000" i="1" baseline="30000" dirty="0">
                <a:solidFill>
                  <a:schemeClr val="bg1"/>
                </a:solidFill>
                <a:latin typeface="Calibri"/>
                <a:cs typeface="Calibri"/>
              </a:rPr>
              <a:t>rd</a:t>
            </a:r>
            <a:r>
              <a:rPr lang="en-US" sz="2000" i="1" dirty="0">
                <a:solidFill>
                  <a:schemeClr val="bg1"/>
                </a:solidFill>
                <a:latin typeface="Calibri"/>
                <a:cs typeface="Calibri"/>
              </a:rPr>
              <a:t> party software </a:t>
            </a:r>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4286" y="3683001"/>
            <a:ext cx="3383925" cy="2214563"/>
          </a:xfrm>
          <a:prstGeom prst="rect">
            <a:avLst/>
          </a:prstGeom>
          <a:ln>
            <a:solidFill>
              <a:srgbClr val="000000"/>
            </a:solidFill>
          </a:ln>
        </p:spPr>
      </p:pic>
      <p:sp>
        <p:nvSpPr>
          <p:cNvPr id="2" name="Right Arrow 1"/>
          <p:cNvSpPr/>
          <p:nvPr/>
        </p:nvSpPr>
        <p:spPr>
          <a:xfrm>
            <a:off x="3628571" y="2357438"/>
            <a:ext cx="508000" cy="285750"/>
          </a:xfrm>
          <a:prstGeom prst="rightArrow">
            <a:avLst/>
          </a:prstGeom>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sp>
        <p:nvSpPr>
          <p:cNvPr id="37" name="Right Arrow 36"/>
          <p:cNvSpPr/>
          <p:nvPr/>
        </p:nvSpPr>
        <p:spPr>
          <a:xfrm>
            <a:off x="3628571" y="3857625"/>
            <a:ext cx="508000" cy="285750"/>
          </a:xfrm>
          <a:prstGeom prst="rightArrow">
            <a:avLst/>
          </a:prstGeom>
        </p:spPr>
        <p:style>
          <a:lnRef idx="1">
            <a:schemeClr val="accent1"/>
          </a:lnRef>
          <a:fillRef idx="3">
            <a:schemeClr val="accent1"/>
          </a:fillRef>
          <a:effectRef idx="2">
            <a:schemeClr val="accent1"/>
          </a:effectRef>
          <a:fontRef idx="minor">
            <a:schemeClr val="lt1"/>
          </a:fontRef>
        </p:style>
        <p:txBody>
          <a:bodyPr lIns="86493" tIns="43247" rIns="86493" bIns="43247" rtlCol="0" anchor="ctr"/>
          <a:lstStyle/>
          <a:p>
            <a:pPr algn="ctr"/>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39704" y="1471793"/>
            <a:ext cx="15906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1065" y="1643063"/>
            <a:ext cx="1014900" cy="761937"/>
          </a:xfrm>
          <a:prstGeom prst="rect">
            <a:avLst/>
          </a:prstGeom>
        </p:spPr>
      </p:pic>
    </p:spTree>
    <p:extLst>
      <p:ext uri="{BB962C8B-B14F-4D97-AF65-F5344CB8AC3E}">
        <p14:creationId xmlns:p14="http://schemas.microsoft.com/office/powerpoint/2010/main" val="1876638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onSTUDIO_0063SC_trans.png"/>
          <p:cNvPicPr>
            <a:picLocks noChangeAspect="1"/>
          </p:cNvPicPr>
          <p:nvPr/>
        </p:nvPicPr>
        <p:blipFill>
          <a:blip r:embed="rId3" cstate="email"/>
          <a:srcRect/>
          <a:stretch>
            <a:fillRect/>
          </a:stretch>
        </p:blipFill>
        <p:spPr>
          <a:xfrm>
            <a:off x="0" y="446469"/>
            <a:ext cx="3592010" cy="5791200"/>
          </a:xfrm>
          <a:prstGeom prst="rect">
            <a:avLst/>
          </a:prstGeom>
        </p:spPr>
      </p:pic>
      <p:sp>
        <p:nvSpPr>
          <p:cNvPr id="11" name="Title 10"/>
          <p:cNvSpPr>
            <a:spLocks noGrp="1"/>
          </p:cNvSpPr>
          <p:nvPr>
            <p:ph type="title"/>
          </p:nvPr>
        </p:nvSpPr>
        <p:spPr>
          <a:xfrm>
            <a:off x="428625" y="-180975"/>
            <a:ext cx="8880579" cy="1143000"/>
          </a:xfrm>
        </p:spPr>
        <p:txBody>
          <a:bodyPr>
            <a:normAutofit/>
          </a:bodyPr>
          <a:lstStyle/>
          <a:p>
            <a:r>
              <a:rPr lang="en-US" dirty="0" smtClean="0">
                <a:latin typeface="Arial" pitchFamily="34" charset="0"/>
                <a:cs typeface="Arial" pitchFamily="34" charset="0"/>
              </a:rPr>
              <a:t>Ion Torrent™ : Semiconductor Sequencing for Life™</a:t>
            </a:r>
            <a:endParaRPr lang="en-US" dirty="0">
              <a:latin typeface="Arial" pitchFamily="34" charset="0"/>
              <a:cs typeface="Arial" pitchFamily="34" charset="0"/>
            </a:endParaRPr>
          </a:p>
        </p:txBody>
      </p:sp>
      <p:sp>
        <p:nvSpPr>
          <p:cNvPr id="15" name="Content Placeholder 14"/>
          <p:cNvSpPr>
            <a:spLocks noGrp="1"/>
          </p:cNvSpPr>
          <p:nvPr>
            <p:ph sz="half" idx="4294967295"/>
          </p:nvPr>
        </p:nvSpPr>
        <p:spPr>
          <a:xfrm>
            <a:off x="4632960" y="1600200"/>
            <a:ext cx="4511040" cy="4465320"/>
          </a:xfrm>
        </p:spPr>
        <p:txBody>
          <a:bodyPr>
            <a:normAutofit fontScale="77500" lnSpcReduction="20000"/>
          </a:bodyPr>
          <a:lstStyle/>
          <a:p>
            <a:pPr>
              <a:buNone/>
            </a:pPr>
            <a:endParaRPr lang="en-US" b="1" dirty="0"/>
          </a:p>
          <a:p>
            <a:pPr>
              <a:buNone/>
            </a:pPr>
            <a:r>
              <a:rPr lang="en-US" sz="2400" b="1" dirty="0" smtClean="0"/>
              <a:t>Support</a:t>
            </a:r>
          </a:p>
          <a:p>
            <a:pPr>
              <a:buNone/>
            </a:pPr>
            <a:r>
              <a:rPr lang="en-US" sz="2000" dirty="0" smtClean="0"/>
              <a:t>Robert David</a:t>
            </a:r>
            <a:endParaRPr lang="en-US" sz="2000" dirty="0"/>
          </a:p>
          <a:p>
            <a:pPr marL="0" indent="0">
              <a:buNone/>
            </a:pPr>
            <a:r>
              <a:rPr lang="en-US" sz="2200" u="sng" dirty="0" smtClean="0">
                <a:solidFill>
                  <a:srgbClr val="0070C0"/>
                </a:solidFill>
                <a:hlinkClick r:id="rId4"/>
              </a:rPr>
              <a:t>6178723352</a:t>
            </a:r>
          </a:p>
          <a:p>
            <a:pPr marL="0" indent="0">
              <a:buNone/>
            </a:pPr>
            <a:r>
              <a:rPr lang="en-US" sz="2200" u="sng" dirty="0" err="1" smtClean="0">
                <a:solidFill>
                  <a:srgbClr val="0070C0"/>
                </a:solidFill>
                <a:hlinkClick r:id="rId4"/>
              </a:rPr>
              <a:t>Robert.David@thermofisher</a:t>
            </a:r>
            <a:endParaRPr lang="en-US" sz="2200" u="sng" dirty="0" smtClean="0">
              <a:solidFill>
                <a:srgbClr val="0070C0"/>
              </a:solidFill>
              <a:hlinkClick r:id="rId4"/>
            </a:endParaRPr>
          </a:p>
          <a:p>
            <a:pPr marL="0" indent="0">
              <a:buNone/>
            </a:pPr>
            <a:endParaRPr lang="en-US" sz="2200" u="sng" dirty="0">
              <a:solidFill>
                <a:srgbClr val="0070C0"/>
              </a:solidFill>
              <a:hlinkClick r:id="rId4"/>
            </a:endParaRPr>
          </a:p>
          <a:p>
            <a:pPr marL="0" indent="0">
              <a:buNone/>
            </a:pPr>
            <a:r>
              <a:rPr lang="en-US" sz="2200" u="sng" dirty="0" smtClean="0">
                <a:solidFill>
                  <a:srgbClr val="0070C0"/>
                </a:solidFill>
                <a:hlinkClick r:id="rId4"/>
              </a:rPr>
              <a:t>ionsupport@lifetech.com</a:t>
            </a:r>
            <a:endParaRPr lang="en-US" sz="2200" u="sng" dirty="0" smtClean="0">
              <a:solidFill>
                <a:srgbClr val="0070C0"/>
              </a:solidFill>
            </a:endParaRPr>
          </a:p>
          <a:p>
            <a:pPr marL="0" indent="0">
              <a:buNone/>
            </a:pPr>
            <a:r>
              <a:rPr lang="en-US" sz="2200" dirty="0"/>
              <a:t>Call 800-955-6288  in USA </a:t>
            </a:r>
          </a:p>
          <a:p>
            <a:pPr marL="0" indent="0">
              <a:buNone/>
            </a:pPr>
            <a:endParaRPr lang="en-US" sz="2200" u="sng" dirty="0" smtClean="0"/>
          </a:p>
          <a:p>
            <a:pPr marL="0" indent="0">
              <a:buNone/>
            </a:pPr>
            <a:r>
              <a:rPr lang="en-US" sz="2200" b="1" dirty="0" err="1" smtClean="0"/>
              <a:t>Bioinformatic</a:t>
            </a:r>
            <a:r>
              <a:rPr lang="en-US" sz="2200" b="1" dirty="0" smtClean="0"/>
              <a:t> support</a:t>
            </a:r>
          </a:p>
          <a:p>
            <a:pPr marL="0" indent="0">
              <a:buNone/>
            </a:pPr>
            <a:r>
              <a:rPr lang="en-US" sz="2200" u="sng" dirty="0" smtClean="0">
                <a:hlinkClick r:id="rId5"/>
              </a:rPr>
              <a:t>ngs-amsupport@lifetech.com</a:t>
            </a:r>
            <a:endParaRPr lang="en-US" sz="2200" u="sng" dirty="0" smtClean="0"/>
          </a:p>
          <a:p>
            <a:pPr marL="0" indent="0">
              <a:buNone/>
            </a:pPr>
            <a:r>
              <a:rPr lang="en-US" sz="2200" dirty="0" smtClean="0"/>
              <a:t/>
            </a:r>
            <a:br>
              <a:rPr lang="en-US" sz="2200" dirty="0" smtClean="0"/>
            </a:br>
            <a:endParaRPr lang="en-US" sz="2200" dirty="0" smtClean="0"/>
          </a:p>
          <a:p>
            <a:pPr marL="0" indent="0">
              <a:buNone/>
            </a:pPr>
            <a:r>
              <a:rPr lang="en-US" sz="2200" dirty="0" smtClean="0">
                <a:hlinkClick r:id="rId6"/>
              </a:rPr>
              <a:t>http://ioncommunity.iontorrent.com</a:t>
            </a:r>
            <a:r>
              <a:rPr lang="en-US" sz="2200" dirty="0" smtClean="0"/>
              <a:t/>
            </a:r>
            <a:br>
              <a:rPr lang="en-US" sz="2200" dirty="0" smtClean="0"/>
            </a:br>
            <a:r>
              <a:rPr lang="en-US" sz="2200" dirty="0" smtClean="0"/>
              <a:t>	</a:t>
            </a:r>
          </a:p>
          <a:p>
            <a:pPr marL="0" indent="0">
              <a:buNone/>
            </a:pPr>
            <a:endParaRPr lang="en-US" sz="2200" dirty="0" smtClean="0"/>
          </a:p>
          <a:p>
            <a:pPr marL="0" indent="0">
              <a:buNone/>
            </a:pPr>
            <a:endParaRPr lang="en-US" dirty="0" smtClean="0"/>
          </a:p>
          <a:p>
            <a:pPr>
              <a:buNone/>
            </a:pPr>
            <a:endParaRPr lang="en-US" dirty="0"/>
          </a:p>
        </p:txBody>
      </p:sp>
      <p:sp>
        <p:nvSpPr>
          <p:cNvPr id="8" name="TextBox 7"/>
          <p:cNvSpPr txBox="1"/>
          <p:nvPr/>
        </p:nvSpPr>
        <p:spPr>
          <a:xfrm>
            <a:off x="1295400" y="5336463"/>
            <a:ext cx="2438400" cy="307777"/>
          </a:xfrm>
          <a:prstGeom prst="rect">
            <a:avLst/>
          </a:prstGeom>
          <a:noFill/>
        </p:spPr>
        <p:txBody>
          <a:bodyPr wrap="square" rtlCol="0">
            <a:spAutoFit/>
          </a:bodyPr>
          <a:lstStyle/>
          <a:p>
            <a:r>
              <a:rPr lang="en-US" sz="1400" dirty="0" smtClean="0"/>
              <a:t>The Chip is the Machine</a:t>
            </a:r>
            <a:r>
              <a:rPr lang="en-US" sz="1400" dirty="0" smtClean="0">
                <a:latin typeface="Arial"/>
                <a:cs typeface="Arial"/>
              </a:rPr>
              <a:t>™</a:t>
            </a:r>
            <a:endParaRPr lang="en-US" sz="1400" baseline="30000" dirty="0"/>
          </a:p>
        </p:txBody>
      </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723671">
            <a:off x="901994" y="2326385"/>
            <a:ext cx="2197958" cy="39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794060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1" y="-1"/>
            <a:ext cx="9143999" cy="677917"/>
          </a:xfrm>
        </p:spPr>
        <p:txBody>
          <a:bodyPr/>
          <a:lstStyle/>
          <a:p>
            <a:r>
              <a:rPr lang="en-US" dirty="0" smtClean="0">
                <a:latin typeface="Arial" pitchFamily="34" charset="0"/>
                <a:cs typeface="Arial" pitchFamily="34" charset="0"/>
              </a:rPr>
              <a:t>Ion Fragment Library </a:t>
            </a:r>
            <a:br>
              <a:rPr lang="en-US" dirty="0" smtClean="0">
                <a:latin typeface="Arial" pitchFamily="34" charset="0"/>
                <a:cs typeface="Arial" pitchFamily="34" charset="0"/>
              </a:rPr>
            </a:br>
            <a:r>
              <a:rPr lang="en-US" sz="2400" dirty="0" smtClean="0">
                <a:latin typeface="Arial" pitchFamily="34" charset="0"/>
                <a:cs typeface="Arial" pitchFamily="34" charset="0"/>
              </a:rPr>
              <a:t>Fragmentation Options</a:t>
            </a:r>
          </a:p>
        </p:txBody>
      </p:sp>
      <p:sp>
        <p:nvSpPr>
          <p:cNvPr id="6" name="Freeform 5"/>
          <p:cNvSpPr/>
          <p:nvPr/>
        </p:nvSpPr>
        <p:spPr>
          <a:xfrm>
            <a:off x="558394" y="1272309"/>
            <a:ext cx="1082106" cy="955675"/>
          </a:xfrm>
          <a:custGeom>
            <a:avLst/>
            <a:gdLst>
              <a:gd name="connsiteX0" fmla="*/ 357930 w 1322571"/>
              <a:gd name="connsiteY0" fmla="*/ 592853 h 954594"/>
              <a:gd name="connsiteX1" fmla="*/ 277543 w 1322571"/>
              <a:gd name="connsiteY1" fmla="*/ 602901 h 954594"/>
              <a:gd name="connsiteX2" fmla="*/ 237350 w 1322571"/>
              <a:gd name="connsiteY2" fmla="*/ 512466 h 954594"/>
              <a:gd name="connsiteX3" fmla="*/ 297640 w 1322571"/>
              <a:gd name="connsiteY3" fmla="*/ 442128 h 954594"/>
              <a:gd name="connsiteX4" fmla="*/ 317736 w 1322571"/>
              <a:gd name="connsiteY4" fmla="*/ 401934 h 954594"/>
              <a:gd name="connsiteX5" fmla="*/ 388075 w 1322571"/>
              <a:gd name="connsiteY5" fmla="*/ 351692 h 954594"/>
              <a:gd name="connsiteX6" fmla="*/ 428268 w 1322571"/>
              <a:gd name="connsiteY6" fmla="*/ 341644 h 954594"/>
              <a:gd name="connsiteX7" fmla="*/ 458413 w 1322571"/>
              <a:gd name="connsiteY7" fmla="*/ 331596 h 954594"/>
              <a:gd name="connsiteX8" fmla="*/ 558897 w 1322571"/>
              <a:gd name="connsiteY8" fmla="*/ 341644 h 954594"/>
              <a:gd name="connsiteX9" fmla="*/ 578993 w 1322571"/>
              <a:gd name="connsiteY9" fmla="*/ 371789 h 954594"/>
              <a:gd name="connsiteX10" fmla="*/ 609139 w 1322571"/>
              <a:gd name="connsiteY10" fmla="*/ 391886 h 954594"/>
              <a:gd name="connsiteX11" fmla="*/ 629235 w 1322571"/>
              <a:gd name="connsiteY11" fmla="*/ 422031 h 954594"/>
              <a:gd name="connsiteX12" fmla="*/ 629235 w 1322571"/>
              <a:gd name="connsiteY12" fmla="*/ 532563 h 954594"/>
              <a:gd name="connsiteX13" fmla="*/ 599090 w 1322571"/>
              <a:gd name="connsiteY13" fmla="*/ 542611 h 954594"/>
              <a:gd name="connsiteX14" fmla="*/ 589042 w 1322571"/>
              <a:gd name="connsiteY14" fmla="*/ 442128 h 954594"/>
              <a:gd name="connsiteX15" fmla="*/ 619187 w 1322571"/>
              <a:gd name="connsiteY15" fmla="*/ 411983 h 954594"/>
              <a:gd name="connsiteX16" fmla="*/ 659380 w 1322571"/>
              <a:gd name="connsiteY16" fmla="*/ 351692 h 954594"/>
              <a:gd name="connsiteX17" fmla="*/ 599090 w 1322571"/>
              <a:gd name="connsiteY17" fmla="*/ 331596 h 954594"/>
              <a:gd name="connsiteX18" fmla="*/ 568945 w 1322571"/>
              <a:gd name="connsiteY18" fmla="*/ 321547 h 954594"/>
              <a:gd name="connsiteX19" fmla="*/ 538800 w 1322571"/>
              <a:gd name="connsiteY19" fmla="*/ 331596 h 954594"/>
              <a:gd name="connsiteX20" fmla="*/ 508655 w 1322571"/>
              <a:gd name="connsiteY20" fmla="*/ 361741 h 954594"/>
              <a:gd name="connsiteX21" fmla="*/ 498607 w 1322571"/>
              <a:gd name="connsiteY21" fmla="*/ 411983 h 954594"/>
              <a:gd name="connsiteX22" fmla="*/ 488558 w 1322571"/>
              <a:gd name="connsiteY22" fmla="*/ 442128 h 954594"/>
              <a:gd name="connsiteX23" fmla="*/ 488558 w 1322571"/>
              <a:gd name="connsiteY23" fmla="*/ 783772 h 954594"/>
              <a:gd name="connsiteX24" fmla="*/ 438317 w 1322571"/>
              <a:gd name="connsiteY24" fmla="*/ 844062 h 954594"/>
              <a:gd name="connsiteX25" fmla="*/ 367978 w 1322571"/>
              <a:gd name="connsiteY25" fmla="*/ 924448 h 954594"/>
              <a:gd name="connsiteX26" fmla="*/ 337833 w 1322571"/>
              <a:gd name="connsiteY26" fmla="*/ 934497 h 954594"/>
              <a:gd name="connsiteX27" fmla="*/ 307688 w 1322571"/>
              <a:gd name="connsiteY27" fmla="*/ 954594 h 954594"/>
              <a:gd name="connsiteX28" fmla="*/ 237350 w 1322571"/>
              <a:gd name="connsiteY28" fmla="*/ 944545 h 954594"/>
              <a:gd name="connsiteX29" fmla="*/ 146914 w 1322571"/>
              <a:gd name="connsiteY29" fmla="*/ 874207 h 954594"/>
              <a:gd name="connsiteX30" fmla="*/ 126818 w 1322571"/>
              <a:gd name="connsiteY30" fmla="*/ 844062 h 954594"/>
              <a:gd name="connsiteX31" fmla="*/ 86624 w 1322571"/>
              <a:gd name="connsiteY31" fmla="*/ 793820 h 954594"/>
              <a:gd name="connsiteX32" fmla="*/ 46431 w 1322571"/>
              <a:gd name="connsiteY32" fmla="*/ 713433 h 954594"/>
              <a:gd name="connsiteX33" fmla="*/ 6237 w 1322571"/>
              <a:gd name="connsiteY33" fmla="*/ 643095 h 954594"/>
              <a:gd name="connsiteX34" fmla="*/ 16286 w 1322571"/>
              <a:gd name="connsiteY34" fmla="*/ 532563 h 954594"/>
              <a:gd name="connsiteX35" fmla="*/ 46431 w 1322571"/>
              <a:gd name="connsiteY35" fmla="*/ 462224 h 954594"/>
              <a:gd name="connsiteX36" fmla="*/ 66528 w 1322571"/>
              <a:gd name="connsiteY36" fmla="*/ 432079 h 954594"/>
              <a:gd name="connsiteX37" fmla="*/ 96673 w 1322571"/>
              <a:gd name="connsiteY37" fmla="*/ 411983 h 954594"/>
              <a:gd name="connsiteX38" fmla="*/ 227301 w 1322571"/>
              <a:gd name="connsiteY38" fmla="*/ 432079 h 954594"/>
              <a:gd name="connsiteX39" fmla="*/ 257446 w 1322571"/>
              <a:gd name="connsiteY39" fmla="*/ 462224 h 954594"/>
              <a:gd name="connsiteX40" fmla="*/ 327785 w 1322571"/>
              <a:gd name="connsiteY40" fmla="*/ 512466 h 954594"/>
              <a:gd name="connsiteX41" fmla="*/ 458413 w 1322571"/>
              <a:gd name="connsiteY41" fmla="*/ 633046 h 954594"/>
              <a:gd name="connsiteX42" fmla="*/ 498607 w 1322571"/>
              <a:gd name="connsiteY42" fmla="*/ 693336 h 954594"/>
              <a:gd name="connsiteX43" fmla="*/ 558897 w 1322571"/>
              <a:gd name="connsiteY43" fmla="*/ 763675 h 954594"/>
              <a:gd name="connsiteX44" fmla="*/ 589042 w 1322571"/>
              <a:gd name="connsiteY44" fmla="*/ 783772 h 954594"/>
              <a:gd name="connsiteX45" fmla="*/ 629235 w 1322571"/>
              <a:gd name="connsiteY45" fmla="*/ 803868 h 954594"/>
              <a:gd name="connsiteX46" fmla="*/ 689525 w 1322571"/>
              <a:gd name="connsiteY46" fmla="*/ 813917 h 954594"/>
              <a:gd name="connsiteX47" fmla="*/ 830202 w 1322571"/>
              <a:gd name="connsiteY47" fmla="*/ 783772 h 954594"/>
              <a:gd name="connsiteX48" fmla="*/ 890492 w 1322571"/>
              <a:gd name="connsiteY48" fmla="*/ 723481 h 954594"/>
              <a:gd name="connsiteX49" fmla="*/ 1021121 w 1322571"/>
              <a:gd name="connsiteY49" fmla="*/ 602901 h 954594"/>
              <a:gd name="connsiteX50" fmla="*/ 1081411 w 1322571"/>
              <a:gd name="connsiteY50" fmla="*/ 522514 h 954594"/>
              <a:gd name="connsiteX51" fmla="*/ 1131653 w 1322571"/>
              <a:gd name="connsiteY51" fmla="*/ 462224 h 954594"/>
              <a:gd name="connsiteX52" fmla="*/ 1151750 w 1322571"/>
              <a:gd name="connsiteY52" fmla="*/ 422031 h 954594"/>
              <a:gd name="connsiteX53" fmla="*/ 1171846 w 1322571"/>
              <a:gd name="connsiteY53" fmla="*/ 391886 h 954594"/>
              <a:gd name="connsiteX54" fmla="*/ 1201991 w 1322571"/>
              <a:gd name="connsiteY54" fmla="*/ 311499 h 954594"/>
              <a:gd name="connsiteX55" fmla="*/ 1181895 w 1322571"/>
              <a:gd name="connsiteY55" fmla="*/ 130629 h 954594"/>
              <a:gd name="connsiteX56" fmla="*/ 1161798 w 1322571"/>
              <a:gd name="connsiteY56" fmla="*/ 100484 h 954594"/>
              <a:gd name="connsiteX57" fmla="*/ 1141701 w 1322571"/>
              <a:gd name="connsiteY57" fmla="*/ 50242 h 954594"/>
              <a:gd name="connsiteX58" fmla="*/ 1081411 w 1322571"/>
              <a:gd name="connsiteY58" fmla="*/ 20097 h 954594"/>
              <a:gd name="connsiteX59" fmla="*/ 1051266 w 1322571"/>
              <a:gd name="connsiteY59" fmla="*/ 0 h 954594"/>
              <a:gd name="connsiteX60" fmla="*/ 980928 w 1322571"/>
              <a:gd name="connsiteY60" fmla="*/ 40194 h 954594"/>
              <a:gd name="connsiteX61" fmla="*/ 950782 w 1322571"/>
              <a:gd name="connsiteY61" fmla="*/ 100484 h 954594"/>
              <a:gd name="connsiteX62" fmla="*/ 920637 w 1322571"/>
              <a:gd name="connsiteY62" fmla="*/ 140677 h 954594"/>
              <a:gd name="connsiteX63" fmla="*/ 910589 w 1322571"/>
              <a:gd name="connsiteY63" fmla="*/ 170822 h 954594"/>
              <a:gd name="connsiteX64" fmla="*/ 880444 w 1322571"/>
              <a:gd name="connsiteY64" fmla="*/ 211016 h 954594"/>
              <a:gd name="connsiteX65" fmla="*/ 860347 w 1322571"/>
              <a:gd name="connsiteY65" fmla="*/ 251209 h 954594"/>
              <a:gd name="connsiteX66" fmla="*/ 810106 w 1322571"/>
              <a:gd name="connsiteY66" fmla="*/ 321547 h 954594"/>
              <a:gd name="connsiteX67" fmla="*/ 790009 w 1322571"/>
              <a:gd name="connsiteY67" fmla="*/ 351692 h 954594"/>
              <a:gd name="connsiteX68" fmla="*/ 709622 w 1322571"/>
              <a:gd name="connsiteY68" fmla="*/ 452176 h 954594"/>
              <a:gd name="connsiteX69" fmla="*/ 659380 w 1322571"/>
              <a:gd name="connsiteY69" fmla="*/ 492369 h 954594"/>
              <a:gd name="connsiteX70" fmla="*/ 599090 w 1322571"/>
              <a:gd name="connsiteY70" fmla="*/ 562708 h 954594"/>
              <a:gd name="connsiteX71" fmla="*/ 538800 w 1322571"/>
              <a:gd name="connsiteY71" fmla="*/ 612950 h 954594"/>
              <a:gd name="connsiteX72" fmla="*/ 458413 w 1322571"/>
              <a:gd name="connsiteY72" fmla="*/ 723481 h 954594"/>
              <a:gd name="connsiteX73" fmla="*/ 418220 w 1322571"/>
              <a:gd name="connsiteY73" fmla="*/ 733530 h 954594"/>
              <a:gd name="connsiteX74" fmla="*/ 388075 w 1322571"/>
              <a:gd name="connsiteY74" fmla="*/ 763675 h 954594"/>
              <a:gd name="connsiteX75" fmla="*/ 317736 w 1322571"/>
              <a:gd name="connsiteY75" fmla="*/ 793820 h 954594"/>
              <a:gd name="connsiteX76" fmla="*/ 277543 w 1322571"/>
              <a:gd name="connsiteY76" fmla="*/ 813917 h 954594"/>
              <a:gd name="connsiteX77" fmla="*/ 177059 w 1322571"/>
              <a:gd name="connsiteY77" fmla="*/ 844062 h 954594"/>
              <a:gd name="connsiteX78" fmla="*/ 76576 w 1322571"/>
              <a:gd name="connsiteY78" fmla="*/ 823965 h 954594"/>
              <a:gd name="connsiteX79" fmla="*/ 16286 w 1322571"/>
              <a:gd name="connsiteY79" fmla="*/ 783772 h 954594"/>
              <a:gd name="connsiteX80" fmla="*/ 16286 w 1322571"/>
              <a:gd name="connsiteY80" fmla="*/ 703385 h 954594"/>
              <a:gd name="connsiteX81" fmla="*/ 26334 w 1322571"/>
              <a:gd name="connsiteY81" fmla="*/ 633046 h 954594"/>
              <a:gd name="connsiteX82" fmla="*/ 86624 w 1322571"/>
              <a:gd name="connsiteY82" fmla="*/ 542611 h 954594"/>
              <a:gd name="connsiteX83" fmla="*/ 187108 w 1322571"/>
              <a:gd name="connsiteY83" fmla="*/ 462224 h 954594"/>
              <a:gd name="connsiteX84" fmla="*/ 307688 w 1322571"/>
              <a:gd name="connsiteY84" fmla="*/ 401934 h 954594"/>
              <a:gd name="connsiteX85" fmla="*/ 458413 w 1322571"/>
              <a:gd name="connsiteY85" fmla="*/ 351692 h 954594"/>
              <a:gd name="connsiteX86" fmla="*/ 488558 w 1322571"/>
              <a:gd name="connsiteY86" fmla="*/ 341644 h 954594"/>
              <a:gd name="connsiteX87" fmla="*/ 518703 w 1322571"/>
              <a:gd name="connsiteY87" fmla="*/ 331596 h 954594"/>
              <a:gd name="connsiteX88" fmla="*/ 689525 w 1322571"/>
              <a:gd name="connsiteY88" fmla="*/ 361741 h 954594"/>
              <a:gd name="connsiteX89" fmla="*/ 729719 w 1322571"/>
              <a:gd name="connsiteY89" fmla="*/ 422031 h 954594"/>
              <a:gd name="connsiteX90" fmla="*/ 749815 w 1322571"/>
              <a:gd name="connsiteY90" fmla="*/ 452176 h 954594"/>
              <a:gd name="connsiteX91" fmla="*/ 769912 w 1322571"/>
              <a:gd name="connsiteY91" fmla="*/ 512466 h 954594"/>
              <a:gd name="connsiteX92" fmla="*/ 810106 w 1322571"/>
              <a:gd name="connsiteY92" fmla="*/ 582805 h 954594"/>
              <a:gd name="connsiteX93" fmla="*/ 830202 w 1322571"/>
              <a:gd name="connsiteY93" fmla="*/ 612950 h 954594"/>
              <a:gd name="connsiteX94" fmla="*/ 840251 w 1322571"/>
              <a:gd name="connsiteY94" fmla="*/ 643095 h 954594"/>
              <a:gd name="connsiteX95" fmla="*/ 900541 w 1322571"/>
              <a:gd name="connsiteY95" fmla="*/ 683288 h 954594"/>
              <a:gd name="connsiteX96" fmla="*/ 940734 w 1322571"/>
              <a:gd name="connsiteY96" fmla="*/ 713433 h 954594"/>
              <a:gd name="connsiteX97" fmla="*/ 1001024 w 1322571"/>
              <a:gd name="connsiteY97" fmla="*/ 753627 h 954594"/>
              <a:gd name="connsiteX98" fmla="*/ 1101508 w 1322571"/>
              <a:gd name="connsiteY98" fmla="*/ 723481 h 954594"/>
              <a:gd name="connsiteX99" fmla="*/ 1191943 w 1322571"/>
              <a:gd name="connsiteY99" fmla="*/ 633046 h 954594"/>
              <a:gd name="connsiteX100" fmla="*/ 1292426 w 1322571"/>
              <a:gd name="connsiteY100" fmla="*/ 492369 h 954594"/>
              <a:gd name="connsiteX101" fmla="*/ 1312523 w 1322571"/>
              <a:gd name="connsiteY101" fmla="*/ 452176 h 954594"/>
              <a:gd name="connsiteX102" fmla="*/ 1322571 w 1322571"/>
              <a:gd name="connsiteY102" fmla="*/ 411983 h 954594"/>
              <a:gd name="connsiteX103" fmla="*/ 1292426 w 1322571"/>
              <a:gd name="connsiteY103" fmla="*/ 351692 h 954594"/>
              <a:gd name="connsiteX104" fmla="*/ 1262281 w 1322571"/>
              <a:gd name="connsiteY104" fmla="*/ 321547 h 954594"/>
              <a:gd name="connsiteX105" fmla="*/ 1212040 w 1322571"/>
              <a:gd name="connsiteY105" fmla="*/ 311499 h 954594"/>
              <a:gd name="connsiteX106" fmla="*/ 1091459 w 1322571"/>
              <a:gd name="connsiteY106" fmla="*/ 321547 h 954594"/>
              <a:gd name="connsiteX107" fmla="*/ 1031169 w 1322571"/>
              <a:gd name="connsiteY107" fmla="*/ 351692 h 954594"/>
              <a:gd name="connsiteX108" fmla="*/ 1001024 w 1322571"/>
              <a:gd name="connsiteY108" fmla="*/ 361741 h 954594"/>
              <a:gd name="connsiteX109" fmla="*/ 940734 w 1322571"/>
              <a:gd name="connsiteY109" fmla="*/ 411983 h 954594"/>
              <a:gd name="connsiteX110" fmla="*/ 880444 w 1322571"/>
              <a:gd name="connsiteY110" fmla="*/ 452176 h 954594"/>
              <a:gd name="connsiteX111" fmla="*/ 860347 w 1322571"/>
              <a:gd name="connsiteY111" fmla="*/ 482321 h 954594"/>
              <a:gd name="connsiteX112" fmla="*/ 820154 w 1322571"/>
              <a:gd name="connsiteY112" fmla="*/ 552659 h 954594"/>
              <a:gd name="connsiteX113" fmla="*/ 800057 w 1322571"/>
              <a:gd name="connsiteY113" fmla="*/ 622998 h 954594"/>
              <a:gd name="connsiteX114" fmla="*/ 779961 w 1322571"/>
              <a:gd name="connsiteY114" fmla="*/ 653143 h 954594"/>
              <a:gd name="connsiteX115" fmla="*/ 719670 w 1322571"/>
              <a:gd name="connsiteY115" fmla="*/ 643095 h 954594"/>
              <a:gd name="connsiteX116" fmla="*/ 689525 w 1322571"/>
              <a:gd name="connsiteY116" fmla="*/ 612950 h 954594"/>
              <a:gd name="connsiteX117" fmla="*/ 659380 w 1322571"/>
              <a:gd name="connsiteY117" fmla="*/ 602901 h 954594"/>
              <a:gd name="connsiteX118" fmla="*/ 578993 w 1322571"/>
              <a:gd name="connsiteY118" fmla="*/ 512466 h 954594"/>
              <a:gd name="connsiteX119" fmla="*/ 548848 w 1322571"/>
              <a:gd name="connsiteY119" fmla="*/ 472273 h 954594"/>
              <a:gd name="connsiteX120" fmla="*/ 508655 w 1322571"/>
              <a:gd name="connsiteY120" fmla="*/ 391886 h 954594"/>
              <a:gd name="connsiteX121" fmla="*/ 498607 w 1322571"/>
              <a:gd name="connsiteY121" fmla="*/ 361741 h 954594"/>
              <a:gd name="connsiteX122" fmla="*/ 478510 w 1322571"/>
              <a:gd name="connsiteY122" fmla="*/ 331596 h 954594"/>
              <a:gd name="connsiteX123" fmla="*/ 458413 w 1322571"/>
              <a:gd name="connsiteY123" fmla="*/ 231112 h 954594"/>
              <a:gd name="connsiteX124" fmla="*/ 448365 w 1322571"/>
              <a:gd name="connsiteY124" fmla="*/ 190919 h 954594"/>
              <a:gd name="connsiteX125" fmla="*/ 428268 w 1322571"/>
              <a:gd name="connsiteY125" fmla="*/ 130629 h 954594"/>
              <a:gd name="connsiteX126" fmla="*/ 418220 w 1322571"/>
              <a:gd name="connsiteY126" fmla="*/ 100484 h 954594"/>
              <a:gd name="connsiteX127" fmla="*/ 428268 w 1322571"/>
              <a:gd name="connsiteY127" fmla="*/ 70339 h 954594"/>
              <a:gd name="connsiteX128" fmla="*/ 589042 w 1322571"/>
              <a:gd name="connsiteY128" fmla="*/ 70339 h 954594"/>
              <a:gd name="connsiteX129" fmla="*/ 619187 w 1322571"/>
              <a:gd name="connsiteY129" fmla="*/ 80387 h 954594"/>
              <a:gd name="connsiteX130" fmla="*/ 659380 w 1322571"/>
              <a:gd name="connsiteY130" fmla="*/ 140677 h 954594"/>
              <a:gd name="connsiteX131" fmla="*/ 679477 w 1322571"/>
              <a:gd name="connsiteY131" fmla="*/ 170822 h 954594"/>
              <a:gd name="connsiteX132" fmla="*/ 699574 w 1322571"/>
              <a:gd name="connsiteY132" fmla="*/ 200967 h 954594"/>
              <a:gd name="connsiteX133" fmla="*/ 719670 w 1322571"/>
              <a:gd name="connsiteY133" fmla="*/ 231112 h 954594"/>
              <a:gd name="connsiteX134" fmla="*/ 729719 w 1322571"/>
              <a:gd name="connsiteY134" fmla="*/ 271306 h 954594"/>
              <a:gd name="connsiteX135" fmla="*/ 749815 w 1322571"/>
              <a:gd name="connsiteY135" fmla="*/ 311499 h 954594"/>
              <a:gd name="connsiteX136" fmla="*/ 759864 w 1322571"/>
              <a:gd name="connsiteY136" fmla="*/ 341644 h 954594"/>
              <a:gd name="connsiteX137" fmla="*/ 749815 w 1322571"/>
              <a:gd name="connsiteY137" fmla="*/ 442128 h 954594"/>
              <a:gd name="connsiteX138" fmla="*/ 729719 w 1322571"/>
              <a:gd name="connsiteY138" fmla="*/ 472273 h 954594"/>
              <a:gd name="connsiteX139" fmla="*/ 709622 w 1322571"/>
              <a:gd name="connsiteY139" fmla="*/ 512466 h 954594"/>
              <a:gd name="connsiteX140" fmla="*/ 689525 w 1322571"/>
              <a:gd name="connsiteY140" fmla="*/ 562708 h 954594"/>
              <a:gd name="connsiteX141" fmla="*/ 629235 w 1322571"/>
              <a:gd name="connsiteY141" fmla="*/ 622998 h 954594"/>
              <a:gd name="connsiteX142" fmla="*/ 578993 w 1322571"/>
              <a:gd name="connsiteY142" fmla="*/ 693336 h 954594"/>
              <a:gd name="connsiteX143" fmla="*/ 508655 w 1322571"/>
              <a:gd name="connsiteY143" fmla="*/ 763675 h 954594"/>
              <a:gd name="connsiteX144" fmla="*/ 357930 w 1322571"/>
              <a:gd name="connsiteY144" fmla="*/ 753627 h 954594"/>
              <a:gd name="connsiteX145" fmla="*/ 297640 w 1322571"/>
              <a:gd name="connsiteY145" fmla="*/ 733530 h 95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322571" h="954594">
                <a:moveTo>
                  <a:pt x="357930" y="592853"/>
                </a:moveTo>
                <a:cubicBezTo>
                  <a:pt x="331134" y="596202"/>
                  <a:pt x="304468" y="604972"/>
                  <a:pt x="277543" y="602901"/>
                </a:cubicBezTo>
                <a:cubicBezTo>
                  <a:pt x="211481" y="597819"/>
                  <a:pt x="216648" y="569396"/>
                  <a:pt x="237350" y="512466"/>
                </a:cubicBezTo>
                <a:cubicBezTo>
                  <a:pt x="244716" y="492210"/>
                  <a:pt x="282217" y="457551"/>
                  <a:pt x="297640" y="442128"/>
                </a:cubicBezTo>
                <a:cubicBezTo>
                  <a:pt x="304339" y="428730"/>
                  <a:pt x="307988" y="413307"/>
                  <a:pt x="317736" y="401934"/>
                </a:cubicBezTo>
                <a:cubicBezTo>
                  <a:pt x="319727" y="399611"/>
                  <a:pt x="378511" y="355791"/>
                  <a:pt x="388075" y="351692"/>
                </a:cubicBezTo>
                <a:cubicBezTo>
                  <a:pt x="400768" y="346252"/>
                  <a:pt x="414989" y="345438"/>
                  <a:pt x="428268" y="341644"/>
                </a:cubicBezTo>
                <a:cubicBezTo>
                  <a:pt x="438452" y="338734"/>
                  <a:pt x="448365" y="334945"/>
                  <a:pt x="458413" y="331596"/>
                </a:cubicBezTo>
                <a:cubicBezTo>
                  <a:pt x="491908" y="334945"/>
                  <a:pt x="526963" y="330999"/>
                  <a:pt x="558897" y="341644"/>
                </a:cubicBezTo>
                <a:cubicBezTo>
                  <a:pt x="570354" y="345463"/>
                  <a:pt x="570454" y="363250"/>
                  <a:pt x="578993" y="371789"/>
                </a:cubicBezTo>
                <a:cubicBezTo>
                  <a:pt x="587533" y="380329"/>
                  <a:pt x="599090" y="385187"/>
                  <a:pt x="609139" y="391886"/>
                </a:cubicBezTo>
                <a:cubicBezTo>
                  <a:pt x="615838" y="401934"/>
                  <a:pt x="624478" y="410931"/>
                  <a:pt x="629235" y="422031"/>
                </a:cubicBezTo>
                <a:cubicBezTo>
                  <a:pt x="643028" y="454214"/>
                  <a:pt x="644669" y="501696"/>
                  <a:pt x="629235" y="532563"/>
                </a:cubicBezTo>
                <a:cubicBezTo>
                  <a:pt x="624498" y="542037"/>
                  <a:pt x="609138" y="539262"/>
                  <a:pt x="599090" y="542611"/>
                </a:cubicBezTo>
                <a:cubicBezTo>
                  <a:pt x="582215" y="500425"/>
                  <a:pt x="566398" y="487414"/>
                  <a:pt x="589042" y="442128"/>
                </a:cubicBezTo>
                <a:cubicBezTo>
                  <a:pt x="595397" y="429418"/>
                  <a:pt x="610463" y="423200"/>
                  <a:pt x="619187" y="411983"/>
                </a:cubicBezTo>
                <a:cubicBezTo>
                  <a:pt x="634016" y="392917"/>
                  <a:pt x="659380" y="351692"/>
                  <a:pt x="659380" y="351692"/>
                </a:cubicBezTo>
                <a:lnTo>
                  <a:pt x="599090" y="331596"/>
                </a:lnTo>
                <a:lnTo>
                  <a:pt x="568945" y="321547"/>
                </a:lnTo>
                <a:cubicBezTo>
                  <a:pt x="558897" y="324897"/>
                  <a:pt x="547613" y="325721"/>
                  <a:pt x="538800" y="331596"/>
                </a:cubicBezTo>
                <a:cubicBezTo>
                  <a:pt x="526976" y="339479"/>
                  <a:pt x="515010" y="349031"/>
                  <a:pt x="508655" y="361741"/>
                </a:cubicBezTo>
                <a:cubicBezTo>
                  <a:pt x="501017" y="377017"/>
                  <a:pt x="502749" y="395414"/>
                  <a:pt x="498607" y="411983"/>
                </a:cubicBezTo>
                <a:cubicBezTo>
                  <a:pt x="496038" y="422259"/>
                  <a:pt x="491908" y="432080"/>
                  <a:pt x="488558" y="442128"/>
                </a:cubicBezTo>
                <a:cubicBezTo>
                  <a:pt x="496107" y="570451"/>
                  <a:pt x="507806" y="655449"/>
                  <a:pt x="488558" y="783772"/>
                </a:cubicBezTo>
                <a:cubicBezTo>
                  <a:pt x="485866" y="801719"/>
                  <a:pt x="447247" y="833644"/>
                  <a:pt x="438317" y="844062"/>
                </a:cubicBezTo>
                <a:cubicBezTo>
                  <a:pt x="410559" y="876445"/>
                  <a:pt x="404449" y="898397"/>
                  <a:pt x="367978" y="924448"/>
                </a:cubicBezTo>
                <a:cubicBezTo>
                  <a:pt x="359359" y="930604"/>
                  <a:pt x="347307" y="929760"/>
                  <a:pt x="337833" y="934497"/>
                </a:cubicBezTo>
                <a:cubicBezTo>
                  <a:pt x="327031" y="939898"/>
                  <a:pt x="317736" y="947895"/>
                  <a:pt x="307688" y="954594"/>
                </a:cubicBezTo>
                <a:cubicBezTo>
                  <a:pt x="284242" y="951244"/>
                  <a:pt x="259819" y="952035"/>
                  <a:pt x="237350" y="944545"/>
                </a:cubicBezTo>
                <a:cubicBezTo>
                  <a:pt x="203272" y="933185"/>
                  <a:pt x="169475" y="900528"/>
                  <a:pt x="146914" y="874207"/>
                </a:cubicBezTo>
                <a:cubicBezTo>
                  <a:pt x="139055" y="865038"/>
                  <a:pt x="134064" y="853723"/>
                  <a:pt x="126818" y="844062"/>
                </a:cubicBezTo>
                <a:cubicBezTo>
                  <a:pt x="113950" y="826904"/>
                  <a:pt x="97864" y="812086"/>
                  <a:pt x="86624" y="793820"/>
                </a:cubicBezTo>
                <a:cubicBezTo>
                  <a:pt x="70923" y="768306"/>
                  <a:pt x="63049" y="738360"/>
                  <a:pt x="46431" y="713433"/>
                </a:cubicBezTo>
                <a:cubicBezTo>
                  <a:pt x="18025" y="670825"/>
                  <a:pt x="31735" y="694090"/>
                  <a:pt x="6237" y="643095"/>
                </a:cubicBezTo>
                <a:cubicBezTo>
                  <a:pt x="9587" y="606251"/>
                  <a:pt x="11054" y="569187"/>
                  <a:pt x="16286" y="532563"/>
                </a:cubicBezTo>
                <a:cubicBezTo>
                  <a:pt x="18970" y="513773"/>
                  <a:pt x="38710" y="475735"/>
                  <a:pt x="46431" y="462224"/>
                </a:cubicBezTo>
                <a:cubicBezTo>
                  <a:pt x="52423" y="451739"/>
                  <a:pt x="57988" y="440618"/>
                  <a:pt x="66528" y="432079"/>
                </a:cubicBezTo>
                <a:cubicBezTo>
                  <a:pt x="75067" y="423540"/>
                  <a:pt x="86625" y="418682"/>
                  <a:pt x="96673" y="411983"/>
                </a:cubicBezTo>
                <a:cubicBezTo>
                  <a:pt x="97614" y="412117"/>
                  <a:pt x="220697" y="429144"/>
                  <a:pt x="227301" y="432079"/>
                </a:cubicBezTo>
                <a:cubicBezTo>
                  <a:pt x="240287" y="437850"/>
                  <a:pt x="246657" y="452976"/>
                  <a:pt x="257446" y="462224"/>
                </a:cubicBezTo>
                <a:cubicBezTo>
                  <a:pt x="290281" y="490368"/>
                  <a:pt x="295979" y="489747"/>
                  <a:pt x="327785" y="512466"/>
                </a:cubicBezTo>
                <a:cubicBezTo>
                  <a:pt x="373138" y="544862"/>
                  <a:pt x="429818" y="590154"/>
                  <a:pt x="458413" y="633046"/>
                </a:cubicBezTo>
                <a:cubicBezTo>
                  <a:pt x="471811" y="653143"/>
                  <a:pt x="484115" y="674013"/>
                  <a:pt x="498607" y="693336"/>
                </a:cubicBezTo>
                <a:cubicBezTo>
                  <a:pt x="520785" y="722907"/>
                  <a:pt x="530905" y="740348"/>
                  <a:pt x="558897" y="763675"/>
                </a:cubicBezTo>
                <a:cubicBezTo>
                  <a:pt x="568175" y="771406"/>
                  <a:pt x="578557" y="777780"/>
                  <a:pt x="589042" y="783772"/>
                </a:cubicBezTo>
                <a:cubicBezTo>
                  <a:pt x="602047" y="791204"/>
                  <a:pt x="614888" y="799564"/>
                  <a:pt x="629235" y="803868"/>
                </a:cubicBezTo>
                <a:cubicBezTo>
                  <a:pt x="648750" y="809722"/>
                  <a:pt x="669428" y="810567"/>
                  <a:pt x="689525" y="813917"/>
                </a:cubicBezTo>
                <a:cubicBezTo>
                  <a:pt x="736417" y="803869"/>
                  <a:pt x="786469" y="803452"/>
                  <a:pt x="830202" y="783772"/>
                </a:cubicBezTo>
                <a:cubicBezTo>
                  <a:pt x="856120" y="772109"/>
                  <a:pt x="869608" y="742759"/>
                  <a:pt x="890492" y="723481"/>
                </a:cubicBezTo>
                <a:cubicBezTo>
                  <a:pt x="946239" y="672022"/>
                  <a:pt x="972285" y="659876"/>
                  <a:pt x="1021121" y="602901"/>
                </a:cubicBezTo>
                <a:cubicBezTo>
                  <a:pt x="1042919" y="577470"/>
                  <a:pt x="1060717" y="548851"/>
                  <a:pt x="1081411" y="522514"/>
                </a:cubicBezTo>
                <a:cubicBezTo>
                  <a:pt x="1097573" y="501944"/>
                  <a:pt x="1116651" y="483655"/>
                  <a:pt x="1131653" y="462224"/>
                </a:cubicBezTo>
                <a:cubicBezTo>
                  <a:pt x="1140243" y="449953"/>
                  <a:pt x="1144318" y="435037"/>
                  <a:pt x="1151750" y="422031"/>
                </a:cubicBezTo>
                <a:cubicBezTo>
                  <a:pt x="1157742" y="411546"/>
                  <a:pt x="1166445" y="402688"/>
                  <a:pt x="1171846" y="391886"/>
                </a:cubicBezTo>
                <a:cubicBezTo>
                  <a:pt x="1183863" y="367851"/>
                  <a:pt x="1193294" y="337592"/>
                  <a:pt x="1201991" y="311499"/>
                </a:cubicBezTo>
                <a:cubicBezTo>
                  <a:pt x="1195292" y="251209"/>
                  <a:pt x="1193245" y="190219"/>
                  <a:pt x="1181895" y="130629"/>
                </a:cubicBezTo>
                <a:cubicBezTo>
                  <a:pt x="1179635" y="118766"/>
                  <a:pt x="1167199" y="111286"/>
                  <a:pt x="1161798" y="100484"/>
                </a:cubicBezTo>
                <a:cubicBezTo>
                  <a:pt x="1153731" y="84351"/>
                  <a:pt x="1152185" y="64920"/>
                  <a:pt x="1141701" y="50242"/>
                </a:cubicBezTo>
                <a:cubicBezTo>
                  <a:pt x="1129526" y="33197"/>
                  <a:pt x="1099523" y="26134"/>
                  <a:pt x="1081411" y="20097"/>
                </a:cubicBezTo>
                <a:cubicBezTo>
                  <a:pt x="1071363" y="13398"/>
                  <a:pt x="1063343" y="0"/>
                  <a:pt x="1051266" y="0"/>
                </a:cubicBezTo>
                <a:cubicBezTo>
                  <a:pt x="1038518" y="0"/>
                  <a:pt x="992701" y="32345"/>
                  <a:pt x="980928" y="40194"/>
                </a:cubicBezTo>
                <a:cubicBezTo>
                  <a:pt x="970879" y="60291"/>
                  <a:pt x="962342" y="81217"/>
                  <a:pt x="950782" y="100484"/>
                </a:cubicBezTo>
                <a:cubicBezTo>
                  <a:pt x="942166" y="114844"/>
                  <a:pt x="928946" y="126136"/>
                  <a:pt x="920637" y="140677"/>
                </a:cubicBezTo>
                <a:cubicBezTo>
                  <a:pt x="915382" y="149873"/>
                  <a:pt x="915844" y="161626"/>
                  <a:pt x="910589" y="170822"/>
                </a:cubicBezTo>
                <a:cubicBezTo>
                  <a:pt x="902280" y="185363"/>
                  <a:pt x="889320" y="196814"/>
                  <a:pt x="880444" y="211016"/>
                </a:cubicBezTo>
                <a:cubicBezTo>
                  <a:pt x="872505" y="223718"/>
                  <a:pt x="867779" y="238203"/>
                  <a:pt x="860347" y="251209"/>
                </a:cubicBezTo>
                <a:cubicBezTo>
                  <a:pt x="846811" y="274897"/>
                  <a:pt x="825517" y="299971"/>
                  <a:pt x="810106" y="321547"/>
                </a:cubicBezTo>
                <a:cubicBezTo>
                  <a:pt x="803087" y="331374"/>
                  <a:pt x="797372" y="342120"/>
                  <a:pt x="790009" y="351692"/>
                </a:cubicBezTo>
                <a:cubicBezTo>
                  <a:pt x="763856" y="385691"/>
                  <a:pt x="743117" y="425381"/>
                  <a:pt x="709622" y="452176"/>
                </a:cubicBezTo>
                <a:cubicBezTo>
                  <a:pt x="692875" y="465574"/>
                  <a:pt x="675410" y="478120"/>
                  <a:pt x="659380" y="492369"/>
                </a:cubicBezTo>
                <a:cubicBezTo>
                  <a:pt x="581751" y="561373"/>
                  <a:pt x="648115" y="503878"/>
                  <a:pt x="599090" y="562708"/>
                </a:cubicBezTo>
                <a:cubicBezTo>
                  <a:pt x="574912" y="591721"/>
                  <a:pt x="568440" y="593189"/>
                  <a:pt x="538800" y="612950"/>
                </a:cubicBezTo>
                <a:cubicBezTo>
                  <a:pt x="521228" y="639308"/>
                  <a:pt x="467417" y="721230"/>
                  <a:pt x="458413" y="723481"/>
                </a:cubicBezTo>
                <a:lnTo>
                  <a:pt x="418220" y="733530"/>
                </a:lnTo>
                <a:cubicBezTo>
                  <a:pt x="408172" y="743578"/>
                  <a:pt x="399639" y="755415"/>
                  <a:pt x="388075" y="763675"/>
                </a:cubicBezTo>
                <a:cubicBezTo>
                  <a:pt x="354745" y="787482"/>
                  <a:pt x="350539" y="779761"/>
                  <a:pt x="317736" y="793820"/>
                </a:cubicBezTo>
                <a:cubicBezTo>
                  <a:pt x="303968" y="799721"/>
                  <a:pt x="291451" y="808354"/>
                  <a:pt x="277543" y="813917"/>
                </a:cubicBezTo>
                <a:cubicBezTo>
                  <a:pt x="236777" y="830223"/>
                  <a:pt x="216534" y="834193"/>
                  <a:pt x="177059" y="844062"/>
                </a:cubicBezTo>
                <a:cubicBezTo>
                  <a:pt x="159588" y="841566"/>
                  <a:pt x="100858" y="837455"/>
                  <a:pt x="76576" y="823965"/>
                </a:cubicBezTo>
                <a:cubicBezTo>
                  <a:pt x="55462" y="812235"/>
                  <a:pt x="16286" y="783772"/>
                  <a:pt x="16286" y="783772"/>
                </a:cubicBezTo>
                <a:cubicBezTo>
                  <a:pt x="0" y="734917"/>
                  <a:pt x="5507" y="768056"/>
                  <a:pt x="16286" y="703385"/>
                </a:cubicBezTo>
                <a:cubicBezTo>
                  <a:pt x="20180" y="680023"/>
                  <a:pt x="20102" y="655896"/>
                  <a:pt x="26334" y="633046"/>
                </a:cubicBezTo>
                <a:cubicBezTo>
                  <a:pt x="34852" y="601814"/>
                  <a:pt x="67386" y="564254"/>
                  <a:pt x="86624" y="542611"/>
                </a:cubicBezTo>
                <a:cubicBezTo>
                  <a:pt x="119680" y="505423"/>
                  <a:pt x="141923" y="487327"/>
                  <a:pt x="187108" y="462224"/>
                </a:cubicBezTo>
                <a:cubicBezTo>
                  <a:pt x="226390" y="440400"/>
                  <a:pt x="265056" y="416144"/>
                  <a:pt x="307688" y="401934"/>
                </a:cubicBezTo>
                <a:lnTo>
                  <a:pt x="458413" y="351692"/>
                </a:lnTo>
                <a:lnTo>
                  <a:pt x="488558" y="341644"/>
                </a:lnTo>
                <a:lnTo>
                  <a:pt x="518703" y="331596"/>
                </a:lnTo>
                <a:cubicBezTo>
                  <a:pt x="551600" y="333946"/>
                  <a:pt x="651046" y="317765"/>
                  <a:pt x="689525" y="361741"/>
                </a:cubicBezTo>
                <a:cubicBezTo>
                  <a:pt x="705430" y="379918"/>
                  <a:pt x="716321" y="401934"/>
                  <a:pt x="729719" y="422031"/>
                </a:cubicBezTo>
                <a:cubicBezTo>
                  <a:pt x="736418" y="432079"/>
                  <a:pt x="745996" y="440719"/>
                  <a:pt x="749815" y="452176"/>
                </a:cubicBezTo>
                <a:cubicBezTo>
                  <a:pt x="756514" y="472273"/>
                  <a:pt x="758161" y="494840"/>
                  <a:pt x="769912" y="512466"/>
                </a:cubicBezTo>
                <a:cubicBezTo>
                  <a:pt x="818868" y="585898"/>
                  <a:pt x="759119" y="493576"/>
                  <a:pt x="810106" y="582805"/>
                </a:cubicBezTo>
                <a:cubicBezTo>
                  <a:pt x="816098" y="593290"/>
                  <a:pt x="824801" y="602148"/>
                  <a:pt x="830202" y="612950"/>
                </a:cubicBezTo>
                <a:cubicBezTo>
                  <a:pt x="834939" y="622424"/>
                  <a:pt x="834376" y="634282"/>
                  <a:pt x="840251" y="643095"/>
                </a:cubicBezTo>
                <a:cubicBezTo>
                  <a:pt x="861757" y="675354"/>
                  <a:pt x="868936" y="672753"/>
                  <a:pt x="900541" y="683288"/>
                </a:cubicBezTo>
                <a:cubicBezTo>
                  <a:pt x="913939" y="693336"/>
                  <a:pt x="927014" y="703829"/>
                  <a:pt x="940734" y="713433"/>
                </a:cubicBezTo>
                <a:cubicBezTo>
                  <a:pt x="960521" y="727284"/>
                  <a:pt x="1001024" y="753627"/>
                  <a:pt x="1001024" y="753627"/>
                </a:cubicBezTo>
                <a:cubicBezTo>
                  <a:pt x="1027737" y="748284"/>
                  <a:pt x="1078938" y="741215"/>
                  <a:pt x="1101508" y="723481"/>
                </a:cubicBezTo>
                <a:cubicBezTo>
                  <a:pt x="1135030" y="697142"/>
                  <a:pt x="1166364" y="667151"/>
                  <a:pt x="1191943" y="633046"/>
                </a:cubicBezTo>
                <a:cubicBezTo>
                  <a:pt x="1225976" y="587668"/>
                  <a:pt x="1263038" y="541349"/>
                  <a:pt x="1292426" y="492369"/>
                </a:cubicBezTo>
                <a:cubicBezTo>
                  <a:pt x="1300133" y="479525"/>
                  <a:pt x="1305824" y="465574"/>
                  <a:pt x="1312523" y="452176"/>
                </a:cubicBezTo>
                <a:cubicBezTo>
                  <a:pt x="1315872" y="438778"/>
                  <a:pt x="1322571" y="425793"/>
                  <a:pt x="1322571" y="411983"/>
                </a:cubicBezTo>
                <a:cubicBezTo>
                  <a:pt x="1322571" y="393855"/>
                  <a:pt x="1302587" y="363885"/>
                  <a:pt x="1292426" y="351692"/>
                </a:cubicBezTo>
                <a:cubicBezTo>
                  <a:pt x="1283329" y="340775"/>
                  <a:pt x="1274991" y="327902"/>
                  <a:pt x="1262281" y="321547"/>
                </a:cubicBezTo>
                <a:cubicBezTo>
                  <a:pt x="1247005" y="313909"/>
                  <a:pt x="1228787" y="314848"/>
                  <a:pt x="1212040" y="311499"/>
                </a:cubicBezTo>
                <a:cubicBezTo>
                  <a:pt x="1171846" y="314848"/>
                  <a:pt x="1131438" y="316216"/>
                  <a:pt x="1091459" y="321547"/>
                </a:cubicBezTo>
                <a:cubicBezTo>
                  <a:pt x="1057022" y="326139"/>
                  <a:pt x="1061958" y="336297"/>
                  <a:pt x="1031169" y="351692"/>
                </a:cubicBezTo>
                <a:cubicBezTo>
                  <a:pt x="1021695" y="356429"/>
                  <a:pt x="1011072" y="358391"/>
                  <a:pt x="1001024" y="361741"/>
                </a:cubicBezTo>
                <a:cubicBezTo>
                  <a:pt x="912955" y="449810"/>
                  <a:pt x="1024672" y="342035"/>
                  <a:pt x="940734" y="411983"/>
                </a:cubicBezTo>
                <a:cubicBezTo>
                  <a:pt x="890555" y="453799"/>
                  <a:pt x="933420" y="434518"/>
                  <a:pt x="880444" y="452176"/>
                </a:cubicBezTo>
                <a:cubicBezTo>
                  <a:pt x="873745" y="462224"/>
                  <a:pt x="866339" y="471836"/>
                  <a:pt x="860347" y="482321"/>
                </a:cubicBezTo>
                <a:cubicBezTo>
                  <a:pt x="809352" y="571562"/>
                  <a:pt x="869117" y="479215"/>
                  <a:pt x="820154" y="552659"/>
                </a:cubicBezTo>
                <a:cubicBezTo>
                  <a:pt x="816933" y="565544"/>
                  <a:pt x="807267" y="608577"/>
                  <a:pt x="800057" y="622998"/>
                </a:cubicBezTo>
                <a:cubicBezTo>
                  <a:pt x="794656" y="633800"/>
                  <a:pt x="786660" y="643095"/>
                  <a:pt x="779961" y="653143"/>
                </a:cubicBezTo>
                <a:cubicBezTo>
                  <a:pt x="759864" y="649794"/>
                  <a:pt x="738288" y="651370"/>
                  <a:pt x="719670" y="643095"/>
                </a:cubicBezTo>
                <a:cubicBezTo>
                  <a:pt x="706684" y="637324"/>
                  <a:pt x="701349" y="620833"/>
                  <a:pt x="689525" y="612950"/>
                </a:cubicBezTo>
                <a:cubicBezTo>
                  <a:pt x="680712" y="607075"/>
                  <a:pt x="669428" y="606251"/>
                  <a:pt x="659380" y="602901"/>
                </a:cubicBezTo>
                <a:cubicBezTo>
                  <a:pt x="569452" y="512973"/>
                  <a:pt x="623820" y="575224"/>
                  <a:pt x="578993" y="512466"/>
                </a:cubicBezTo>
                <a:cubicBezTo>
                  <a:pt x="569259" y="498838"/>
                  <a:pt x="556981" y="486913"/>
                  <a:pt x="548848" y="472273"/>
                </a:cubicBezTo>
                <a:cubicBezTo>
                  <a:pt x="466914" y="324791"/>
                  <a:pt x="577157" y="494637"/>
                  <a:pt x="508655" y="391886"/>
                </a:cubicBezTo>
                <a:cubicBezTo>
                  <a:pt x="505306" y="381838"/>
                  <a:pt x="503344" y="371215"/>
                  <a:pt x="498607" y="361741"/>
                </a:cubicBezTo>
                <a:cubicBezTo>
                  <a:pt x="493206" y="350939"/>
                  <a:pt x="482062" y="343139"/>
                  <a:pt x="478510" y="331596"/>
                </a:cubicBezTo>
                <a:cubicBezTo>
                  <a:pt x="468465" y="298949"/>
                  <a:pt x="466697" y="264250"/>
                  <a:pt x="458413" y="231112"/>
                </a:cubicBezTo>
                <a:cubicBezTo>
                  <a:pt x="455064" y="217714"/>
                  <a:pt x="452333" y="204147"/>
                  <a:pt x="448365" y="190919"/>
                </a:cubicBezTo>
                <a:cubicBezTo>
                  <a:pt x="442278" y="170629"/>
                  <a:pt x="434967" y="150726"/>
                  <a:pt x="428268" y="130629"/>
                </a:cubicBezTo>
                <a:lnTo>
                  <a:pt x="418220" y="100484"/>
                </a:lnTo>
                <a:cubicBezTo>
                  <a:pt x="421569" y="90436"/>
                  <a:pt x="419455" y="76214"/>
                  <a:pt x="428268" y="70339"/>
                </a:cubicBezTo>
                <a:cubicBezTo>
                  <a:pt x="461493" y="48189"/>
                  <a:pt x="576946" y="69239"/>
                  <a:pt x="589042" y="70339"/>
                </a:cubicBezTo>
                <a:cubicBezTo>
                  <a:pt x="599090" y="73688"/>
                  <a:pt x="611697" y="72897"/>
                  <a:pt x="619187" y="80387"/>
                </a:cubicBezTo>
                <a:cubicBezTo>
                  <a:pt x="636266" y="97466"/>
                  <a:pt x="645982" y="120580"/>
                  <a:pt x="659380" y="140677"/>
                </a:cubicBezTo>
                <a:lnTo>
                  <a:pt x="679477" y="170822"/>
                </a:lnTo>
                <a:lnTo>
                  <a:pt x="699574" y="200967"/>
                </a:lnTo>
                <a:lnTo>
                  <a:pt x="719670" y="231112"/>
                </a:lnTo>
                <a:cubicBezTo>
                  <a:pt x="723020" y="244510"/>
                  <a:pt x="724870" y="258375"/>
                  <a:pt x="729719" y="271306"/>
                </a:cubicBezTo>
                <a:cubicBezTo>
                  <a:pt x="734978" y="285331"/>
                  <a:pt x="743914" y="297731"/>
                  <a:pt x="749815" y="311499"/>
                </a:cubicBezTo>
                <a:cubicBezTo>
                  <a:pt x="753987" y="321235"/>
                  <a:pt x="756514" y="331596"/>
                  <a:pt x="759864" y="341644"/>
                </a:cubicBezTo>
                <a:cubicBezTo>
                  <a:pt x="756514" y="375139"/>
                  <a:pt x="757384" y="409328"/>
                  <a:pt x="749815" y="442128"/>
                </a:cubicBezTo>
                <a:cubicBezTo>
                  <a:pt x="747100" y="453895"/>
                  <a:pt x="735711" y="461788"/>
                  <a:pt x="729719" y="472273"/>
                </a:cubicBezTo>
                <a:cubicBezTo>
                  <a:pt x="722287" y="485279"/>
                  <a:pt x="715706" y="498778"/>
                  <a:pt x="709622" y="512466"/>
                </a:cubicBezTo>
                <a:cubicBezTo>
                  <a:pt x="702296" y="528949"/>
                  <a:pt x="700134" y="548120"/>
                  <a:pt x="689525" y="562708"/>
                </a:cubicBezTo>
                <a:cubicBezTo>
                  <a:pt x="672809" y="585693"/>
                  <a:pt x="629235" y="622998"/>
                  <a:pt x="629235" y="622998"/>
                </a:cubicBezTo>
                <a:cubicBezTo>
                  <a:pt x="609387" y="682543"/>
                  <a:pt x="633489" y="625216"/>
                  <a:pt x="578993" y="693336"/>
                </a:cubicBezTo>
                <a:cubicBezTo>
                  <a:pt x="520359" y="766628"/>
                  <a:pt x="567224" y="744153"/>
                  <a:pt x="508655" y="763675"/>
                </a:cubicBezTo>
                <a:cubicBezTo>
                  <a:pt x="458413" y="760326"/>
                  <a:pt x="407777" y="760748"/>
                  <a:pt x="357930" y="753627"/>
                </a:cubicBezTo>
                <a:cubicBezTo>
                  <a:pt x="336959" y="750631"/>
                  <a:pt x="297640" y="733530"/>
                  <a:pt x="297640" y="73353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 name="Straight Connector 6"/>
          <p:cNvCxnSpPr/>
          <p:nvPr/>
        </p:nvCxnSpPr>
        <p:spPr>
          <a:xfrm>
            <a:off x="3820705" y="17295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96905" y="18057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92105" y="20343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15905" y="2110509"/>
            <a:ext cx="43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439705" y="1424709"/>
            <a:ext cx="6858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668305" y="1500909"/>
            <a:ext cx="685897" cy="0"/>
          </a:xfrm>
          <a:prstGeom prst="line">
            <a:avLst/>
          </a:prstGeom>
        </p:spPr>
        <p:style>
          <a:lnRef idx="1">
            <a:schemeClr val="accent1"/>
          </a:lnRef>
          <a:fillRef idx="0">
            <a:schemeClr val="accent1"/>
          </a:fillRef>
          <a:effectRef idx="0">
            <a:schemeClr val="accent1"/>
          </a:effectRef>
          <a:fontRef idx="minor">
            <a:schemeClr val="tx1"/>
          </a:fontRef>
        </p:style>
      </p:cxnSp>
      <p:sp>
        <p:nvSpPr>
          <p:cNvPr id="80908" name="TextBox 189"/>
          <p:cNvSpPr txBox="1">
            <a:spLocks noChangeArrowheads="1"/>
          </p:cNvSpPr>
          <p:nvPr/>
        </p:nvSpPr>
        <p:spPr bwMode="auto">
          <a:xfrm>
            <a:off x="613955" y="2339109"/>
            <a:ext cx="957398" cy="646331"/>
          </a:xfrm>
          <a:prstGeom prst="rect">
            <a:avLst/>
          </a:prstGeom>
          <a:noFill/>
          <a:ln w="9525">
            <a:noFill/>
            <a:miter lim="800000"/>
            <a:headEnd/>
            <a:tailEnd/>
          </a:ln>
        </p:spPr>
        <p:txBody>
          <a:bodyPr wrap="square">
            <a:spAutoFit/>
          </a:bodyPr>
          <a:lstStyle/>
          <a:p>
            <a:pPr algn="ctr"/>
            <a:r>
              <a:rPr lang="en-US" sz="1200" dirty="0">
                <a:solidFill>
                  <a:srgbClr val="000000"/>
                </a:solidFill>
                <a:cs typeface="Arial" charset="0"/>
              </a:rPr>
              <a:t>50-100 </a:t>
            </a:r>
            <a:r>
              <a:rPr lang="en-US" sz="1200" dirty="0" err="1">
                <a:solidFill>
                  <a:srgbClr val="000000"/>
                </a:solidFill>
                <a:cs typeface="Arial" charset="0"/>
              </a:rPr>
              <a:t>ng</a:t>
            </a:r>
            <a:r>
              <a:rPr lang="en-US" sz="1200" dirty="0">
                <a:solidFill>
                  <a:srgbClr val="000000"/>
                </a:solidFill>
                <a:cs typeface="Arial" charset="0"/>
              </a:rPr>
              <a:t> </a:t>
            </a:r>
          </a:p>
          <a:p>
            <a:pPr algn="ctr"/>
            <a:r>
              <a:rPr lang="en-US" sz="1200" dirty="0">
                <a:solidFill>
                  <a:srgbClr val="000000"/>
                </a:solidFill>
                <a:cs typeface="Arial" charset="0"/>
              </a:rPr>
              <a:t>or 1 </a:t>
            </a:r>
            <a:r>
              <a:rPr lang="en-US" sz="1200" dirty="0" err="1">
                <a:solidFill>
                  <a:srgbClr val="000000"/>
                </a:solidFill>
                <a:cs typeface="Arial" charset="0"/>
              </a:rPr>
              <a:t>ug</a:t>
            </a:r>
            <a:r>
              <a:rPr lang="en-US" sz="1200" dirty="0">
                <a:solidFill>
                  <a:srgbClr val="000000"/>
                </a:solidFill>
                <a:cs typeface="Arial" charset="0"/>
              </a:rPr>
              <a:t> DNA</a:t>
            </a:r>
          </a:p>
        </p:txBody>
      </p:sp>
      <p:cxnSp>
        <p:nvCxnSpPr>
          <p:cNvPr id="15" name="Straight Arrow Connector 14"/>
          <p:cNvCxnSpPr/>
          <p:nvPr/>
        </p:nvCxnSpPr>
        <p:spPr>
          <a:xfrm>
            <a:off x="2255430" y="1797772"/>
            <a:ext cx="498834" cy="2381"/>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0910" name="TextBox 192"/>
          <p:cNvSpPr txBox="1">
            <a:spLocks noChangeArrowheads="1"/>
          </p:cNvSpPr>
          <p:nvPr/>
        </p:nvSpPr>
        <p:spPr bwMode="auto">
          <a:xfrm>
            <a:off x="2255430" y="1950172"/>
            <a:ext cx="589370" cy="430887"/>
          </a:xfrm>
          <a:prstGeom prst="rect">
            <a:avLst/>
          </a:prstGeom>
          <a:noFill/>
          <a:ln w="9525">
            <a:noFill/>
            <a:miter lim="800000"/>
            <a:headEnd/>
            <a:tailEnd/>
          </a:ln>
        </p:spPr>
        <p:txBody>
          <a:bodyPr wrap="square">
            <a:spAutoFit/>
          </a:bodyPr>
          <a:lstStyle/>
          <a:p>
            <a:pPr algn="ctr"/>
            <a:r>
              <a:rPr lang="en-US" sz="1100" dirty="0">
                <a:solidFill>
                  <a:srgbClr val="000000"/>
                </a:solidFill>
                <a:cs typeface="Arial" charset="0"/>
              </a:rPr>
              <a:t>Shear</a:t>
            </a:r>
          </a:p>
          <a:p>
            <a:pPr algn="ctr"/>
            <a:r>
              <a:rPr lang="en-US" sz="1100" dirty="0">
                <a:solidFill>
                  <a:srgbClr val="000000"/>
                </a:solidFill>
                <a:cs typeface="Arial" charset="0"/>
              </a:rPr>
              <a:t>DNA</a:t>
            </a:r>
          </a:p>
        </p:txBody>
      </p:sp>
      <p:sp>
        <p:nvSpPr>
          <p:cNvPr id="80911" name="TextBox 193"/>
          <p:cNvSpPr txBox="1">
            <a:spLocks noChangeArrowheads="1"/>
          </p:cNvSpPr>
          <p:nvPr/>
        </p:nvSpPr>
        <p:spPr bwMode="auto">
          <a:xfrm>
            <a:off x="3234989" y="2350222"/>
            <a:ext cx="1304125" cy="646331"/>
          </a:xfrm>
          <a:prstGeom prst="rect">
            <a:avLst/>
          </a:prstGeom>
          <a:noFill/>
          <a:ln w="9525">
            <a:noFill/>
            <a:miter lim="800000"/>
            <a:headEnd/>
            <a:tailEnd/>
          </a:ln>
        </p:spPr>
        <p:txBody>
          <a:bodyPr wrap="square">
            <a:spAutoFit/>
          </a:bodyPr>
          <a:lstStyle/>
          <a:p>
            <a:pPr algn="ctr"/>
            <a:r>
              <a:rPr lang="en-US" sz="1400" dirty="0">
                <a:solidFill>
                  <a:srgbClr val="000000"/>
                </a:solidFill>
                <a:cs typeface="Arial" charset="0"/>
              </a:rPr>
              <a:t>Fragmented DNA</a:t>
            </a:r>
          </a:p>
          <a:p>
            <a:pPr algn="ctr"/>
            <a:endParaRPr lang="en-US" sz="800" dirty="0">
              <a:solidFill>
                <a:srgbClr val="000000"/>
              </a:solidFill>
              <a:cs typeface="Arial" charset="0"/>
            </a:endParaRPr>
          </a:p>
        </p:txBody>
      </p:sp>
      <p:sp>
        <p:nvSpPr>
          <p:cNvPr id="44" name="Rounded Rectangle 43"/>
          <p:cNvSpPr/>
          <p:nvPr/>
        </p:nvSpPr>
        <p:spPr>
          <a:xfrm>
            <a:off x="193364" y="1016277"/>
            <a:ext cx="4240091" cy="1981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6"/>
          <p:cNvSpPr txBox="1">
            <a:spLocks noChangeArrowheads="1"/>
          </p:cNvSpPr>
          <p:nvPr/>
        </p:nvSpPr>
        <p:spPr bwMode="auto">
          <a:xfrm>
            <a:off x="3464472" y="4219575"/>
            <a:ext cx="5391123" cy="2062103"/>
          </a:xfrm>
          <a:prstGeom prst="rect">
            <a:avLst/>
          </a:prstGeom>
          <a:solidFill>
            <a:schemeClr val="bg1"/>
          </a:solidFill>
          <a:ln w="9525">
            <a:noFill/>
            <a:miter lim="800000"/>
            <a:headEnd/>
            <a:tailEnd/>
          </a:ln>
        </p:spPr>
        <p:txBody>
          <a:bodyPr wrap="square">
            <a:spAutoFit/>
          </a:bodyPr>
          <a:lstStyle/>
          <a:p>
            <a:pPr>
              <a:buFont typeface="Wingdings" pitchFamily="2" charset="2"/>
              <a:buChar char="§"/>
            </a:pPr>
            <a:r>
              <a:rPr lang="en-US" sz="1600" dirty="0">
                <a:solidFill>
                  <a:schemeClr val="tx2">
                    <a:lumMod val="75000"/>
                  </a:schemeClr>
                </a:solidFill>
                <a:latin typeface="Arial" pitchFamily="34" charset="0"/>
                <a:cs typeface="Arial" pitchFamily="34" charset="0"/>
              </a:rPr>
              <a:t> </a:t>
            </a:r>
            <a:r>
              <a:rPr lang="en-US" sz="1600" dirty="0">
                <a:latin typeface="Arial" pitchFamily="34" charset="0"/>
                <a:cs typeface="Arial" pitchFamily="34" charset="0"/>
              </a:rPr>
              <a:t>Different sequencing </a:t>
            </a:r>
            <a:r>
              <a:rPr lang="en-US" sz="1600" dirty="0" smtClean="0">
                <a:latin typeface="Arial" pitchFamily="34" charset="0"/>
                <a:cs typeface="Arial" pitchFamily="34" charset="0"/>
              </a:rPr>
              <a:t>read lengths </a:t>
            </a:r>
            <a:r>
              <a:rPr lang="en-US" sz="1600" dirty="0">
                <a:latin typeface="Arial" pitchFamily="34" charset="0"/>
                <a:cs typeface="Arial" pitchFamily="34" charset="0"/>
              </a:rPr>
              <a:t>require different </a:t>
            </a:r>
            <a:r>
              <a:rPr lang="en-US" sz="1600" dirty="0" smtClean="0">
                <a:latin typeface="Arial" pitchFamily="34" charset="0"/>
                <a:cs typeface="Arial" pitchFamily="34" charset="0"/>
              </a:rPr>
              <a:t>sizes of </a:t>
            </a:r>
            <a:r>
              <a:rPr lang="en-US" sz="1600" dirty="0">
                <a:latin typeface="Arial" pitchFamily="34" charset="0"/>
                <a:cs typeface="Arial" pitchFamily="34" charset="0"/>
              </a:rPr>
              <a:t>library </a:t>
            </a:r>
            <a:r>
              <a:rPr lang="en-US" sz="1600" dirty="0" smtClean="0">
                <a:latin typeface="Arial" pitchFamily="34" charset="0"/>
                <a:cs typeface="Arial" pitchFamily="34" charset="0"/>
              </a:rPr>
              <a:t>inserts</a:t>
            </a:r>
          </a:p>
          <a:p>
            <a:pPr>
              <a:buFont typeface="Wingdings" pitchFamily="2" charset="2"/>
              <a:buChar char="§"/>
            </a:pPr>
            <a:endParaRPr lang="en-US" sz="1600" dirty="0" smtClean="0">
              <a:latin typeface="Arial" pitchFamily="34" charset="0"/>
              <a:cs typeface="Arial" pitchFamily="34" charset="0"/>
            </a:endParaRPr>
          </a:p>
          <a:p>
            <a:pPr>
              <a:buFont typeface="Wingdings" pitchFamily="2" charset="2"/>
              <a:buChar char="§"/>
            </a:pPr>
            <a:r>
              <a:rPr lang="en-US" sz="1600" dirty="0" smtClean="0">
                <a:latin typeface="Arial" pitchFamily="34" charset="0"/>
                <a:cs typeface="Arial" pitchFamily="34" charset="0"/>
              </a:rPr>
              <a:t>Shorter library insert size require more (enzymatic) incubation times</a:t>
            </a:r>
          </a:p>
          <a:p>
            <a:pPr>
              <a:buFont typeface="Wingdings" pitchFamily="2" charset="2"/>
              <a:buChar char="§"/>
            </a:pPr>
            <a:endParaRPr lang="en-US" sz="1600" dirty="0" smtClean="0">
              <a:latin typeface="Arial" pitchFamily="34" charset="0"/>
              <a:cs typeface="Arial" pitchFamily="34" charset="0"/>
            </a:endParaRPr>
          </a:p>
          <a:p>
            <a:pPr>
              <a:buFont typeface="Wingdings" pitchFamily="2" charset="2"/>
              <a:buChar char="§"/>
            </a:pPr>
            <a:r>
              <a:rPr lang="en-US" sz="1600" dirty="0" smtClean="0">
                <a:latin typeface="Arial" pitchFamily="34" charset="0"/>
                <a:cs typeface="Arial" pitchFamily="34" charset="0"/>
              </a:rPr>
              <a:t> Check fragment size after shearing, using </a:t>
            </a:r>
            <a:r>
              <a:rPr lang="en-US" sz="1600" dirty="0" err="1" smtClean="0">
                <a:latin typeface="Arial" pitchFamily="34" charset="0"/>
                <a:cs typeface="Arial" pitchFamily="34" charset="0"/>
              </a:rPr>
              <a:t>Bioanalyzer</a:t>
            </a:r>
            <a:r>
              <a:rPr lang="en-US" sz="1600" dirty="0" smtClean="0">
                <a:latin typeface="Arial" pitchFamily="34" charset="0"/>
                <a:cs typeface="Arial" pitchFamily="34" charset="0"/>
              </a:rPr>
              <a:t>® (optimal sensitivity) or E-Gel® system</a:t>
            </a:r>
            <a:endParaRPr lang="en-US" sz="1600" dirty="0">
              <a:latin typeface="Arial" pitchFamily="34" charset="0"/>
              <a:cs typeface="Arial" pitchFamily="34" charset="0"/>
            </a:endParaRPr>
          </a:p>
        </p:txBody>
      </p:sp>
      <p:grpSp>
        <p:nvGrpSpPr>
          <p:cNvPr id="2" name="Group 15"/>
          <p:cNvGrpSpPr/>
          <p:nvPr/>
        </p:nvGrpSpPr>
        <p:grpSpPr>
          <a:xfrm>
            <a:off x="284236" y="3322320"/>
            <a:ext cx="2748523" cy="2781300"/>
            <a:chOff x="4800600" y="1905000"/>
            <a:chExt cx="3609909" cy="2971800"/>
          </a:xfrm>
        </p:grpSpPr>
        <p:pic>
          <p:nvPicPr>
            <p:cNvPr id="29" name="Picture 2"/>
            <p:cNvPicPr>
              <a:picLocks noChangeAspect="1" noChangeArrowheads="1"/>
            </p:cNvPicPr>
            <p:nvPr/>
          </p:nvPicPr>
          <p:blipFill>
            <a:blip r:embed="rId2" cstate="print"/>
            <a:srcRect/>
            <a:stretch>
              <a:fillRect/>
            </a:stretch>
          </p:blipFill>
          <p:spPr bwMode="auto">
            <a:xfrm>
              <a:off x="4800600" y="2286000"/>
              <a:ext cx="3609909" cy="2590800"/>
            </a:xfrm>
            <a:prstGeom prst="rect">
              <a:avLst/>
            </a:prstGeom>
            <a:noFill/>
            <a:ln w="9525">
              <a:noFill/>
              <a:miter lim="800000"/>
              <a:headEnd/>
              <a:tailEnd/>
            </a:ln>
          </p:spPr>
        </p:pic>
        <p:sp>
          <p:nvSpPr>
            <p:cNvPr id="31" name="TextBox 30"/>
            <p:cNvSpPr txBox="1"/>
            <p:nvPr/>
          </p:nvSpPr>
          <p:spPr>
            <a:xfrm>
              <a:off x="4953000" y="1905000"/>
              <a:ext cx="912429" cy="307777"/>
            </a:xfrm>
            <a:prstGeom prst="rect">
              <a:avLst/>
            </a:prstGeom>
            <a:noFill/>
          </p:spPr>
          <p:txBody>
            <a:bodyPr wrap="none" rtlCol="0">
              <a:spAutoFit/>
            </a:bodyPr>
            <a:lstStyle/>
            <a:p>
              <a:r>
                <a:rPr lang="en-US" sz="1400" dirty="0" smtClean="0">
                  <a:solidFill>
                    <a:schemeClr val="tx2">
                      <a:lumMod val="75000"/>
                    </a:schemeClr>
                  </a:solidFill>
                  <a:latin typeface="Arial" pitchFamily="34" charset="0"/>
                  <a:cs typeface="Arial" pitchFamily="34" charset="0"/>
                </a:rPr>
                <a:t>38 % GC</a:t>
              </a:r>
              <a:endParaRPr lang="en-US" sz="1400" dirty="0">
                <a:solidFill>
                  <a:schemeClr val="tx2">
                    <a:lumMod val="75000"/>
                  </a:schemeClr>
                </a:solidFill>
                <a:latin typeface="Arial" pitchFamily="34" charset="0"/>
                <a:cs typeface="Arial" pitchFamily="34" charset="0"/>
              </a:endParaRPr>
            </a:p>
          </p:txBody>
        </p:sp>
        <p:sp>
          <p:nvSpPr>
            <p:cNvPr id="33" name="TextBox 32"/>
            <p:cNvSpPr txBox="1"/>
            <p:nvPr/>
          </p:nvSpPr>
          <p:spPr>
            <a:xfrm>
              <a:off x="7315200" y="1905000"/>
              <a:ext cx="862737" cy="307777"/>
            </a:xfrm>
            <a:prstGeom prst="rect">
              <a:avLst/>
            </a:prstGeom>
            <a:noFill/>
          </p:spPr>
          <p:txBody>
            <a:bodyPr wrap="none" rtlCol="0">
              <a:spAutoFit/>
            </a:bodyPr>
            <a:lstStyle/>
            <a:p>
              <a:r>
                <a:rPr lang="en-US" sz="1400" dirty="0" smtClean="0">
                  <a:solidFill>
                    <a:schemeClr val="tx2">
                      <a:lumMod val="75000"/>
                    </a:schemeClr>
                  </a:solidFill>
                  <a:latin typeface="Arial" pitchFamily="34" charset="0"/>
                  <a:cs typeface="Arial" pitchFamily="34" charset="0"/>
                </a:rPr>
                <a:t>65% GC</a:t>
              </a:r>
              <a:endParaRPr lang="en-US" sz="1400" dirty="0">
                <a:solidFill>
                  <a:schemeClr val="tx2">
                    <a:lumMod val="75000"/>
                  </a:schemeClr>
                </a:solidFill>
                <a:latin typeface="Arial" pitchFamily="34" charset="0"/>
                <a:cs typeface="Arial" pitchFamily="34" charset="0"/>
              </a:endParaRPr>
            </a:p>
          </p:txBody>
        </p:sp>
        <p:cxnSp>
          <p:nvCxnSpPr>
            <p:cNvPr id="34" name="Straight Arrow Connector 33"/>
            <p:cNvCxnSpPr/>
            <p:nvPr/>
          </p:nvCxnSpPr>
          <p:spPr>
            <a:xfrm flipV="1">
              <a:off x="6248760" y="2057402"/>
              <a:ext cx="914041" cy="17956"/>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581236" y="817126"/>
            <a:ext cx="4285673" cy="4216539"/>
          </a:xfrm>
          <a:prstGeom prst="rect">
            <a:avLst/>
          </a:prstGeom>
          <a:noFill/>
        </p:spPr>
        <p:txBody>
          <a:bodyPr wrap="square" rtlCol="0">
            <a:spAutoFit/>
          </a:bodyPr>
          <a:lstStyle/>
          <a:p>
            <a:r>
              <a:rPr lang="en-US" sz="2000" b="1" dirty="0" smtClean="0"/>
              <a:t>Two methods for Fragmentation</a:t>
            </a:r>
          </a:p>
          <a:p>
            <a:endParaRPr lang="en-US" sz="2000" b="1" dirty="0" smtClean="0"/>
          </a:p>
          <a:p>
            <a:r>
              <a:rPr lang="en-US" sz="2000" b="1" dirty="0" smtClean="0">
                <a:latin typeface="DIN Offc Pro" pitchFamily="34" charset="0"/>
              </a:rPr>
              <a:t>Enzymatic</a:t>
            </a:r>
            <a:r>
              <a:rPr lang="en-US" sz="2000" dirty="0" smtClean="0">
                <a:latin typeface="DIN Offc Pro" pitchFamily="34" charset="0"/>
              </a:rPr>
              <a:t> </a:t>
            </a:r>
            <a:r>
              <a:rPr lang="en-US" sz="2000" b="1" dirty="0" smtClean="0">
                <a:latin typeface="DIN Offc Pro" pitchFamily="34" charset="0"/>
              </a:rPr>
              <a:t>fragmentation</a:t>
            </a:r>
            <a:r>
              <a:rPr lang="en-US" sz="2000" dirty="0" smtClean="0">
                <a:latin typeface="DIN Offc Pro" pitchFamily="34" charset="0"/>
              </a:rPr>
              <a:t>: </a:t>
            </a:r>
          </a:p>
          <a:p>
            <a:pPr lvl="1">
              <a:buFont typeface="Wingdings" pitchFamily="2" charset="2"/>
              <a:buChar char="§"/>
            </a:pPr>
            <a:r>
              <a:rPr lang="en-US" sz="2000" dirty="0" smtClean="0">
                <a:latin typeface="DIN Offc Pro" pitchFamily="34" charset="0"/>
              </a:rPr>
              <a:t>Fragmented DNA is ready for adapter ligation (end-repair not needed).</a:t>
            </a:r>
          </a:p>
          <a:p>
            <a:pPr>
              <a:buFont typeface="Arial" pitchFamily="34" charset="0"/>
              <a:buChar char="•"/>
            </a:pPr>
            <a:endParaRPr lang="en-US" sz="2000" dirty="0" smtClean="0">
              <a:latin typeface="DIN Offc Pro" pitchFamily="34" charset="0"/>
            </a:endParaRPr>
          </a:p>
          <a:p>
            <a:r>
              <a:rPr lang="en-US" sz="2000" b="1" dirty="0" smtClean="0">
                <a:latin typeface="DIN Offc Pro" pitchFamily="34" charset="0"/>
              </a:rPr>
              <a:t>Ultrasonic fragmentation</a:t>
            </a:r>
            <a:r>
              <a:rPr lang="en-US" sz="2000" dirty="0" smtClean="0">
                <a:latin typeface="DIN Offc Pro" pitchFamily="34" charset="0"/>
              </a:rPr>
              <a:t>:</a:t>
            </a:r>
          </a:p>
          <a:p>
            <a:pPr lvl="1">
              <a:buFont typeface="Wingdings" pitchFamily="2" charset="2"/>
              <a:buChar char="§"/>
            </a:pPr>
            <a:r>
              <a:rPr lang="en-US" sz="2000" dirty="0" smtClean="0">
                <a:latin typeface="DIN Offc Pro" pitchFamily="34" charset="0"/>
              </a:rPr>
              <a:t>Fragmented DNA is end-repaired and purified to prepare for ligation to Ion adapters. </a:t>
            </a:r>
          </a:p>
          <a:p>
            <a:pPr>
              <a:buFont typeface="Arial" pitchFamily="34" charset="0"/>
              <a:buChar char="•"/>
            </a:pPr>
            <a:endParaRPr lang="en-US" dirty="0" smtClean="0">
              <a:latin typeface="DIN Offc Pro" pitchFamily="34" charset="0"/>
            </a:endParaRPr>
          </a:p>
          <a:p>
            <a:pPr>
              <a:buFont typeface="Arial" pitchFamily="34" charset="0"/>
              <a:buChar char="•"/>
            </a:pPr>
            <a:endParaRPr lang="en-US" dirty="0"/>
          </a:p>
        </p:txBody>
      </p:sp>
    </p:spTree>
    <p:extLst>
      <p:ext uri="{BB962C8B-B14F-4D97-AF65-F5344CB8AC3E}">
        <p14:creationId xmlns:p14="http://schemas.microsoft.com/office/powerpoint/2010/main" val="97781286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30" y="4102284"/>
            <a:ext cx="8244114" cy="2185214"/>
          </a:xfrm>
          <a:prstGeom prst="rect">
            <a:avLst/>
          </a:prstGeom>
          <a:noFill/>
        </p:spPr>
        <p:txBody>
          <a:bodyPr wrap="square" rtlCol="0">
            <a:spAutoFit/>
          </a:bodyPr>
          <a:lstStyle/>
          <a:p>
            <a:pPr algn="ctr"/>
            <a:r>
              <a:rPr lang="en-US" dirty="0" smtClean="0">
                <a:cs typeface="Arial" pitchFamily="34" charset="0"/>
              </a:rPr>
              <a:t>For Research Use Only.  Not for use in diagnostic procedures.</a:t>
            </a:r>
          </a:p>
          <a:p>
            <a:pPr algn="ctr"/>
            <a:endParaRPr lang="en-US" dirty="0" smtClean="0">
              <a:cs typeface="Arial" pitchFamily="34" charset="0"/>
            </a:endParaRPr>
          </a:p>
          <a:p>
            <a:pPr algn="ctr"/>
            <a:r>
              <a:rPr lang="en-US" sz="1600" dirty="0" smtClean="0"/>
              <a:t>Ion Torrent™ is a Thermo Fisher Scientific brand. © 2014 Thermo Fisher Scientific, Inc. All rights reserved. </a:t>
            </a:r>
            <a:r>
              <a:rPr lang="en-US" sz="1600" dirty="0" err="1" smtClean="0"/>
              <a:t>TaqMan</a:t>
            </a:r>
            <a:r>
              <a:rPr lang="en-US" sz="1600" dirty="0" smtClean="0"/>
              <a:t> is a registered trademark of Roche Molecular Systems, Inc., used under permission and license. All other trademarks are the property of Thermo Fisher Scientific and its subsidiaries.</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970923"/>
            <a:ext cx="6653533" cy="313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1814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idx="4294967295"/>
          </p:nvPr>
        </p:nvSpPr>
        <p:spPr>
          <a:xfrm>
            <a:off x="441960" y="0"/>
            <a:ext cx="8229600" cy="1143000"/>
          </a:xfrm>
        </p:spPr>
        <p:txBody>
          <a:bodyPr/>
          <a:lstStyle/>
          <a:p>
            <a:r>
              <a:rPr lang="en-US" dirty="0" smtClean="0">
                <a:ea typeface="MS PGothic"/>
              </a:rPr>
              <a:t>Ion Fragment Library </a:t>
            </a:r>
            <a:br>
              <a:rPr lang="en-US" dirty="0" smtClean="0">
                <a:ea typeface="MS PGothic"/>
              </a:rPr>
            </a:br>
            <a:endParaRPr lang="en-US" sz="2000" dirty="0" smtClean="0">
              <a:ea typeface="MS PGothic"/>
            </a:endParaRPr>
          </a:p>
        </p:txBody>
      </p:sp>
      <p:grpSp>
        <p:nvGrpSpPr>
          <p:cNvPr id="3" name="Group 42"/>
          <p:cNvGrpSpPr>
            <a:grpSpLocks/>
          </p:cNvGrpSpPr>
          <p:nvPr/>
        </p:nvGrpSpPr>
        <p:grpSpPr bwMode="auto">
          <a:xfrm>
            <a:off x="1989302" y="1153226"/>
            <a:ext cx="4390173" cy="1287374"/>
            <a:chOff x="1952143" y="4343400"/>
            <a:chExt cx="5566644" cy="1571242"/>
          </a:xfrm>
        </p:grpSpPr>
        <p:grpSp>
          <p:nvGrpSpPr>
            <p:cNvPr id="4" name="Group 41"/>
            <p:cNvGrpSpPr>
              <a:grpSpLocks/>
            </p:cNvGrpSpPr>
            <p:nvPr/>
          </p:nvGrpSpPr>
          <p:grpSpPr bwMode="auto">
            <a:xfrm>
              <a:off x="3886200" y="4343400"/>
              <a:ext cx="3632587" cy="1571242"/>
              <a:chOff x="3886200" y="4343400"/>
              <a:chExt cx="3632587" cy="1571242"/>
            </a:xfrm>
          </p:grpSpPr>
          <p:cxnSp>
            <p:nvCxnSpPr>
              <p:cNvPr id="5" name="Straight Connector 4"/>
              <p:cNvCxnSpPr/>
              <p:nvPr/>
            </p:nvCxnSpPr>
            <p:spPr>
              <a:xfrm flipV="1">
                <a:off x="6305532" y="4573179"/>
                <a:ext cx="685484" cy="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305532" y="4650607"/>
                <a:ext cx="685484" cy="18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685352" y="4881090"/>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Straight Connector 7"/>
              <p:cNvCxnSpPr/>
              <p:nvPr/>
            </p:nvCxnSpPr>
            <p:spPr>
              <a:xfrm>
                <a:off x="6685352" y="4958519"/>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20049" y="5034147"/>
                <a:ext cx="1143076" cy="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620049" y="5106173"/>
                <a:ext cx="1143076" cy="3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29568" y="5338457"/>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29568" y="5414084"/>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229736" y="4500985"/>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5543349" y="4957446"/>
                <a:ext cx="75628" cy="7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6609556" y="4805295"/>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153773" y="5262661"/>
                <a:ext cx="756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6990285" y="4653139"/>
                <a:ext cx="774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762394" y="5110505"/>
                <a:ext cx="77428"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7219980" y="4957448"/>
                <a:ext cx="75628" cy="77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6762392" y="5414817"/>
                <a:ext cx="77429" cy="75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219719" y="49552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2" name="Rectangle 21"/>
              <p:cNvSpPr/>
              <p:nvPr/>
            </p:nvSpPr>
            <p:spPr>
              <a:xfrm>
                <a:off x="6533919" y="46526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3" name="Rectangle 22"/>
              <p:cNvSpPr/>
              <p:nvPr/>
            </p:nvSpPr>
            <p:spPr>
              <a:xfrm>
                <a:off x="6991119" y="46526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4" name="Rectangle 23"/>
              <p:cNvSpPr/>
              <p:nvPr/>
            </p:nvSpPr>
            <p:spPr>
              <a:xfrm>
                <a:off x="6125748" y="4343400"/>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5" name="Rectangle 24"/>
              <p:cNvSpPr/>
              <p:nvPr/>
            </p:nvSpPr>
            <p:spPr>
              <a:xfrm>
                <a:off x="6762519" y="54124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6" name="Rectangle 25"/>
              <p:cNvSpPr/>
              <p:nvPr/>
            </p:nvSpPr>
            <p:spPr>
              <a:xfrm>
                <a:off x="6076719" y="51098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7" name="Rectangle 26"/>
              <p:cNvSpPr/>
              <p:nvPr/>
            </p:nvSpPr>
            <p:spPr>
              <a:xfrm>
                <a:off x="6762519" y="5107632"/>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28" name="Rectangle 27"/>
              <p:cNvSpPr/>
              <p:nvPr/>
            </p:nvSpPr>
            <p:spPr>
              <a:xfrm>
                <a:off x="5467119" y="4805064"/>
                <a:ext cx="152400" cy="2308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cxnSp>
            <p:nvCxnSpPr>
              <p:cNvPr id="29" name="Straight Arrow Connector 28"/>
              <p:cNvCxnSpPr/>
              <p:nvPr/>
            </p:nvCxnSpPr>
            <p:spPr>
              <a:xfrm>
                <a:off x="3997676" y="5106173"/>
                <a:ext cx="609520" cy="1800"/>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7083" name="TextBox 29"/>
              <p:cNvSpPr txBox="1">
                <a:spLocks noChangeArrowheads="1"/>
              </p:cNvSpPr>
              <p:nvPr/>
            </p:nvSpPr>
            <p:spPr bwMode="auto">
              <a:xfrm>
                <a:off x="3886200" y="5260032"/>
                <a:ext cx="768159" cy="430887"/>
              </a:xfrm>
              <a:prstGeom prst="rect">
                <a:avLst/>
              </a:prstGeom>
              <a:noFill/>
              <a:ln w="9525">
                <a:noFill/>
                <a:miter lim="800000"/>
                <a:headEnd/>
                <a:tailEnd/>
              </a:ln>
            </p:spPr>
            <p:txBody>
              <a:bodyPr wrap="none">
                <a:spAutoFit/>
              </a:bodyPr>
              <a:lstStyle/>
              <a:p>
                <a:pPr algn="ctr"/>
                <a:r>
                  <a:rPr lang="en-US" sz="1100">
                    <a:solidFill>
                      <a:srgbClr val="000000"/>
                    </a:solidFill>
                    <a:latin typeface="Calibri" pitchFamily="34" charset="0"/>
                    <a:cs typeface="Arial" charset="0"/>
                  </a:rPr>
                  <a:t>Blunt End </a:t>
                </a:r>
              </a:p>
              <a:p>
                <a:pPr algn="ctr"/>
                <a:r>
                  <a:rPr lang="en-US" sz="1100">
                    <a:solidFill>
                      <a:srgbClr val="000000"/>
                    </a:solidFill>
                    <a:latin typeface="Calibri" pitchFamily="34" charset="0"/>
                    <a:cs typeface="Arial" charset="0"/>
                  </a:rPr>
                  <a:t>Repair</a:t>
                </a:r>
              </a:p>
            </p:txBody>
          </p:sp>
          <p:sp>
            <p:nvSpPr>
              <p:cNvPr id="87084" name="TextBox 30"/>
              <p:cNvSpPr txBox="1">
                <a:spLocks noChangeArrowheads="1"/>
              </p:cNvSpPr>
              <p:nvPr/>
            </p:nvSpPr>
            <p:spPr bwMode="auto">
              <a:xfrm>
                <a:off x="5322375" y="5565540"/>
                <a:ext cx="2196412" cy="349102"/>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End Polished </a:t>
                </a:r>
                <a:r>
                  <a:rPr lang="en-US" sz="1400" dirty="0" smtClean="0">
                    <a:solidFill>
                      <a:srgbClr val="000000"/>
                    </a:solidFill>
                    <a:latin typeface="Calibri" pitchFamily="34" charset="0"/>
                    <a:cs typeface="Arial" charset="0"/>
                  </a:rPr>
                  <a:t>Fragments</a:t>
                </a:r>
                <a:endParaRPr lang="en-US" sz="1400" dirty="0">
                  <a:solidFill>
                    <a:srgbClr val="000000"/>
                  </a:solidFill>
                  <a:latin typeface="Calibri" pitchFamily="34" charset="0"/>
                  <a:cs typeface="Arial" charset="0"/>
                </a:endParaRPr>
              </a:p>
            </p:txBody>
          </p:sp>
        </p:grpSp>
        <p:grpSp>
          <p:nvGrpSpPr>
            <p:cNvPr id="8" name="Group 39"/>
            <p:cNvGrpSpPr>
              <a:grpSpLocks/>
            </p:cNvGrpSpPr>
            <p:nvPr/>
          </p:nvGrpSpPr>
          <p:grpSpPr bwMode="auto">
            <a:xfrm>
              <a:off x="1952143" y="4571377"/>
              <a:ext cx="1635804" cy="1274966"/>
              <a:chOff x="2960016" y="1601809"/>
              <a:chExt cx="1635804" cy="1274966"/>
            </a:xfrm>
          </p:grpSpPr>
          <p:cxnSp>
            <p:nvCxnSpPr>
              <p:cNvPr id="33" name="Straight Connector 32"/>
              <p:cNvCxnSpPr/>
              <p:nvPr/>
            </p:nvCxnSpPr>
            <p:spPr>
              <a:xfrm>
                <a:off x="3565853" y="1906121"/>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43626" y="1983548"/>
                <a:ext cx="5317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337962" y="2212232"/>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261998" y="2287859"/>
                <a:ext cx="5335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186034" y="1601809"/>
                <a:ext cx="837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413925" y="1677437"/>
                <a:ext cx="837412" cy="0"/>
              </a:xfrm>
              <a:prstGeom prst="line">
                <a:avLst/>
              </a:prstGeom>
            </p:spPr>
            <p:style>
              <a:lnRef idx="1">
                <a:schemeClr val="accent1"/>
              </a:lnRef>
              <a:fillRef idx="0">
                <a:schemeClr val="accent1"/>
              </a:fillRef>
              <a:effectRef idx="0">
                <a:schemeClr val="accent1"/>
              </a:effectRef>
              <a:fontRef idx="minor">
                <a:schemeClr val="tx1"/>
              </a:fontRef>
            </p:style>
          </p:cxnSp>
          <p:sp>
            <p:nvSpPr>
              <p:cNvPr id="87057" name="TextBox 38"/>
              <p:cNvSpPr txBox="1">
                <a:spLocks noChangeArrowheads="1"/>
              </p:cNvSpPr>
              <p:nvPr/>
            </p:nvSpPr>
            <p:spPr bwMode="auto">
              <a:xfrm>
                <a:off x="2960016" y="2527673"/>
                <a:ext cx="1635804" cy="349102"/>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Fragmented </a:t>
                </a:r>
                <a:r>
                  <a:rPr lang="en-US" sz="1400" dirty="0" smtClean="0">
                    <a:solidFill>
                      <a:srgbClr val="000000"/>
                    </a:solidFill>
                    <a:latin typeface="Calibri" pitchFamily="34" charset="0"/>
                    <a:cs typeface="Arial" charset="0"/>
                  </a:rPr>
                  <a:t>DNA</a:t>
                </a:r>
                <a:endParaRPr lang="en-US" sz="1400" dirty="0">
                  <a:solidFill>
                    <a:srgbClr val="000000"/>
                  </a:solidFill>
                  <a:latin typeface="Calibri" pitchFamily="34" charset="0"/>
                  <a:cs typeface="Arial" charset="0"/>
                </a:endParaRPr>
              </a:p>
            </p:txBody>
          </p:sp>
        </p:grpSp>
      </p:grpSp>
      <p:sp>
        <p:nvSpPr>
          <p:cNvPr id="87046" name="TextBox 43"/>
          <p:cNvSpPr txBox="1">
            <a:spLocks noChangeArrowheads="1"/>
          </p:cNvSpPr>
          <p:nvPr/>
        </p:nvSpPr>
        <p:spPr bwMode="auto">
          <a:xfrm>
            <a:off x="6560819" y="1234440"/>
            <a:ext cx="2415541" cy="1323439"/>
          </a:xfrm>
          <a:prstGeom prst="rect">
            <a:avLst/>
          </a:prstGeom>
          <a:noFill/>
          <a:ln w="9525">
            <a:noFill/>
            <a:miter lim="800000"/>
            <a:headEnd/>
            <a:tailEnd/>
          </a:ln>
        </p:spPr>
        <p:txBody>
          <a:bodyPr wrap="square">
            <a:spAutoFit/>
          </a:bodyPr>
          <a:lstStyle/>
          <a:p>
            <a:r>
              <a:rPr lang="en-US" sz="1600" dirty="0" smtClean="0">
                <a:latin typeface="Arial" pitchFamily="34" charset="0"/>
                <a:cs typeface="Arial" pitchFamily="34" charset="0"/>
              </a:rPr>
              <a:t>Enzymatic </a:t>
            </a:r>
            <a:r>
              <a:rPr lang="en-US" sz="1600" dirty="0">
                <a:latin typeface="Arial" pitchFamily="34" charset="0"/>
                <a:cs typeface="Arial" pitchFamily="34" charset="0"/>
              </a:rPr>
              <a:t>shearing creates blunt ends, </a:t>
            </a:r>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so </a:t>
            </a:r>
            <a:r>
              <a:rPr lang="en-US" sz="1600" dirty="0">
                <a:latin typeface="Arial" pitchFamily="34" charset="0"/>
                <a:cs typeface="Arial" pitchFamily="34" charset="0"/>
              </a:rPr>
              <a:t>end repair of DNA sheared </a:t>
            </a:r>
            <a:r>
              <a:rPr lang="en-US" sz="1600" dirty="0" err="1">
                <a:latin typeface="Arial" pitchFamily="34" charset="0"/>
                <a:cs typeface="Arial" pitchFamily="34" charset="0"/>
              </a:rPr>
              <a:t>enzymatically</a:t>
            </a:r>
            <a:r>
              <a:rPr lang="en-US" sz="1600" dirty="0">
                <a:latin typeface="Arial" pitchFamily="34" charset="0"/>
                <a:cs typeface="Arial" pitchFamily="34" charset="0"/>
              </a:rPr>
              <a:t> is </a:t>
            </a:r>
            <a:r>
              <a:rPr lang="en-US" sz="1600" i="1" dirty="0">
                <a:latin typeface="Arial" pitchFamily="34" charset="0"/>
                <a:cs typeface="Arial" pitchFamily="34" charset="0"/>
              </a:rPr>
              <a:t>not</a:t>
            </a:r>
            <a:r>
              <a:rPr lang="en-US" sz="1600" dirty="0">
                <a:latin typeface="Arial" pitchFamily="34" charset="0"/>
                <a:cs typeface="Arial" pitchFamily="34" charset="0"/>
              </a:rPr>
              <a:t> needed.</a:t>
            </a:r>
          </a:p>
        </p:txBody>
      </p:sp>
      <p:sp>
        <p:nvSpPr>
          <p:cNvPr id="51" name="Rounded Rectangle 50"/>
          <p:cNvSpPr/>
          <p:nvPr/>
        </p:nvSpPr>
        <p:spPr>
          <a:xfrm>
            <a:off x="1790700" y="1089659"/>
            <a:ext cx="4655820" cy="16287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91155" y="1598265"/>
            <a:ext cx="1546205" cy="523220"/>
          </a:xfrm>
          <a:prstGeom prst="rect">
            <a:avLst/>
          </a:prstGeom>
        </p:spPr>
        <p:txBody>
          <a:bodyPr wrap="square">
            <a:spAutoFit/>
          </a:bodyPr>
          <a:lstStyle/>
          <a:p>
            <a:pPr algn="ctr"/>
            <a:r>
              <a:rPr lang="en-US" sz="1800" dirty="0" smtClean="0">
                <a:ea typeface="MS PGothic"/>
              </a:rPr>
              <a:t>End Repair</a:t>
            </a:r>
          </a:p>
          <a:p>
            <a:pPr algn="ctr"/>
            <a:r>
              <a:rPr lang="en-US" sz="1000" dirty="0" smtClean="0">
                <a:ea typeface="MS PGothic"/>
              </a:rPr>
              <a:t>(physical shearing only)</a:t>
            </a:r>
            <a:endParaRPr lang="en-US" sz="1000" dirty="0"/>
          </a:p>
        </p:txBody>
      </p:sp>
      <p:sp>
        <p:nvSpPr>
          <p:cNvPr id="50" name="Rectangle 49"/>
          <p:cNvSpPr/>
          <p:nvPr/>
        </p:nvSpPr>
        <p:spPr>
          <a:xfrm>
            <a:off x="129540" y="3876645"/>
            <a:ext cx="1699259" cy="1477328"/>
          </a:xfrm>
          <a:prstGeom prst="rect">
            <a:avLst/>
          </a:prstGeom>
        </p:spPr>
        <p:txBody>
          <a:bodyPr wrap="square">
            <a:spAutoFit/>
          </a:bodyPr>
          <a:lstStyle/>
          <a:p>
            <a:pPr algn="ctr"/>
            <a:r>
              <a:rPr lang="en-US" sz="1800" dirty="0" smtClean="0">
                <a:ea typeface="MS PGothic"/>
              </a:rPr>
              <a:t>Adapter Ligation</a:t>
            </a:r>
          </a:p>
          <a:p>
            <a:pPr algn="ctr"/>
            <a:r>
              <a:rPr lang="en-US" sz="1800" dirty="0" smtClean="0">
                <a:ea typeface="MS PGothic"/>
              </a:rPr>
              <a:t>&amp;</a:t>
            </a:r>
          </a:p>
          <a:p>
            <a:pPr algn="ctr"/>
            <a:r>
              <a:rPr lang="en-US" sz="1800" dirty="0" smtClean="0">
                <a:ea typeface="MS PGothic"/>
              </a:rPr>
              <a:t>Nick Translation</a:t>
            </a:r>
            <a:endParaRPr lang="en-US" sz="1800" dirty="0"/>
          </a:p>
        </p:txBody>
      </p:sp>
      <p:grpSp>
        <p:nvGrpSpPr>
          <p:cNvPr id="30" name="Group 73"/>
          <p:cNvGrpSpPr/>
          <p:nvPr/>
        </p:nvGrpSpPr>
        <p:grpSpPr>
          <a:xfrm>
            <a:off x="2110740" y="3672840"/>
            <a:ext cx="4102302" cy="1868167"/>
            <a:chOff x="3352800" y="1295400"/>
            <a:chExt cx="4436332" cy="1868167"/>
          </a:xfrm>
        </p:grpSpPr>
        <p:sp>
          <p:nvSpPr>
            <p:cNvPr id="58" name="TextBox 50"/>
            <p:cNvSpPr txBox="1">
              <a:spLocks noChangeArrowheads="1"/>
            </p:cNvSpPr>
            <p:nvPr/>
          </p:nvSpPr>
          <p:spPr bwMode="auto">
            <a:xfrm>
              <a:off x="4999715" y="2209800"/>
              <a:ext cx="1840760" cy="430887"/>
            </a:xfrm>
            <a:prstGeom prst="rect">
              <a:avLst/>
            </a:prstGeom>
            <a:noFill/>
            <a:ln w="9525">
              <a:noFill/>
              <a:miter lim="800000"/>
              <a:headEnd/>
              <a:tailEnd/>
            </a:ln>
          </p:spPr>
          <p:txBody>
            <a:bodyPr>
              <a:spAutoFit/>
            </a:bodyPr>
            <a:lstStyle/>
            <a:p>
              <a:pPr algn="ctr"/>
              <a:r>
                <a:rPr lang="en-US" sz="1100" dirty="0">
                  <a:solidFill>
                    <a:srgbClr val="000000"/>
                  </a:solidFill>
                  <a:latin typeface="Calibri" pitchFamily="34" charset="0"/>
                  <a:cs typeface="Arial" charset="0"/>
                </a:rPr>
                <a:t>Adapter </a:t>
              </a:r>
              <a:r>
                <a:rPr lang="en-US" sz="1100" dirty="0" smtClean="0">
                  <a:solidFill>
                    <a:srgbClr val="000000"/>
                  </a:solidFill>
                  <a:latin typeface="Calibri" pitchFamily="34" charset="0"/>
                  <a:cs typeface="Arial" charset="0"/>
                </a:rPr>
                <a:t>ligation</a:t>
              </a:r>
              <a:r>
                <a:rPr lang="en-US" sz="1100" dirty="0">
                  <a:solidFill>
                    <a:srgbClr val="000000"/>
                  </a:solidFill>
                  <a:latin typeface="Calibri" pitchFamily="34" charset="0"/>
                  <a:cs typeface="Arial" charset="0"/>
                </a:rPr>
                <a:t>, </a:t>
              </a:r>
              <a:endParaRPr lang="en-US" sz="1100" dirty="0" smtClean="0">
                <a:solidFill>
                  <a:srgbClr val="000000"/>
                </a:solidFill>
                <a:latin typeface="Calibri" pitchFamily="34" charset="0"/>
                <a:cs typeface="Arial" charset="0"/>
              </a:endParaRPr>
            </a:p>
            <a:p>
              <a:pPr algn="ctr"/>
              <a:r>
                <a:rPr lang="en-US" sz="1100" dirty="0" smtClean="0">
                  <a:solidFill>
                    <a:srgbClr val="000000"/>
                  </a:solidFill>
                  <a:latin typeface="Calibri" pitchFamily="34" charset="0"/>
                  <a:cs typeface="Arial" charset="0"/>
                </a:rPr>
                <a:t>nick translation</a:t>
              </a:r>
              <a:endParaRPr lang="en-US" sz="1100" dirty="0">
                <a:solidFill>
                  <a:srgbClr val="000000"/>
                </a:solidFill>
                <a:latin typeface="Calibri" pitchFamily="34" charset="0"/>
                <a:cs typeface="Arial" charset="0"/>
              </a:endParaRPr>
            </a:p>
          </p:txBody>
        </p:sp>
        <p:cxnSp>
          <p:nvCxnSpPr>
            <p:cNvPr id="59" name="Straight Connector 8"/>
            <p:cNvCxnSpPr/>
            <p:nvPr/>
          </p:nvCxnSpPr>
          <p:spPr bwMode="auto">
            <a:xfrm flipV="1">
              <a:off x="4191857" y="15255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auto">
            <a:xfrm flipV="1">
              <a:off x="4191857" y="1601788"/>
              <a:ext cx="6858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auto">
            <a:xfrm>
              <a:off x="4572857" y="183356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auto">
            <a:xfrm>
              <a:off x="4572857" y="1909764"/>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a:off x="3506058" y="1987551"/>
              <a:ext cx="1143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flipV="1">
              <a:off x="3506058" y="2060576"/>
              <a:ext cx="11430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a:off x="4115657" y="229235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a:off x="4115657" y="2368550"/>
              <a:ext cx="53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rot="16200000" flipH="1">
              <a:off x="4115657" y="14525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rot="16200000" flipH="1">
              <a:off x="3429063" y="1910557"/>
              <a:ext cx="7778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bwMode="auto">
            <a:xfrm rot="16200000" flipH="1">
              <a:off x="4496657" y="17573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bwMode="auto">
            <a:xfrm rot="16200000" flipH="1">
              <a:off x="4039457" y="2216151"/>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auto">
            <a:xfrm rot="16200000" flipH="1">
              <a:off x="4877657" y="1604963"/>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rot="16200000" flipH="1">
              <a:off x="4649057" y="2063751"/>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auto">
            <a:xfrm rot="16200000" flipH="1">
              <a:off x="5105463" y="1910557"/>
              <a:ext cx="77787"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auto">
            <a:xfrm rot="16200000" flipH="1">
              <a:off x="4649057" y="23685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5105303" y="190776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6" name="Rectangle 75"/>
            <p:cNvSpPr/>
            <p:nvPr/>
          </p:nvSpPr>
          <p:spPr bwMode="auto">
            <a:xfrm>
              <a:off x="4419541" y="160493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7" name="Rectangle 76"/>
            <p:cNvSpPr/>
            <p:nvPr/>
          </p:nvSpPr>
          <p:spPr bwMode="auto">
            <a:xfrm>
              <a:off x="4876716" y="1604932"/>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8" name="Rectangle 77"/>
            <p:cNvSpPr/>
            <p:nvPr/>
          </p:nvSpPr>
          <p:spPr bwMode="auto">
            <a:xfrm>
              <a:off x="4011393" y="1295400"/>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79" name="Rectangle 78"/>
            <p:cNvSpPr/>
            <p:nvPr/>
          </p:nvSpPr>
          <p:spPr bwMode="auto">
            <a:xfrm>
              <a:off x="4648129" y="2365359"/>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0" name="Rectangle 79"/>
            <p:cNvSpPr/>
            <p:nvPr/>
          </p:nvSpPr>
          <p:spPr bwMode="auto">
            <a:xfrm>
              <a:off x="3962366" y="2062529"/>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1" name="Rectangle 80"/>
            <p:cNvSpPr/>
            <p:nvPr/>
          </p:nvSpPr>
          <p:spPr bwMode="auto">
            <a:xfrm>
              <a:off x="4648129" y="2060294"/>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2" name="Rectangle 81"/>
            <p:cNvSpPr/>
            <p:nvPr/>
          </p:nvSpPr>
          <p:spPr bwMode="auto">
            <a:xfrm>
              <a:off x="3352800" y="1757465"/>
              <a:ext cx="152392" cy="231032"/>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9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mn-lt"/>
                  <a:cs typeface="Arial" charset="0"/>
                </a:rPr>
                <a:t>P</a:t>
              </a:r>
            </a:p>
          </p:txBody>
        </p:sp>
        <p:sp>
          <p:nvSpPr>
            <p:cNvPr id="83" name="TextBox 52"/>
            <p:cNvSpPr txBox="1">
              <a:spLocks noChangeArrowheads="1"/>
            </p:cNvSpPr>
            <p:nvPr/>
          </p:nvSpPr>
          <p:spPr bwMode="auto">
            <a:xfrm>
              <a:off x="3714778" y="2517236"/>
              <a:ext cx="1183337" cy="646331"/>
            </a:xfrm>
            <a:prstGeom prst="rect">
              <a:avLst/>
            </a:prstGeom>
            <a:noFill/>
            <a:ln w="9525">
              <a:noFill/>
              <a:miter lim="800000"/>
              <a:headEnd/>
              <a:tailEnd/>
            </a:ln>
          </p:spPr>
          <p:txBody>
            <a:bodyPr wrap="none">
              <a:spAutoFit/>
            </a:bodyPr>
            <a:lstStyle/>
            <a:p>
              <a:pPr algn="ctr"/>
              <a:r>
                <a:rPr lang="en-US" sz="1400" dirty="0">
                  <a:solidFill>
                    <a:srgbClr val="000000"/>
                  </a:solidFill>
                  <a:latin typeface="Calibri" pitchFamily="34" charset="0"/>
                  <a:cs typeface="Arial" charset="0"/>
                </a:rPr>
                <a:t>End Polished </a:t>
              </a:r>
              <a:endParaRPr lang="en-US" sz="1400" dirty="0" smtClean="0">
                <a:solidFill>
                  <a:srgbClr val="000000"/>
                </a:solidFill>
                <a:latin typeface="Calibri" pitchFamily="34" charset="0"/>
                <a:cs typeface="Arial" charset="0"/>
              </a:endParaRPr>
            </a:p>
            <a:p>
              <a:pPr algn="ctr"/>
              <a:r>
                <a:rPr lang="en-US" sz="1400" dirty="0" smtClean="0">
                  <a:solidFill>
                    <a:srgbClr val="000000"/>
                  </a:solidFill>
                  <a:latin typeface="Calibri" pitchFamily="34" charset="0"/>
                  <a:cs typeface="Arial" charset="0"/>
                </a:rPr>
                <a:t>Fragments</a:t>
              </a:r>
            </a:p>
            <a:p>
              <a:pPr algn="ctr"/>
              <a:r>
                <a:rPr lang="en-US" sz="800" dirty="0" smtClean="0">
                  <a:solidFill>
                    <a:srgbClr val="000000"/>
                  </a:solidFill>
                  <a:latin typeface="Calibri" pitchFamily="34" charset="0"/>
                  <a:cs typeface="Arial" charset="0"/>
                </a:rPr>
                <a:t>(Broad size distribution)</a:t>
              </a:r>
              <a:endParaRPr lang="en-US" sz="800" dirty="0">
                <a:solidFill>
                  <a:srgbClr val="000000"/>
                </a:solidFill>
                <a:latin typeface="Calibri" pitchFamily="34" charset="0"/>
                <a:cs typeface="Arial" charset="0"/>
              </a:endParaRPr>
            </a:p>
          </p:txBody>
        </p:sp>
        <p:cxnSp>
          <p:nvCxnSpPr>
            <p:cNvPr id="84" name="Straight Arrow Connector 83"/>
            <p:cNvCxnSpPr/>
            <p:nvPr/>
          </p:nvCxnSpPr>
          <p:spPr bwMode="auto">
            <a:xfrm>
              <a:off x="5576157" y="2060576"/>
              <a:ext cx="609600" cy="1588"/>
            </a:xfrm>
            <a:prstGeom prst="straightConnector1">
              <a:avLst/>
            </a:prstGeom>
            <a:ln w="476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6814407" y="1820864"/>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86" name="Rectangle 85"/>
            <p:cNvSpPr/>
            <p:nvPr/>
          </p:nvSpPr>
          <p:spPr bwMode="auto">
            <a:xfrm>
              <a:off x="6814407" y="1927225"/>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87" name="Straight Connector 86"/>
            <p:cNvCxnSpPr/>
            <p:nvPr/>
          </p:nvCxnSpPr>
          <p:spPr bwMode="auto">
            <a:xfrm>
              <a:off x="7035069" y="1973263"/>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7519257" y="1820864"/>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9" name="Rectangle 88"/>
            <p:cNvSpPr/>
            <p:nvPr/>
          </p:nvSpPr>
          <p:spPr bwMode="auto">
            <a:xfrm>
              <a:off x="7519257" y="1927225"/>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0" name="Straight Connector 89"/>
            <p:cNvCxnSpPr/>
            <p:nvPr/>
          </p:nvCxnSpPr>
          <p:spPr bwMode="auto">
            <a:xfrm>
              <a:off x="6958869" y="1820864"/>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p:cNvSpPr/>
            <p:nvPr/>
          </p:nvSpPr>
          <p:spPr bwMode="auto">
            <a:xfrm>
              <a:off x="6855682" y="2211388"/>
              <a:ext cx="228600" cy="4603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92" name="Rectangle 91"/>
            <p:cNvSpPr/>
            <p:nvPr/>
          </p:nvSpPr>
          <p:spPr bwMode="auto">
            <a:xfrm>
              <a:off x="6855682" y="2317751"/>
              <a:ext cx="228600" cy="46038"/>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cxnSp>
          <p:nvCxnSpPr>
            <p:cNvPr id="93" name="Straight Connector 92"/>
            <p:cNvCxnSpPr/>
            <p:nvPr/>
          </p:nvCxnSpPr>
          <p:spPr bwMode="auto">
            <a:xfrm>
              <a:off x="7076344" y="2363788"/>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94" name="Rectangle 93"/>
            <p:cNvSpPr/>
            <p:nvPr/>
          </p:nvSpPr>
          <p:spPr bwMode="auto">
            <a:xfrm>
              <a:off x="7560532" y="2211388"/>
              <a:ext cx="228600" cy="46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5" name="Rectangle 94"/>
            <p:cNvSpPr/>
            <p:nvPr/>
          </p:nvSpPr>
          <p:spPr bwMode="auto">
            <a:xfrm>
              <a:off x="7560532" y="2317751"/>
              <a:ext cx="22860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6" name="Straight Connector 95"/>
            <p:cNvCxnSpPr/>
            <p:nvPr/>
          </p:nvCxnSpPr>
          <p:spPr bwMode="auto">
            <a:xfrm>
              <a:off x="7000144" y="2211388"/>
              <a:ext cx="533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Rounded Rectangle 96"/>
          <p:cNvSpPr/>
          <p:nvPr/>
        </p:nvSpPr>
        <p:spPr>
          <a:xfrm>
            <a:off x="1723644" y="3596640"/>
            <a:ext cx="4791456" cy="19812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4120" y="3648147"/>
            <a:ext cx="2590800" cy="1791260"/>
          </a:xfrm>
          <a:prstGeom prst="rect">
            <a:avLst/>
          </a:prstGeom>
        </p:spPr>
        <p:txBody>
          <a:bodyPr wrap="square">
            <a:spAutoFit/>
          </a:bodyPr>
          <a:lstStyle/>
          <a:p>
            <a:pPr marL="342900" indent="-342900">
              <a:spcBef>
                <a:spcPct val="20000"/>
              </a:spcBef>
              <a:buClr>
                <a:schemeClr val="tx2">
                  <a:lumMod val="75000"/>
                </a:schemeClr>
              </a:buClr>
              <a:defRPr/>
            </a:pPr>
            <a:r>
              <a:rPr lang="en-US" dirty="0" smtClean="0">
                <a:solidFill>
                  <a:schemeClr val="tx2"/>
                </a:solidFill>
                <a:latin typeface="Arial" pitchFamily="34" charset="0"/>
                <a:cs typeface="Arial" pitchFamily="34" charset="0"/>
              </a:rPr>
              <a:t>	</a:t>
            </a:r>
            <a:r>
              <a:rPr lang="en-US" sz="1600" dirty="0" smtClean="0">
                <a:latin typeface="Arial" pitchFamily="34" charset="0"/>
                <a:cs typeface="Arial" pitchFamily="34" charset="0"/>
              </a:rPr>
              <a:t>Don’t freeze-thaw the 10x </a:t>
            </a:r>
            <a:r>
              <a:rPr lang="en-US" sz="1600" dirty="0" err="1" smtClean="0">
                <a:latin typeface="Arial" pitchFamily="34" charset="0"/>
                <a:cs typeface="Arial" pitchFamily="34" charset="0"/>
              </a:rPr>
              <a:t>ligase</a:t>
            </a:r>
            <a:r>
              <a:rPr lang="en-US" sz="1600" dirty="0" smtClean="0">
                <a:latin typeface="Arial" pitchFamily="34" charset="0"/>
                <a:cs typeface="Arial" pitchFamily="34" charset="0"/>
              </a:rPr>
              <a:t> buffer</a:t>
            </a:r>
          </a:p>
          <a:p>
            <a:pPr marL="342900" indent="-342900">
              <a:spcBef>
                <a:spcPct val="20000"/>
              </a:spcBef>
              <a:buClr>
                <a:schemeClr val="tx2">
                  <a:lumMod val="75000"/>
                </a:schemeClr>
              </a:buClr>
              <a:defRPr/>
            </a:pPr>
            <a:endParaRPr lang="en-US" sz="1600" dirty="0" smtClean="0">
              <a:latin typeface="Arial" pitchFamily="34" charset="0"/>
              <a:cs typeface="Arial" pitchFamily="34" charset="0"/>
            </a:endParaRPr>
          </a:p>
          <a:p>
            <a:pPr marL="342900" indent="-342900">
              <a:spcBef>
                <a:spcPct val="20000"/>
              </a:spcBef>
              <a:buClr>
                <a:schemeClr val="tx2">
                  <a:lumMod val="75000"/>
                </a:schemeClr>
              </a:buClr>
              <a:defRPr/>
            </a:pPr>
            <a:r>
              <a:rPr lang="en-US" sz="1600" dirty="0" smtClean="0">
                <a:latin typeface="Arial" pitchFamily="34" charset="0"/>
                <a:cs typeface="Arial" pitchFamily="34" charset="0"/>
              </a:rPr>
              <a:t>	Prepare single-use aliquots of 10x </a:t>
            </a:r>
            <a:r>
              <a:rPr lang="en-US" sz="1600" dirty="0" err="1" smtClean="0">
                <a:latin typeface="Arial" pitchFamily="34" charset="0"/>
                <a:cs typeface="Arial" pitchFamily="34" charset="0"/>
              </a:rPr>
              <a:t>ligase</a:t>
            </a:r>
            <a:r>
              <a:rPr lang="en-US" sz="1600" dirty="0" smtClean="0">
                <a:latin typeface="Arial" pitchFamily="34" charset="0"/>
                <a:cs typeface="Arial" pitchFamily="34" charset="0"/>
              </a:rPr>
              <a:t> buffer</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4209115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457200" y="-180975"/>
            <a:ext cx="8229600" cy="1143000"/>
          </a:xfrm>
        </p:spPr>
        <p:txBody>
          <a:bodyPr/>
          <a:lstStyle/>
          <a:p>
            <a:r>
              <a:rPr lang="en-US" dirty="0" smtClean="0"/>
              <a:t>Ion Fragment Library </a:t>
            </a:r>
            <a:br>
              <a:rPr lang="en-US" dirty="0" smtClean="0"/>
            </a:br>
            <a:r>
              <a:rPr lang="en-US" sz="2800" dirty="0" smtClean="0"/>
              <a:t>Size Selection Options</a:t>
            </a:r>
          </a:p>
        </p:txBody>
      </p:sp>
      <p:sp>
        <p:nvSpPr>
          <p:cNvPr id="20483" name="Text Box 8"/>
          <p:cNvSpPr txBox="1">
            <a:spLocks noChangeArrowheads="1"/>
          </p:cNvSpPr>
          <p:nvPr/>
        </p:nvSpPr>
        <p:spPr bwMode="auto">
          <a:xfrm>
            <a:off x="1824231" y="5314950"/>
            <a:ext cx="5508239" cy="307777"/>
          </a:xfrm>
          <a:prstGeom prst="rect">
            <a:avLst/>
          </a:prstGeom>
          <a:noFill/>
          <a:ln w="9525">
            <a:noFill/>
            <a:miter lim="800000"/>
            <a:headEnd/>
            <a:tailEnd/>
          </a:ln>
        </p:spPr>
        <p:txBody>
          <a:bodyPr wrap="none">
            <a:spAutoFit/>
          </a:bodyPr>
          <a:lstStyle/>
          <a:p>
            <a:pPr algn="ctr"/>
            <a:r>
              <a:rPr lang="en-US" sz="1400" i="1" dirty="0">
                <a:cs typeface="Arial" pitchFamily="34" charset="0"/>
              </a:rPr>
              <a:t>Alternative method</a:t>
            </a:r>
            <a:r>
              <a:rPr lang="en-US" sz="1400" dirty="0">
                <a:cs typeface="Arial" pitchFamily="34" charset="0"/>
              </a:rPr>
              <a:t>:  Manual gel size selection method is available: </a:t>
            </a:r>
          </a:p>
        </p:txBody>
      </p:sp>
      <p:pic>
        <p:nvPicPr>
          <p:cNvPr id="20484" name="Picture 3"/>
          <p:cNvPicPr>
            <a:picLocks noChangeAspect="1" noChangeArrowheads="1"/>
          </p:cNvPicPr>
          <p:nvPr/>
        </p:nvPicPr>
        <p:blipFill>
          <a:blip r:embed="rId3" cstate="screen"/>
          <a:srcRect/>
          <a:stretch>
            <a:fillRect/>
          </a:stretch>
        </p:blipFill>
        <p:spPr bwMode="auto">
          <a:xfrm>
            <a:off x="5043488" y="1768475"/>
            <a:ext cx="2728912" cy="1171575"/>
          </a:xfrm>
          <a:prstGeom prst="rect">
            <a:avLst/>
          </a:prstGeom>
          <a:noFill/>
          <a:ln w="9525">
            <a:noFill/>
            <a:miter lim="800000"/>
            <a:headEnd/>
            <a:tailEnd/>
          </a:ln>
        </p:spPr>
      </p:pic>
      <p:pic>
        <p:nvPicPr>
          <p:cNvPr id="20485" name="Picture 2"/>
          <p:cNvPicPr>
            <a:picLocks noChangeAspect="1" noChangeArrowheads="1"/>
          </p:cNvPicPr>
          <p:nvPr/>
        </p:nvPicPr>
        <p:blipFill>
          <a:blip r:embed="rId4" cstate="screen"/>
          <a:srcRect l="8334" t="5536" r="6667" b="3876"/>
          <a:stretch>
            <a:fillRect/>
          </a:stretch>
        </p:blipFill>
        <p:spPr bwMode="auto">
          <a:xfrm>
            <a:off x="2667000" y="1612900"/>
            <a:ext cx="931863" cy="1497013"/>
          </a:xfrm>
          <a:prstGeom prst="rect">
            <a:avLst/>
          </a:prstGeom>
          <a:noFill/>
          <a:ln w="9525">
            <a:noFill/>
            <a:miter lim="800000"/>
            <a:headEnd/>
            <a:tailEnd/>
          </a:ln>
        </p:spPr>
      </p:pic>
      <p:pic>
        <p:nvPicPr>
          <p:cNvPr id="20486" name="Picture 3"/>
          <p:cNvPicPr>
            <a:picLocks noChangeAspect="1" noChangeArrowheads="1"/>
          </p:cNvPicPr>
          <p:nvPr/>
        </p:nvPicPr>
        <p:blipFill>
          <a:blip r:embed="rId5" cstate="screen"/>
          <a:srcRect/>
          <a:stretch>
            <a:fillRect/>
          </a:stretch>
        </p:blipFill>
        <p:spPr bwMode="auto">
          <a:xfrm>
            <a:off x="593725" y="1262063"/>
            <a:ext cx="1311275" cy="1824037"/>
          </a:xfrm>
          <a:prstGeom prst="rect">
            <a:avLst/>
          </a:prstGeom>
          <a:noFill/>
          <a:ln w="9525">
            <a:noFill/>
            <a:miter lim="800000"/>
            <a:headEnd/>
            <a:tailEnd/>
          </a:ln>
        </p:spPr>
      </p:pic>
      <p:sp>
        <p:nvSpPr>
          <p:cNvPr id="15" name="Rounded Rectangle 14"/>
          <p:cNvSpPr/>
          <p:nvPr/>
        </p:nvSpPr>
        <p:spPr>
          <a:xfrm>
            <a:off x="593725" y="2159000"/>
            <a:ext cx="1295400" cy="39846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20488" name="Picture 2"/>
          <p:cNvPicPr>
            <a:picLocks noChangeAspect="1" noChangeArrowheads="1"/>
          </p:cNvPicPr>
          <p:nvPr/>
        </p:nvPicPr>
        <p:blipFill>
          <a:blip r:embed="rId6" cstate="screen"/>
          <a:srcRect/>
          <a:stretch>
            <a:fillRect/>
          </a:stretch>
        </p:blipFill>
        <p:spPr bwMode="auto">
          <a:xfrm>
            <a:off x="1295400" y="5583238"/>
            <a:ext cx="6475413" cy="309562"/>
          </a:xfrm>
          <a:prstGeom prst="rect">
            <a:avLst/>
          </a:prstGeom>
          <a:noFill/>
          <a:ln w="9525">
            <a:noFill/>
            <a:miter lim="800000"/>
            <a:headEnd/>
            <a:tailEnd/>
          </a:ln>
        </p:spPr>
      </p:pic>
      <p:pic>
        <p:nvPicPr>
          <p:cNvPr id="10" name="Picture 2"/>
          <p:cNvPicPr>
            <a:picLocks noChangeAspect="1" noChangeArrowheads="1"/>
          </p:cNvPicPr>
          <p:nvPr/>
        </p:nvPicPr>
        <p:blipFill>
          <a:blip r:embed="rId7"/>
          <a:srcRect/>
          <a:stretch>
            <a:fillRect/>
          </a:stretch>
        </p:blipFill>
        <p:spPr bwMode="auto">
          <a:xfrm>
            <a:off x="167640" y="3352800"/>
            <a:ext cx="8809525" cy="1809524"/>
          </a:xfrm>
          <a:prstGeom prst="rect">
            <a:avLst/>
          </a:prstGeom>
          <a:noFill/>
          <a:ln w="9525">
            <a:noFill/>
            <a:miter lim="800000"/>
            <a:headEnd/>
            <a:tailEnd/>
          </a:ln>
        </p:spPr>
      </p:pic>
    </p:spTree>
    <p:extLst>
      <p:ext uri="{BB962C8B-B14F-4D97-AF65-F5344CB8AC3E}">
        <p14:creationId xmlns:p14="http://schemas.microsoft.com/office/powerpoint/2010/main" val="332623542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rmoFisher Template Internal Sep 2015">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BB220"/>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lumMod val="60000"/>
            <a:lumOff val="40000"/>
          </a:schemeClr>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sz="1800" dirty="0" smtClean="0">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custClrLst>
    <a:custClr name="Red 187">
      <a:srgbClr val="AD1E2D"/>
    </a:custClr>
    <a:custClr name="Orange 716">
      <a:srgbClr val="ED7700"/>
    </a:custClr>
    <a:custClr name="716 Light">
      <a:srgbClr val="EA9F54"/>
    </a:custClr>
    <a:custClr name="Green 390">
      <a:srgbClr val="7FBA00"/>
    </a:custClr>
    <a:custClr name="BlueGreen 7476">
      <a:srgbClr val="065056"/>
    </a:custClr>
    <a:custClr name="7476 Light">
      <a:srgbClr val="09757D"/>
    </a:custClr>
    <a:custClr name="629 Dark">
      <a:srgbClr val="3A9CB0"/>
    </a:custClr>
    <a:custClr name="Blue 284">
      <a:srgbClr val="6DABE4"/>
    </a:custClr>
    <a:custClr name="Purple 272">
      <a:srgbClr val="7474C1"/>
    </a:custClr>
    <a:custClr name="Purple 269">
      <a:srgbClr val="522D6D"/>
    </a:custClr>
  </a:custClrLst>
  <a:extLst>
    <a:ext uri="{05A4C25C-085E-4340-85A3-A5531E510DB2}">
      <thm15:themeFamily xmlns="" xmlns:thm15="http://schemas.microsoft.com/office/thememl/2012/main" name="Thermo Fisher-template-2015-internal-4x3.potx" id="{94034B1F-3D84-4C8C-AB40-D6D99AA685C5}" vid="{4EC7197F-41C9-4240-8F1A-352BAC2B2BA3}"/>
    </a:ext>
  </a:extLst>
</a:theme>
</file>

<file path=ppt/theme/theme2.xml><?xml version="1.0" encoding="utf-8"?>
<a:theme xmlns:a="http://schemas.openxmlformats.org/drawingml/2006/main" name="Office Theme">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DAB1F"/>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2015-CorpColor-PPT">
      <a:dk1>
        <a:srgbClr val="000000"/>
      </a:dk1>
      <a:lt1>
        <a:srgbClr val="FFFFFF"/>
      </a:lt1>
      <a:dk2>
        <a:srgbClr val="262262"/>
      </a:dk2>
      <a:lt2>
        <a:srgbClr val="B6B8BA"/>
      </a:lt2>
      <a:accent1>
        <a:srgbClr val="2583D1"/>
      </a:accent1>
      <a:accent2>
        <a:srgbClr val="32642B"/>
      </a:accent2>
      <a:accent3>
        <a:srgbClr val="00548B"/>
      </a:accent3>
      <a:accent4>
        <a:srgbClr val="EE3134"/>
      </a:accent4>
      <a:accent5>
        <a:srgbClr val="555759"/>
      </a:accent5>
      <a:accent6>
        <a:srgbClr val="EDAB1F"/>
      </a:accent6>
      <a:hlink>
        <a:srgbClr val="00B0F0"/>
      </a:hlink>
      <a:folHlink>
        <a:srgbClr val="FF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4B2157F6D8FE458D91B2E2A8D3B218" ma:contentTypeVersion="1" ma:contentTypeDescription="Create a new document." ma:contentTypeScope="" ma:versionID="591c0eb2ee540ad6a1ddf18fd9265de8">
  <xsd:schema xmlns:xsd="http://www.w3.org/2001/XMLSchema" xmlns:p="http://schemas.microsoft.com/office/2006/metadata/properties" xmlns:ns1="http://schemas.microsoft.com/sharepoint/v3" targetNamespace="http://schemas.microsoft.com/office/2006/metadata/properties" ma:root="true" ma:fieldsID="ddb0c952b897a810c8a4e377cff6bff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19770DC-CEDF-4AAB-B75A-A75E5DE8472F}">
  <ds:schemaRefs>
    <ds:schemaRef ds:uri="http://schemas.microsoft.com/sharepoint/v3/contenttype/forms"/>
  </ds:schemaRefs>
</ds:datastoreItem>
</file>

<file path=customXml/itemProps2.xml><?xml version="1.0" encoding="utf-8"?>
<ds:datastoreItem xmlns:ds="http://schemas.openxmlformats.org/officeDocument/2006/customXml" ds:itemID="{0973B0A3-7971-49FF-83DF-CA14C0E34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80EE6D13-CD2B-4BBB-BC9C-F9899C3B323F}">
  <ds:schemaRefs>
    <ds:schemaRef ds:uri="http://purl.org/dc/elements/1.1/"/>
    <ds:schemaRef ds:uri="http://schemas.microsoft.com/sharepoint/v3"/>
    <ds:schemaRef ds:uri="http://www.w3.org/XML/1998/namespace"/>
    <ds:schemaRef ds:uri="http://purl.org/dc/terms/"/>
    <ds:schemaRef ds:uri="http://purl.org/dc/dcmitype/"/>
    <ds:schemaRef ds:uri="http://schemas.microsoft.com/office/2006/documentManagement/type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ThermoFisher Template Internal Sep 2015</Template>
  <TotalTime>13647</TotalTime>
  <Words>5068</Words>
  <Application>Microsoft Office PowerPoint</Application>
  <PresentationFormat>On-screen Show (4:3)</PresentationFormat>
  <Paragraphs>926</Paragraphs>
  <Slides>70</Slides>
  <Notes>50</Notes>
  <HiddenSlides>27</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ThermoFisher Template Internal Sep 2015</vt:lpstr>
      <vt:lpstr>Library Protocol Discussion</vt:lpstr>
      <vt:lpstr>Ion Workflow Overview</vt:lpstr>
      <vt:lpstr>Ion Workflow – Library Prep</vt:lpstr>
      <vt:lpstr>Ion Library Protocols</vt:lpstr>
      <vt:lpstr>Fragment Library Construction</vt:lpstr>
      <vt:lpstr>Library Prep: Fragment Workflow for gDNA</vt:lpstr>
      <vt:lpstr>Ion Fragment Library  Fragmentation Options</vt:lpstr>
      <vt:lpstr>Ion Fragment Library  </vt:lpstr>
      <vt:lpstr>Ion Fragment Library  Size Selection Options</vt:lpstr>
      <vt:lpstr>Ion Fragment Library Size Selection:  E-Gel® SizeSelect™ Gels</vt:lpstr>
      <vt:lpstr>Ion Fragment Library Amplification (if needed) </vt:lpstr>
      <vt:lpstr>Select Targeted Sequencing Methods</vt:lpstr>
      <vt:lpstr>What is Targeted Sequencing?</vt:lpstr>
      <vt:lpstr>Why Do It?</vt:lpstr>
      <vt:lpstr>ChipSeq</vt:lpstr>
      <vt:lpstr>ChIP-Seq</vt:lpstr>
      <vt:lpstr>Amplicon libraries</vt:lpstr>
      <vt:lpstr>Amplicon Library Prep Methods</vt:lpstr>
      <vt:lpstr>DNA Amplicon Libraries: “Standard” DNA Amplicons</vt:lpstr>
      <vt:lpstr>DNA Amplicon Library: Fusion Method</vt:lpstr>
      <vt:lpstr>Targeted Sequencing with AmpliseqTM</vt:lpstr>
      <vt:lpstr>PowerPoint Presentation</vt:lpstr>
      <vt:lpstr>High Level Workflow Comparison</vt:lpstr>
      <vt:lpstr>Variety of Research Applications</vt:lpstr>
      <vt:lpstr>Ion AmpliSeq™ technology</vt:lpstr>
      <vt:lpstr>Complete workflow for targeted resequencing</vt:lpstr>
      <vt:lpstr>Ion AmpliSeq™ Ready to Order Panel Menu</vt:lpstr>
      <vt:lpstr>Ion AmpliSeq™ Cancer Hotspot Panel v2</vt:lpstr>
      <vt:lpstr>Ion AmpliSeq™ Comprehensive Cancer Panel (CCP)</vt:lpstr>
      <vt:lpstr>Ion AmpliSeq™ Exome</vt:lpstr>
      <vt:lpstr>Ion AmpliSeq™ Transcriptome Solution</vt:lpstr>
      <vt:lpstr>Ion AmpliSeq Custom RNA Fusion Panel</vt:lpstr>
      <vt:lpstr>AmpliSeq Custom</vt:lpstr>
      <vt:lpstr>Ion AmpliSeq™ Designer</vt:lpstr>
      <vt:lpstr>Ion AmpliSeq™ Designer</vt:lpstr>
      <vt:lpstr>AmpliSeq Custom Panel</vt:lpstr>
      <vt:lpstr>AmpliSeq Custom Panel</vt:lpstr>
      <vt:lpstr>Software tools for easy analysis</vt:lpstr>
      <vt:lpstr>Ion Reporter™ Software</vt:lpstr>
      <vt:lpstr>RNA Sequencing: Ampliseq RNA, Ampliseq Transcriptome Ion Total RNAseq for WT &amp; smRNA</vt:lpstr>
      <vt:lpstr>The Most Comprehensive Portfolio For RNA Applications</vt:lpstr>
      <vt:lpstr>AmpliseqTM RNA</vt:lpstr>
      <vt:lpstr>Ion AmpliSeq Technology – A single workflow for many applications</vt:lpstr>
      <vt:lpstr>AmpliseqTM Transcriptome</vt:lpstr>
      <vt:lpstr>Ion AmpliSeq™ RNA Panels</vt:lpstr>
      <vt:lpstr>Ion AmpliSeq™ Transcriptome Solution</vt:lpstr>
      <vt:lpstr>Ion AmpliSeq™ Transcriptome Solution - overview</vt:lpstr>
      <vt:lpstr>Ion AmpliSeq™ Transciptome Human Gene Expression Library Workflow</vt:lpstr>
      <vt:lpstr>FFPE vs Fresh Frozen – high correlation</vt:lpstr>
      <vt:lpstr>Wider dynamic range and more genes detected than arrays </vt:lpstr>
      <vt:lpstr>More differentially expressed genes than arrays</vt:lpstr>
      <vt:lpstr>Excellent correlation across orthogonal platforms</vt:lpstr>
      <vt:lpstr>Ion S5 Ampliseq Transcriptome Workflow</vt:lpstr>
      <vt:lpstr>Low Hands-on time for FFPE/challenging samples</vt:lpstr>
      <vt:lpstr>Rapid Workflow from Sample to Results</vt:lpstr>
      <vt:lpstr>Torrent Suite™ Software - ampliSeqRNA plugin</vt:lpstr>
      <vt:lpstr>Easy quality control and analysis in Torrent Suite™ Software</vt:lpstr>
      <vt:lpstr>Ion Total RNAseq</vt:lpstr>
      <vt:lpstr>Ion Torrent™ Whole Transcriptome Sequencing</vt:lpstr>
      <vt:lpstr>Ion Total RNA-Seq Kit v2</vt:lpstr>
      <vt:lpstr>Ion Total RNA-Seq Kit v2: How Does It Work?</vt:lpstr>
      <vt:lpstr>RNA-Seq is now the RNA Discovery Tool of Choice</vt:lpstr>
      <vt:lpstr>Key Advantages of RNA-Seq vs Gene Expression Microarrays</vt:lpstr>
      <vt:lpstr>PowerPoint Presentation</vt:lpstr>
      <vt:lpstr>Ion S5™ System RNA-Seq Workflow</vt:lpstr>
      <vt:lpstr>Key Advantages of RNA-Seq on S5™ System</vt:lpstr>
      <vt:lpstr>High Correlation with Other Technologies</vt:lpstr>
      <vt:lpstr>Ion S5™ System RNA-Seq Data Analysis Workflow</vt:lpstr>
      <vt:lpstr>Ion Torrent™ : Semiconductor Sequencing for Life™</vt:lpstr>
      <vt:lpstr>PowerPoint Presentation</vt:lpstr>
    </vt:vector>
  </TitlesOfParts>
  <Company>Life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 4:3 for Internal Use</dc:title>
  <dc:creator>leyerlc1</dc:creator>
  <cp:lastModifiedBy>David, Robert</cp:lastModifiedBy>
  <cp:revision>391</cp:revision>
  <cp:lastPrinted>2015-07-29T16:29:42Z</cp:lastPrinted>
  <dcterms:created xsi:type="dcterms:W3CDTF">2015-11-18T19:36:31Z</dcterms:created>
  <dcterms:modified xsi:type="dcterms:W3CDTF">2016-07-26T13:46:24Z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0x010100724B2157F6D8FE458D91B2E2A8D3B218</vt:lpwstr>
  </property>
  <property fmtid="{D5CDD505-2E9C-101B-9397-08002B2CF9AE}" pid="3" name="Offisync_ServerID">
    <vt:lpwstr>639ed039-9162-4960-b7be-7598aa3bdd2d</vt:lpwstr>
  </property>
  <property fmtid="{D5CDD505-2E9C-101B-9397-08002B2CF9AE}" pid="4" name="Jive_LatestUserAccountName">
    <vt:lpwstr>davidrg</vt:lpwstr>
  </property>
  <property fmtid="{D5CDD505-2E9C-101B-9397-08002B2CF9AE}" pid="5" name="Offisync_ProviderInitializationData">
    <vt:lpwstr>https://lifelink.lifetech.com</vt:lpwstr>
  </property>
  <property fmtid="{D5CDD505-2E9C-101B-9397-08002B2CF9AE}" pid="6" name="Offisync_UpdateToken">
    <vt:lpwstr>1</vt:lpwstr>
  </property>
  <property fmtid="{D5CDD505-2E9C-101B-9397-08002B2CF9AE}" pid="7" name="Jive_VersionGuid">
    <vt:lpwstr>e2e42c77-8908-4ff0-afe0-9e607de29b25</vt:lpwstr>
  </property>
  <property fmtid="{D5CDD505-2E9C-101B-9397-08002B2CF9AE}" pid="8" name="Offisync_UniqueId">
    <vt:lpwstr>325519</vt:lpwstr>
  </property>
</Properties>
</file>